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7" r:id="rId4"/>
  </p:sldMasterIdLst>
  <p:notesMasterIdLst>
    <p:notesMasterId r:id="rId66"/>
  </p:notesMasterIdLst>
  <p:handoutMasterIdLst>
    <p:handoutMasterId r:id="rId67"/>
  </p:handoutMasterIdLst>
  <p:sldIdLst>
    <p:sldId id="258" r:id="rId5"/>
    <p:sldId id="489" r:id="rId6"/>
    <p:sldId id="284" r:id="rId7"/>
    <p:sldId id="261" r:id="rId8"/>
    <p:sldId id="295" r:id="rId9"/>
    <p:sldId id="263" r:id="rId10"/>
    <p:sldId id="487" r:id="rId11"/>
    <p:sldId id="475" r:id="rId12"/>
    <p:sldId id="264" r:id="rId13"/>
    <p:sldId id="486" r:id="rId14"/>
    <p:sldId id="474" r:id="rId15"/>
    <p:sldId id="322" r:id="rId16"/>
    <p:sldId id="267" r:id="rId17"/>
    <p:sldId id="326" r:id="rId18"/>
    <p:sldId id="329" r:id="rId19"/>
    <p:sldId id="330" r:id="rId20"/>
    <p:sldId id="333" r:id="rId21"/>
    <p:sldId id="343" r:id="rId22"/>
    <p:sldId id="344" r:id="rId23"/>
    <p:sldId id="347" r:id="rId24"/>
    <p:sldId id="537" r:id="rId25"/>
    <p:sldId id="345" r:id="rId26"/>
    <p:sldId id="536" r:id="rId27"/>
    <p:sldId id="533" r:id="rId28"/>
    <p:sldId id="476" r:id="rId29"/>
    <p:sldId id="324" r:id="rId30"/>
    <p:sldId id="495" r:id="rId31"/>
    <p:sldId id="355" r:id="rId32"/>
    <p:sldId id="552" r:id="rId33"/>
    <p:sldId id="357" r:id="rId34"/>
    <p:sldId id="556" r:id="rId35"/>
    <p:sldId id="497" r:id="rId36"/>
    <p:sldId id="500" r:id="rId37"/>
    <p:sldId id="498" r:id="rId38"/>
    <p:sldId id="499" r:id="rId39"/>
    <p:sldId id="501" r:id="rId40"/>
    <p:sldId id="503" r:id="rId41"/>
    <p:sldId id="504" r:id="rId42"/>
    <p:sldId id="510" r:id="rId43"/>
    <p:sldId id="506" r:id="rId44"/>
    <p:sldId id="529" r:id="rId45"/>
    <p:sldId id="512" r:id="rId46"/>
    <p:sldId id="525" r:id="rId47"/>
    <p:sldId id="439" r:id="rId48"/>
    <p:sldId id="440" r:id="rId49"/>
    <p:sldId id="302" r:id="rId50"/>
    <p:sldId id="303" r:id="rId51"/>
    <p:sldId id="390" r:id="rId52"/>
    <p:sldId id="441" r:id="rId53"/>
    <p:sldId id="442" r:id="rId54"/>
    <p:sldId id="443" r:id="rId55"/>
    <p:sldId id="304" r:id="rId56"/>
    <p:sldId id="458" r:id="rId57"/>
    <p:sldId id="463" r:id="rId58"/>
    <p:sldId id="447" r:id="rId59"/>
    <p:sldId id="471" r:id="rId60"/>
    <p:sldId id="449" r:id="rId61"/>
    <p:sldId id="531" r:id="rId62"/>
    <p:sldId id="318" r:id="rId63"/>
    <p:sldId id="370" r:id="rId64"/>
    <p:sldId id="484"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A2251EF-67C0-41F6-BFB9-5249A933A9F5}">
          <p14:sldIdLst>
            <p14:sldId id="258"/>
            <p14:sldId id="489"/>
            <p14:sldId id="284"/>
            <p14:sldId id="261"/>
          </p14:sldIdLst>
        </p14:section>
        <p14:section name="What is Respect" id="{42EEA5D5-BD04-4D7B-B826-1B2C516AEDAC}">
          <p14:sldIdLst>
            <p14:sldId id="295"/>
            <p14:sldId id="263"/>
            <p14:sldId id="487"/>
            <p14:sldId id="475"/>
            <p14:sldId id="264"/>
            <p14:sldId id="486"/>
            <p14:sldId id="474"/>
            <p14:sldId id="322"/>
            <p14:sldId id="267"/>
            <p14:sldId id="326"/>
            <p14:sldId id="329"/>
            <p14:sldId id="330"/>
            <p14:sldId id="333"/>
          </p14:sldIdLst>
        </p14:section>
        <p14:section name="Disrespectful Behavior" id="{5D76D422-2625-41B4-8234-2358BE516715}">
          <p14:sldIdLst>
            <p14:sldId id="343"/>
            <p14:sldId id="344"/>
            <p14:sldId id="347"/>
            <p14:sldId id="537"/>
            <p14:sldId id="345"/>
            <p14:sldId id="536"/>
            <p14:sldId id="533"/>
            <p14:sldId id="476"/>
            <p14:sldId id="324"/>
            <p14:sldId id="495"/>
            <p14:sldId id="355"/>
            <p14:sldId id="552"/>
            <p14:sldId id="357"/>
            <p14:sldId id="556"/>
          </p14:sldIdLst>
        </p14:section>
        <p14:section name="Proper Procedures" id="{9FECEFB4-D82D-4268-B46B-CA9AA555F885}">
          <p14:sldIdLst>
            <p14:sldId id="497"/>
            <p14:sldId id="500"/>
            <p14:sldId id="498"/>
            <p14:sldId id="499"/>
            <p14:sldId id="501"/>
            <p14:sldId id="503"/>
            <p14:sldId id="504"/>
            <p14:sldId id="510"/>
            <p14:sldId id="506"/>
            <p14:sldId id="529"/>
            <p14:sldId id="512"/>
            <p14:sldId id="525"/>
          </p14:sldIdLst>
        </p14:section>
        <p14:section name="Building a Respectful Workplace" id="{1DE56E56-D85C-41C1-BA19-78FBB8032648}">
          <p14:sldIdLst>
            <p14:sldId id="439"/>
            <p14:sldId id="440"/>
            <p14:sldId id="302"/>
            <p14:sldId id="303"/>
            <p14:sldId id="390"/>
            <p14:sldId id="441"/>
            <p14:sldId id="442"/>
            <p14:sldId id="443"/>
            <p14:sldId id="304"/>
            <p14:sldId id="458"/>
            <p14:sldId id="463"/>
            <p14:sldId id="447"/>
            <p14:sldId id="471"/>
            <p14:sldId id="449"/>
            <p14:sldId id="531"/>
            <p14:sldId id="318"/>
          </p14:sldIdLst>
        </p14:section>
        <p14:section name="Conclusion" id="{39ABAD08-C8FD-45D8-8245-317AD069328A}">
          <p14:sldIdLst>
            <p14:sldId id="370"/>
            <p14:sldId id="4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04040"/>
    <a:srgbClr val="BCBCBC"/>
    <a:srgbClr val="C06000"/>
    <a:srgbClr val="868686"/>
    <a:srgbClr val="666666"/>
    <a:srgbClr val="0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45056" autoAdjust="0"/>
  </p:normalViewPr>
  <p:slideViewPr>
    <p:cSldViewPr snapToGrid="0">
      <p:cViewPr varScale="1">
        <p:scale>
          <a:sx n="59" d="100"/>
          <a:sy n="59" d="100"/>
        </p:scale>
        <p:origin x="3216" y="3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5" d="100"/>
        <a:sy n="85" d="100"/>
      </p:scale>
      <p:origin x="0" y="-6171"/>
    </p:cViewPr>
  </p:sorterViewPr>
  <p:notesViewPr>
    <p:cSldViewPr snapToGrid="0">
      <p:cViewPr varScale="1">
        <p:scale>
          <a:sx n="100" d="100"/>
          <a:sy n="100" d="100"/>
        </p:scale>
        <p:origin x="4258" y="65"/>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D3505-079B-4D26-96FC-D2D7E2EFF35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043CB07E-3A46-4084-97A2-2868C691922D}">
      <dgm:prSet phldrT="[Text]">
        <dgm:style>
          <a:lnRef idx="3">
            <a:schemeClr val="lt1"/>
          </a:lnRef>
          <a:fillRef idx="1">
            <a:schemeClr val="accent5"/>
          </a:fillRef>
          <a:effectRef idx="1">
            <a:schemeClr val="accent5"/>
          </a:effectRef>
          <a:fontRef idx="minor">
            <a:schemeClr val="lt1"/>
          </a:fontRef>
        </dgm:style>
      </dgm:prSet>
      <dgm:spPr/>
      <dgm:t>
        <a:bodyPr/>
        <a:lstStyle/>
        <a:p>
          <a:r>
            <a:rPr lang="en-US" b="0" dirty="0"/>
            <a:t>Embrace a positive attitude</a:t>
          </a:r>
          <a:endParaRPr lang="en-CA" b="0" dirty="0"/>
        </a:p>
      </dgm:t>
    </dgm:pt>
    <dgm:pt modelId="{D92AD310-640F-4723-BD97-0A59123BE674}" type="parTrans" cxnId="{B2924090-E912-4ED6-8DCD-6F0ED310D52A}">
      <dgm:prSet/>
      <dgm:spPr/>
      <dgm:t>
        <a:bodyPr/>
        <a:lstStyle/>
        <a:p>
          <a:endParaRPr lang="en-CA"/>
        </a:p>
      </dgm:t>
    </dgm:pt>
    <dgm:pt modelId="{7AAF31E4-F604-4FE3-A87E-4FDD0E846E42}" type="sibTrans" cxnId="{B2924090-E912-4ED6-8DCD-6F0ED310D52A}">
      <dgm:prSet/>
      <dgm:spPr/>
      <dgm:t>
        <a:bodyPr/>
        <a:lstStyle/>
        <a:p>
          <a:endParaRPr lang="en-CA"/>
        </a:p>
      </dgm:t>
    </dgm:pt>
    <dgm:pt modelId="{0E8394C0-9214-437D-B7C7-A28817A287B2}">
      <dgm:prSet phldrT="[Text]">
        <dgm:style>
          <a:lnRef idx="3">
            <a:schemeClr val="lt1"/>
          </a:lnRef>
          <a:fillRef idx="1">
            <a:schemeClr val="accent5"/>
          </a:fillRef>
          <a:effectRef idx="1">
            <a:schemeClr val="accent5"/>
          </a:effectRef>
          <a:fontRef idx="minor">
            <a:schemeClr val="lt1"/>
          </a:fontRef>
        </dgm:style>
      </dgm:prSet>
      <dgm:spPr/>
      <dgm:t>
        <a:bodyPr/>
        <a:lstStyle/>
        <a:p>
          <a:r>
            <a:rPr lang="en-US" b="0" dirty="0"/>
            <a:t>Cleanliness</a:t>
          </a:r>
          <a:endParaRPr lang="en-CA" b="0" dirty="0"/>
        </a:p>
      </dgm:t>
    </dgm:pt>
    <dgm:pt modelId="{3D04927D-DA68-4E88-B8D5-1F84307310A4}" type="parTrans" cxnId="{535E6778-FB78-4040-8E9B-1F3F6A4DCCD9}">
      <dgm:prSet/>
      <dgm:spPr/>
      <dgm:t>
        <a:bodyPr/>
        <a:lstStyle/>
        <a:p>
          <a:endParaRPr lang="en-CA"/>
        </a:p>
      </dgm:t>
    </dgm:pt>
    <dgm:pt modelId="{26DFEE8D-061E-4356-81C3-69D4DF0168CD}" type="sibTrans" cxnId="{535E6778-FB78-4040-8E9B-1F3F6A4DCCD9}">
      <dgm:prSet/>
      <dgm:spPr/>
      <dgm:t>
        <a:bodyPr/>
        <a:lstStyle/>
        <a:p>
          <a:endParaRPr lang="en-CA"/>
        </a:p>
      </dgm:t>
    </dgm:pt>
    <dgm:pt modelId="{67F66A4C-DFDA-4FF2-A453-CD550DAD0081}">
      <dgm:prSet phldrT="[Text]">
        <dgm:style>
          <a:lnRef idx="3">
            <a:schemeClr val="lt1"/>
          </a:lnRef>
          <a:fillRef idx="1">
            <a:schemeClr val="accent5"/>
          </a:fillRef>
          <a:effectRef idx="1">
            <a:schemeClr val="accent5"/>
          </a:effectRef>
          <a:fontRef idx="minor">
            <a:schemeClr val="lt1"/>
          </a:fontRef>
        </dgm:style>
      </dgm:prSet>
      <dgm:spPr/>
      <dgm:t>
        <a:bodyPr/>
        <a:lstStyle/>
        <a:p>
          <a:r>
            <a:rPr lang="en-US" b="0" dirty="0"/>
            <a:t>Taking responsibility and initiative for your work</a:t>
          </a:r>
          <a:endParaRPr lang="en-CA" b="0" dirty="0"/>
        </a:p>
      </dgm:t>
    </dgm:pt>
    <dgm:pt modelId="{631ABB37-CE0F-46BC-B7AD-C23BBDC6B634}" type="parTrans" cxnId="{489773F9-836C-4213-9810-C6C79792AC90}">
      <dgm:prSet/>
      <dgm:spPr/>
      <dgm:t>
        <a:bodyPr/>
        <a:lstStyle/>
        <a:p>
          <a:endParaRPr lang="en-CA"/>
        </a:p>
      </dgm:t>
    </dgm:pt>
    <dgm:pt modelId="{D4675BD2-928B-4B3E-95C0-1E1F37A03EFA}" type="sibTrans" cxnId="{489773F9-836C-4213-9810-C6C79792AC90}">
      <dgm:prSet/>
      <dgm:spPr/>
      <dgm:t>
        <a:bodyPr/>
        <a:lstStyle/>
        <a:p>
          <a:endParaRPr lang="en-CA"/>
        </a:p>
      </dgm:t>
    </dgm:pt>
    <dgm:pt modelId="{AD004BAA-391E-4EB3-BE41-2AEBF9072723}">
      <dgm:prSet phldrT="[Text]">
        <dgm:style>
          <a:lnRef idx="3">
            <a:schemeClr val="lt1"/>
          </a:lnRef>
          <a:fillRef idx="1">
            <a:schemeClr val="accent5"/>
          </a:fillRef>
          <a:effectRef idx="1">
            <a:schemeClr val="accent5"/>
          </a:effectRef>
          <a:fontRef idx="minor">
            <a:schemeClr val="lt1"/>
          </a:fontRef>
        </dgm:style>
      </dgm:prSet>
      <dgm:spPr/>
      <dgm:t>
        <a:bodyPr/>
        <a:lstStyle/>
        <a:p>
          <a:r>
            <a:rPr lang="en-US" b="0" dirty="0"/>
            <a:t>Treat others with respect</a:t>
          </a:r>
          <a:endParaRPr lang="en-CA" b="0" dirty="0"/>
        </a:p>
      </dgm:t>
    </dgm:pt>
    <dgm:pt modelId="{F7878E8F-4355-45C7-A747-E02856987985}" type="parTrans" cxnId="{69F55F14-D79F-4065-BCAA-29A5760FDD0E}">
      <dgm:prSet/>
      <dgm:spPr/>
      <dgm:t>
        <a:bodyPr/>
        <a:lstStyle/>
        <a:p>
          <a:endParaRPr lang="en-CA"/>
        </a:p>
      </dgm:t>
    </dgm:pt>
    <dgm:pt modelId="{A59008AC-1C25-48B7-BCFD-2D4EC350FF19}" type="sibTrans" cxnId="{69F55F14-D79F-4065-BCAA-29A5760FDD0E}">
      <dgm:prSet/>
      <dgm:spPr/>
      <dgm:t>
        <a:bodyPr/>
        <a:lstStyle/>
        <a:p>
          <a:endParaRPr lang="en-CA"/>
        </a:p>
      </dgm:t>
    </dgm:pt>
    <dgm:pt modelId="{CA622781-8B17-4D60-AD80-7391E47916BD}" type="pres">
      <dgm:prSet presAssocID="{2C2D3505-079B-4D26-96FC-D2D7E2EFF359}" presName="diagram" presStyleCnt="0">
        <dgm:presLayoutVars>
          <dgm:dir/>
          <dgm:resizeHandles val="exact"/>
        </dgm:presLayoutVars>
      </dgm:prSet>
      <dgm:spPr/>
    </dgm:pt>
    <dgm:pt modelId="{D1F7D39F-369F-456E-998E-A5D8926D400D}" type="pres">
      <dgm:prSet presAssocID="{043CB07E-3A46-4084-97A2-2868C691922D}" presName="node" presStyleLbl="node1" presStyleIdx="0" presStyleCnt="4">
        <dgm:presLayoutVars>
          <dgm:bulletEnabled val="1"/>
        </dgm:presLayoutVars>
      </dgm:prSet>
      <dgm:spPr/>
    </dgm:pt>
    <dgm:pt modelId="{5AE2DD0A-3949-489F-A7DC-40D49752425B}" type="pres">
      <dgm:prSet presAssocID="{7AAF31E4-F604-4FE3-A87E-4FDD0E846E42}" presName="sibTrans" presStyleCnt="0"/>
      <dgm:spPr/>
    </dgm:pt>
    <dgm:pt modelId="{2390F0DA-0B5E-4156-BAEA-AC141B8C4D43}" type="pres">
      <dgm:prSet presAssocID="{0E8394C0-9214-437D-B7C7-A28817A287B2}" presName="node" presStyleLbl="node1" presStyleIdx="1" presStyleCnt="4">
        <dgm:presLayoutVars>
          <dgm:bulletEnabled val="1"/>
        </dgm:presLayoutVars>
      </dgm:prSet>
      <dgm:spPr/>
    </dgm:pt>
    <dgm:pt modelId="{2251B1AA-50E6-4B6A-98A0-B013864B878A}" type="pres">
      <dgm:prSet presAssocID="{26DFEE8D-061E-4356-81C3-69D4DF0168CD}" presName="sibTrans" presStyleCnt="0"/>
      <dgm:spPr/>
    </dgm:pt>
    <dgm:pt modelId="{41AF126B-05C8-432E-BC3A-FDDF3D59EA68}" type="pres">
      <dgm:prSet presAssocID="{67F66A4C-DFDA-4FF2-A453-CD550DAD0081}" presName="node" presStyleLbl="node1" presStyleIdx="2" presStyleCnt="4">
        <dgm:presLayoutVars>
          <dgm:bulletEnabled val="1"/>
        </dgm:presLayoutVars>
      </dgm:prSet>
      <dgm:spPr/>
    </dgm:pt>
    <dgm:pt modelId="{31B8DA25-B454-4B74-9991-FEC9AF5EDD89}" type="pres">
      <dgm:prSet presAssocID="{D4675BD2-928B-4B3E-95C0-1E1F37A03EFA}" presName="sibTrans" presStyleCnt="0"/>
      <dgm:spPr/>
    </dgm:pt>
    <dgm:pt modelId="{A6B46E5A-95B3-4C0A-A0E4-80E105906086}" type="pres">
      <dgm:prSet presAssocID="{AD004BAA-391E-4EB3-BE41-2AEBF9072723}" presName="node" presStyleLbl="node1" presStyleIdx="3" presStyleCnt="4">
        <dgm:presLayoutVars>
          <dgm:bulletEnabled val="1"/>
        </dgm:presLayoutVars>
      </dgm:prSet>
      <dgm:spPr/>
    </dgm:pt>
  </dgm:ptLst>
  <dgm:cxnLst>
    <dgm:cxn modelId="{51189906-DACE-4354-B66C-FEDA59276E3D}" type="presOf" srcId="{AD004BAA-391E-4EB3-BE41-2AEBF9072723}" destId="{A6B46E5A-95B3-4C0A-A0E4-80E105906086}" srcOrd="0" destOrd="0" presId="urn:microsoft.com/office/officeart/2005/8/layout/default"/>
    <dgm:cxn modelId="{69F55F14-D79F-4065-BCAA-29A5760FDD0E}" srcId="{2C2D3505-079B-4D26-96FC-D2D7E2EFF359}" destId="{AD004BAA-391E-4EB3-BE41-2AEBF9072723}" srcOrd="3" destOrd="0" parTransId="{F7878E8F-4355-45C7-A747-E02856987985}" sibTransId="{A59008AC-1C25-48B7-BCFD-2D4EC350FF19}"/>
    <dgm:cxn modelId="{1FC70076-E409-437D-9A80-D1862F0DCEC4}" type="presOf" srcId="{2C2D3505-079B-4D26-96FC-D2D7E2EFF359}" destId="{CA622781-8B17-4D60-AD80-7391E47916BD}" srcOrd="0" destOrd="0" presId="urn:microsoft.com/office/officeart/2005/8/layout/default"/>
    <dgm:cxn modelId="{535E6778-FB78-4040-8E9B-1F3F6A4DCCD9}" srcId="{2C2D3505-079B-4D26-96FC-D2D7E2EFF359}" destId="{0E8394C0-9214-437D-B7C7-A28817A287B2}" srcOrd="1" destOrd="0" parTransId="{3D04927D-DA68-4E88-B8D5-1F84307310A4}" sibTransId="{26DFEE8D-061E-4356-81C3-69D4DF0168CD}"/>
    <dgm:cxn modelId="{B2924090-E912-4ED6-8DCD-6F0ED310D52A}" srcId="{2C2D3505-079B-4D26-96FC-D2D7E2EFF359}" destId="{043CB07E-3A46-4084-97A2-2868C691922D}" srcOrd="0" destOrd="0" parTransId="{D92AD310-640F-4723-BD97-0A59123BE674}" sibTransId="{7AAF31E4-F604-4FE3-A87E-4FDD0E846E42}"/>
    <dgm:cxn modelId="{C8F885C1-3C98-47AD-8162-C3C9CC626359}" type="presOf" srcId="{0E8394C0-9214-437D-B7C7-A28817A287B2}" destId="{2390F0DA-0B5E-4156-BAEA-AC141B8C4D43}" srcOrd="0" destOrd="0" presId="urn:microsoft.com/office/officeart/2005/8/layout/default"/>
    <dgm:cxn modelId="{6F46E7EA-D6C9-4A4D-81C2-9453E66B0A32}" type="presOf" srcId="{67F66A4C-DFDA-4FF2-A453-CD550DAD0081}" destId="{41AF126B-05C8-432E-BC3A-FDDF3D59EA68}" srcOrd="0" destOrd="0" presId="urn:microsoft.com/office/officeart/2005/8/layout/default"/>
    <dgm:cxn modelId="{489773F9-836C-4213-9810-C6C79792AC90}" srcId="{2C2D3505-079B-4D26-96FC-D2D7E2EFF359}" destId="{67F66A4C-DFDA-4FF2-A453-CD550DAD0081}" srcOrd="2" destOrd="0" parTransId="{631ABB37-CE0F-46BC-B7AD-C23BBDC6B634}" sibTransId="{D4675BD2-928B-4B3E-95C0-1E1F37A03EFA}"/>
    <dgm:cxn modelId="{8AA6E1FC-9AB3-4B9E-8C78-8B67CFDEC4CD}" type="presOf" srcId="{043CB07E-3A46-4084-97A2-2868C691922D}" destId="{D1F7D39F-369F-456E-998E-A5D8926D400D}" srcOrd="0" destOrd="0" presId="urn:microsoft.com/office/officeart/2005/8/layout/default"/>
    <dgm:cxn modelId="{D3224865-9BAA-4405-94E7-47DD3623E683}" type="presParOf" srcId="{CA622781-8B17-4D60-AD80-7391E47916BD}" destId="{D1F7D39F-369F-456E-998E-A5D8926D400D}" srcOrd="0" destOrd="0" presId="urn:microsoft.com/office/officeart/2005/8/layout/default"/>
    <dgm:cxn modelId="{0A57B0AE-66B6-4BCD-BBAD-F7CB3475A5BB}" type="presParOf" srcId="{CA622781-8B17-4D60-AD80-7391E47916BD}" destId="{5AE2DD0A-3949-489F-A7DC-40D49752425B}" srcOrd="1" destOrd="0" presId="urn:microsoft.com/office/officeart/2005/8/layout/default"/>
    <dgm:cxn modelId="{EFB52803-088E-43DF-84E9-5109CF0F73D6}" type="presParOf" srcId="{CA622781-8B17-4D60-AD80-7391E47916BD}" destId="{2390F0DA-0B5E-4156-BAEA-AC141B8C4D43}" srcOrd="2" destOrd="0" presId="urn:microsoft.com/office/officeart/2005/8/layout/default"/>
    <dgm:cxn modelId="{7D7591FE-E1B4-499E-98F1-C1C35C2B36D4}" type="presParOf" srcId="{CA622781-8B17-4D60-AD80-7391E47916BD}" destId="{2251B1AA-50E6-4B6A-98A0-B013864B878A}" srcOrd="3" destOrd="0" presId="urn:microsoft.com/office/officeart/2005/8/layout/default"/>
    <dgm:cxn modelId="{2CA4D19E-68AB-46D4-96DD-0E8B063CEC21}" type="presParOf" srcId="{CA622781-8B17-4D60-AD80-7391E47916BD}" destId="{41AF126B-05C8-432E-BC3A-FDDF3D59EA68}" srcOrd="4" destOrd="0" presId="urn:microsoft.com/office/officeart/2005/8/layout/default"/>
    <dgm:cxn modelId="{85A5ECD3-DF09-4AC5-AB50-3A37E5E737B7}" type="presParOf" srcId="{CA622781-8B17-4D60-AD80-7391E47916BD}" destId="{31B8DA25-B454-4B74-9991-FEC9AF5EDD89}" srcOrd="5" destOrd="0" presId="urn:microsoft.com/office/officeart/2005/8/layout/default"/>
    <dgm:cxn modelId="{64597AE8-CCE5-4D4D-8B05-1A1B78DFC5CE}" type="presParOf" srcId="{CA622781-8B17-4D60-AD80-7391E47916BD}" destId="{A6B46E5A-95B3-4C0A-A0E4-80E10590608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6A8611-E49A-481E-921A-52A45D471A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BE91D00C-5C1E-4116-919F-E53BEB644801}">
      <dgm:prSet phldrT="[Text]"/>
      <dgm:spPr/>
      <dgm:t>
        <a:bodyPr/>
        <a:lstStyle/>
        <a:p>
          <a:r>
            <a:rPr lang="en-US" dirty="0"/>
            <a:t>Asking to borrow items from one another</a:t>
          </a:r>
          <a:endParaRPr lang="en-CA" dirty="0"/>
        </a:p>
      </dgm:t>
    </dgm:pt>
    <dgm:pt modelId="{FADF78F2-A8AE-4574-BD20-2BE4F30E50CF}" type="parTrans" cxnId="{9FD49F27-64D6-4033-A10B-B9C085C7F46B}">
      <dgm:prSet/>
      <dgm:spPr/>
      <dgm:t>
        <a:bodyPr/>
        <a:lstStyle/>
        <a:p>
          <a:endParaRPr lang="en-CA"/>
        </a:p>
      </dgm:t>
    </dgm:pt>
    <dgm:pt modelId="{4549483D-26CB-4041-BF75-DB9CE5F640D1}" type="sibTrans" cxnId="{9FD49F27-64D6-4033-A10B-B9C085C7F46B}">
      <dgm:prSet/>
      <dgm:spPr/>
      <dgm:t>
        <a:bodyPr/>
        <a:lstStyle/>
        <a:p>
          <a:endParaRPr lang="en-CA"/>
        </a:p>
      </dgm:t>
    </dgm:pt>
    <dgm:pt modelId="{7EACA17B-4A70-4ECE-B082-B39B8BE480D9}">
      <dgm:prSet phldrT="[Text]"/>
      <dgm:spPr/>
      <dgm:t>
        <a:bodyPr/>
        <a:lstStyle/>
        <a:p>
          <a:r>
            <a:rPr lang="en-US" dirty="0"/>
            <a:t>Respecting privacy by not eavesdropping</a:t>
          </a:r>
          <a:endParaRPr lang="en-CA" dirty="0"/>
        </a:p>
      </dgm:t>
    </dgm:pt>
    <dgm:pt modelId="{25DF4893-8DA2-477A-826D-87CC89789485}" type="parTrans" cxnId="{0E459CF4-7FF5-4782-A649-FC5FD01DDB61}">
      <dgm:prSet/>
      <dgm:spPr/>
      <dgm:t>
        <a:bodyPr/>
        <a:lstStyle/>
        <a:p>
          <a:endParaRPr lang="en-CA"/>
        </a:p>
      </dgm:t>
    </dgm:pt>
    <dgm:pt modelId="{49914A58-0CC2-4C7E-B5D0-6AC639AF74B1}" type="sibTrans" cxnId="{0E459CF4-7FF5-4782-A649-FC5FD01DDB61}">
      <dgm:prSet/>
      <dgm:spPr/>
      <dgm:t>
        <a:bodyPr/>
        <a:lstStyle/>
        <a:p>
          <a:endParaRPr lang="en-CA"/>
        </a:p>
      </dgm:t>
    </dgm:pt>
    <dgm:pt modelId="{13AED84D-D07A-408C-9A80-2061659EF5F0}">
      <dgm:prSet phldrT="[Text]"/>
      <dgm:spPr/>
      <dgm:t>
        <a:bodyPr/>
        <a:lstStyle/>
        <a:p>
          <a:r>
            <a:rPr lang="en-US" dirty="0"/>
            <a:t>Listening to verbal cues</a:t>
          </a:r>
          <a:endParaRPr lang="en-CA" dirty="0"/>
        </a:p>
      </dgm:t>
    </dgm:pt>
    <dgm:pt modelId="{C253BB22-786A-4F7A-9251-526FB8E41496}" type="parTrans" cxnId="{AC6EB9A3-9890-4A31-885B-EE113BD542E4}">
      <dgm:prSet/>
      <dgm:spPr/>
      <dgm:t>
        <a:bodyPr/>
        <a:lstStyle/>
        <a:p>
          <a:endParaRPr lang="en-CA"/>
        </a:p>
      </dgm:t>
    </dgm:pt>
    <dgm:pt modelId="{29516FB5-07FE-4E18-9283-28A37070D90D}" type="sibTrans" cxnId="{AC6EB9A3-9890-4A31-885B-EE113BD542E4}">
      <dgm:prSet/>
      <dgm:spPr/>
      <dgm:t>
        <a:bodyPr/>
        <a:lstStyle/>
        <a:p>
          <a:endParaRPr lang="en-CA"/>
        </a:p>
      </dgm:t>
    </dgm:pt>
    <dgm:pt modelId="{1A362AE3-0340-4769-8585-9C19D8F5E0E0}">
      <dgm:prSet phldrT="[Text]"/>
      <dgm:spPr/>
      <dgm:t>
        <a:bodyPr/>
        <a:lstStyle/>
        <a:p>
          <a:r>
            <a:rPr lang="en-US" dirty="0"/>
            <a:t>Recognizing body language</a:t>
          </a:r>
          <a:endParaRPr lang="en-CA" dirty="0"/>
        </a:p>
      </dgm:t>
    </dgm:pt>
    <dgm:pt modelId="{D79C7E5A-58AA-42C5-B811-13F4D0FA1D56}" type="parTrans" cxnId="{1C375FEF-3349-43CE-8F54-9580CA4DEED0}">
      <dgm:prSet/>
      <dgm:spPr/>
      <dgm:t>
        <a:bodyPr/>
        <a:lstStyle/>
        <a:p>
          <a:endParaRPr lang="en-CA"/>
        </a:p>
      </dgm:t>
    </dgm:pt>
    <dgm:pt modelId="{4977C787-14A4-4480-B1AC-6A34D7E5595C}" type="sibTrans" cxnId="{1C375FEF-3349-43CE-8F54-9580CA4DEED0}">
      <dgm:prSet/>
      <dgm:spPr/>
      <dgm:t>
        <a:bodyPr/>
        <a:lstStyle/>
        <a:p>
          <a:endParaRPr lang="en-CA"/>
        </a:p>
      </dgm:t>
    </dgm:pt>
    <dgm:pt modelId="{E000DFB2-4F30-4B6A-A863-9DAC97874748}">
      <dgm:prSet phldrT="[Text]"/>
      <dgm:spPr/>
      <dgm:t>
        <a:bodyPr/>
        <a:lstStyle/>
        <a:p>
          <a:r>
            <a:rPr lang="en-US" dirty="0"/>
            <a:t>Ensuring that communication is clear</a:t>
          </a:r>
          <a:endParaRPr lang="en-CA" dirty="0"/>
        </a:p>
      </dgm:t>
    </dgm:pt>
    <dgm:pt modelId="{A0274C12-B354-4F1F-A163-9711B192D927}" type="parTrans" cxnId="{4EDC0856-7BDB-4DF1-B192-1F65C6002F1E}">
      <dgm:prSet/>
      <dgm:spPr/>
      <dgm:t>
        <a:bodyPr/>
        <a:lstStyle/>
        <a:p>
          <a:endParaRPr lang="en-CA"/>
        </a:p>
      </dgm:t>
    </dgm:pt>
    <dgm:pt modelId="{738D3803-92E1-4563-9B98-76883F813DD9}" type="sibTrans" cxnId="{4EDC0856-7BDB-4DF1-B192-1F65C6002F1E}">
      <dgm:prSet/>
      <dgm:spPr/>
      <dgm:t>
        <a:bodyPr/>
        <a:lstStyle/>
        <a:p>
          <a:endParaRPr lang="en-CA"/>
        </a:p>
      </dgm:t>
    </dgm:pt>
    <dgm:pt modelId="{1E96A9F7-FF7F-4AE9-8D13-1738FAC09F52}" type="pres">
      <dgm:prSet presAssocID="{126A8611-E49A-481E-921A-52A45D471A07}" presName="diagram" presStyleCnt="0">
        <dgm:presLayoutVars>
          <dgm:dir/>
          <dgm:resizeHandles val="exact"/>
        </dgm:presLayoutVars>
      </dgm:prSet>
      <dgm:spPr/>
    </dgm:pt>
    <dgm:pt modelId="{5E596529-5882-471D-894A-93B50CCD4A15}" type="pres">
      <dgm:prSet presAssocID="{BE91D00C-5C1E-4116-919F-E53BEB644801}" presName="node" presStyleLbl="node1" presStyleIdx="0" presStyleCnt="5">
        <dgm:presLayoutVars>
          <dgm:bulletEnabled val="1"/>
        </dgm:presLayoutVars>
      </dgm:prSet>
      <dgm:spPr/>
    </dgm:pt>
    <dgm:pt modelId="{F78848A5-D852-4199-A282-F5EEDE74C112}" type="pres">
      <dgm:prSet presAssocID="{4549483D-26CB-4041-BF75-DB9CE5F640D1}" presName="sibTrans" presStyleCnt="0"/>
      <dgm:spPr/>
    </dgm:pt>
    <dgm:pt modelId="{DB6C6325-8791-43CF-96D5-7ED070B773F1}" type="pres">
      <dgm:prSet presAssocID="{7EACA17B-4A70-4ECE-B082-B39B8BE480D9}" presName="node" presStyleLbl="node1" presStyleIdx="1" presStyleCnt="5">
        <dgm:presLayoutVars>
          <dgm:bulletEnabled val="1"/>
        </dgm:presLayoutVars>
      </dgm:prSet>
      <dgm:spPr/>
    </dgm:pt>
    <dgm:pt modelId="{ACEE6715-DF62-46DE-A1DE-3275477A30AA}" type="pres">
      <dgm:prSet presAssocID="{49914A58-0CC2-4C7E-B5D0-6AC639AF74B1}" presName="sibTrans" presStyleCnt="0"/>
      <dgm:spPr/>
    </dgm:pt>
    <dgm:pt modelId="{9E3F184C-CFFC-4C32-B446-2740FE08B575}" type="pres">
      <dgm:prSet presAssocID="{13AED84D-D07A-408C-9A80-2061659EF5F0}" presName="node" presStyleLbl="node1" presStyleIdx="2" presStyleCnt="5">
        <dgm:presLayoutVars>
          <dgm:bulletEnabled val="1"/>
        </dgm:presLayoutVars>
      </dgm:prSet>
      <dgm:spPr/>
    </dgm:pt>
    <dgm:pt modelId="{E63D1475-1B9E-4763-BEF0-9A3E1AE39601}" type="pres">
      <dgm:prSet presAssocID="{29516FB5-07FE-4E18-9283-28A37070D90D}" presName="sibTrans" presStyleCnt="0"/>
      <dgm:spPr/>
    </dgm:pt>
    <dgm:pt modelId="{F6E45F30-2199-4522-88EB-8705C67A2BC4}" type="pres">
      <dgm:prSet presAssocID="{1A362AE3-0340-4769-8585-9C19D8F5E0E0}" presName="node" presStyleLbl="node1" presStyleIdx="3" presStyleCnt="5">
        <dgm:presLayoutVars>
          <dgm:bulletEnabled val="1"/>
        </dgm:presLayoutVars>
      </dgm:prSet>
      <dgm:spPr/>
    </dgm:pt>
    <dgm:pt modelId="{EB955F9A-7780-4132-8B12-5696527A2D47}" type="pres">
      <dgm:prSet presAssocID="{4977C787-14A4-4480-B1AC-6A34D7E5595C}" presName="sibTrans" presStyleCnt="0"/>
      <dgm:spPr/>
    </dgm:pt>
    <dgm:pt modelId="{EF4177AB-559F-4838-9AA8-373C29321FA1}" type="pres">
      <dgm:prSet presAssocID="{E000DFB2-4F30-4B6A-A863-9DAC97874748}" presName="node" presStyleLbl="node1" presStyleIdx="4" presStyleCnt="5">
        <dgm:presLayoutVars>
          <dgm:bulletEnabled val="1"/>
        </dgm:presLayoutVars>
      </dgm:prSet>
      <dgm:spPr/>
    </dgm:pt>
  </dgm:ptLst>
  <dgm:cxnLst>
    <dgm:cxn modelId="{DD38E909-5A95-4B18-9C57-94EFB678B199}" type="presOf" srcId="{126A8611-E49A-481E-921A-52A45D471A07}" destId="{1E96A9F7-FF7F-4AE9-8D13-1738FAC09F52}" srcOrd="0" destOrd="0" presId="urn:microsoft.com/office/officeart/2005/8/layout/default"/>
    <dgm:cxn modelId="{9FD49F27-64D6-4033-A10B-B9C085C7F46B}" srcId="{126A8611-E49A-481E-921A-52A45D471A07}" destId="{BE91D00C-5C1E-4116-919F-E53BEB644801}" srcOrd="0" destOrd="0" parTransId="{FADF78F2-A8AE-4574-BD20-2BE4F30E50CF}" sibTransId="{4549483D-26CB-4041-BF75-DB9CE5F640D1}"/>
    <dgm:cxn modelId="{C8849575-6F8B-4716-9AE4-44BCAD1539F4}" type="presOf" srcId="{E000DFB2-4F30-4B6A-A863-9DAC97874748}" destId="{EF4177AB-559F-4838-9AA8-373C29321FA1}" srcOrd="0" destOrd="0" presId="urn:microsoft.com/office/officeart/2005/8/layout/default"/>
    <dgm:cxn modelId="{4EDC0856-7BDB-4DF1-B192-1F65C6002F1E}" srcId="{126A8611-E49A-481E-921A-52A45D471A07}" destId="{E000DFB2-4F30-4B6A-A863-9DAC97874748}" srcOrd="4" destOrd="0" parTransId="{A0274C12-B354-4F1F-A163-9711B192D927}" sibTransId="{738D3803-92E1-4563-9B98-76883F813DD9}"/>
    <dgm:cxn modelId="{E5D16B8A-9A06-4165-9200-8071D98BD5F4}" type="presOf" srcId="{13AED84D-D07A-408C-9A80-2061659EF5F0}" destId="{9E3F184C-CFFC-4C32-B446-2740FE08B575}" srcOrd="0" destOrd="0" presId="urn:microsoft.com/office/officeart/2005/8/layout/default"/>
    <dgm:cxn modelId="{C430DE99-EF41-4EF7-8666-1F43C8CC5A29}" type="presOf" srcId="{7EACA17B-4A70-4ECE-B082-B39B8BE480D9}" destId="{DB6C6325-8791-43CF-96D5-7ED070B773F1}" srcOrd="0" destOrd="0" presId="urn:microsoft.com/office/officeart/2005/8/layout/default"/>
    <dgm:cxn modelId="{AC6EB9A3-9890-4A31-885B-EE113BD542E4}" srcId="{126A8611-E49A-481E-921A-52A45D471A07}" destId="{13AED84D-D07A-408C-9A80-2061659EF5F0}" srcOrd="2" destOrd="0" parTransId="{C253BB22-786A-4F7A-9251-526FB8E41496}" sibTransId="{29516FB5-07FE-4E18-9283-28A37070D90D}"/>
    <dgm:cxn modelId="{84CC83A8-160E-4352-B7EE-23E6CC25DE1F}" type="presOf" srcId="{1A362AE3-0340-4769-8585-9C19D8F5E0E0}" destId="{F6E45F30-2199-4522-88EB-8705C67A2BC4}" srcOrd="0" destOrd="0" presId="urn:microsoft.com/office/officeart/2005/8/layout/default"/>
    <dgm:cxn modelId="{C083FCBE-0763-484C-BDDC-B7F8B4213F46}" type="presOf" srcId="{BE91D00C-5C1E-4116-919F-E53BEB644801}" destId="{5E596529-5882-471D-894A-93B50CCD4A15}" srcOrd="0" destOrd="0" presId="urn:microsoft.com/office/officeart/2005/8/layout/default"/>
    <dgm:cxn modelId="{1C375FEF-3349-43CE-8F54-9580CA4DEED0}" srcId="{126A8611-E49A-481E-921A-52A45D471A07}" destId="{1A362AE3-0340-4769-8585-9C19D8F5E0E0}" srcOrd="3" destOrd="0" parTransId="{D79C7E5A-58AA-42C5-B811-13F4D0FA1D56}" sibTransId="{4977C787-14A4-4480-B1AC-6A34D7E5595C}"/>
    <dgm:cxn modelId="{0E459CF4-7FF5-4782-A649-FC5FD01DDB61}" srcId="{126A8611-E49A-481E-921A-52A45D471A07}" destId="{7EACA17B-4A70-4ECE-B082-B39B8BE480D9}" srcOrd="1" destOrd="0" parTransId="{25DF4893-8DA2-477A-826D-87CC89789485}" sibTransId="{49914A58-0CC2-4C7E-B5D0-6AC639AF74B1}"/>
    <dgm:cxn modelId="{30646F1B-628E-4324-AA0B-76B571395D31}" type="presParOf" srcId="{1E96A9F7-FF7F-4AE9-8D13-1738FAC09F52}" destId="{5E596529-5882-471D-894A-93B50CCD4A15}" srcOrd="0" destOrd="0" presId="urn:microsoft.com/office/officeart/2005/8/layout/default"/>
    <dgm:cxn modelId="{0BB86DF6-D319-45CD-A89E-44413033DBA2}" type="presParOf" srcId="{1E96A9F7-FF7F-4AE9-8D13-1738FAC09F52}" destId="{F78848A5-D852-4199-A282-F5EEDE74C112}" srcOrd="1" destOrd="0" presId="urn:microsoft.com/office/officeart/2005/8/layout/default"/>
    <dgm:cxn modelId="{250AD92D-FFD9-4BDB-82E7-2B623BA73F69}" type="presParOf" srcId="{1E96A9F7-FF7F-4AE9-8D13-1738FAC09F52}" destId="{DB6C6325-8791-43CF-96D5-7ED070B773F1}" srcOrd="2" destOrd="0" presId="urn:microsoft.com/office/officeart/2005/8/layout/default"/>
    <dgm:cxn modelId="{C2378FE6-3062-4292-B90B-80AA51585632}" type="presParOf" srcId="{1E96A9F7-FF7F-4AE9-8D13-1738FAC09F52}" destId="{ACEE6715-DF62-46DE-A1DE-3275477A30AA}" srcOrd="3" destOrd="0" presId="urn:microsoft.com/office/officeart/2005/8/layout/default"/>
    <dgm:cxn modelId="{A16CD0F7-9CFB-40E6-96A8-1B8E9EB1D30C}" type="presParOf" srcId="{1E96A9F7-FF7F-4AE9-8D13-1738FAC09F52}" destId="{9E3F184C-CFFC-4C32-B446-2740FE08B575}" srcOrd="4" destOrd="0" presId="urn:microsoft.com/office/officeart/2005/8/layout/default"/>
    <dgm:cxn modelId="{7A3FCF11-1127-41A0-A34A-72DB4BE246B9}" type="presParOf" srcId="{1E96A9F7-FF7F-4AE9-8D13-1738FAC09F52}" destId="{E63D1475-1B9E-4763-BEF0-9A3E1AE39601}" srcOrd="5" destOrd="0" presId="urn:microsoft.com/office/officeart/2005/8/layout/default"/>
    <dgm:cxn modelId="{9A50DF9E-8FED-453D-B37F-91E2053DC7E8}" type="presParOf" srcId="{1E96A9F7-FF7F-4AE9-8D13-1738FAC09F52}" destId="{F6E45F30-2199-4522-88EB-8705C67A2BC4}" srcOrd="6" destOrd="0" presId="urn:microsoft.com/office/officeart/2005/8/layout/default"/>
    <dgm:cxn modelId="{277ED6BA-EA10-4007-8DC0-E2644BB8DDBF}" type="presParOf" srcId="{1E96A9F7-FF7F-4AE9-8D13-1738FAC09F52}" destId="{EB955F9A-7780-4132-8B12-5696527A2D47}" srcOrd="7" destOrd="0" presId="urn:microsoft.com/office/officeart/2005/8/layout/default"/>
    <dgm:cxn modelId="{6019963B-A9E8-465E-A653-19105FB3B9B9}" type="presParOf" srcId="{1E96A9F7-FF7F-4AE9-8D13-1738FAC09F52}" destId="{EF4177AB-559F-4838-9AA8-373C29321FA1}"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7D39F-369F-456E-998E-A5D8926D400D}">
      <dsp:nvSpPr>
        <dsp:cNvPr id="0" name=""/>
        <dsp:cNvSpPr/>
      </dsp:nvSpPr>
      <dsp:spPr>
        <a:xfrm>
          <a:off x="725" y="79926"/>
          <a:ext cx="2829594" cy="1697756"/>
        </a:xfrm>
        <a:prstGeom prst="rect">
          <a:avLst/>
        </a:prstGeom>
        <a:solidFill>
          <a:schemeClr val="accent5"/>
        </a:solidFill>
        <a:ln w="2540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Embrace a positive attitude</a:t>
          </a:r>
          <a:endParaRPr lang="en-CA" sz="2800" b="0" kern="1200" dirty="0"/>
        </a:p>
      </dsp:txBody>
      <dsp:txXfrm>
        <a:off x="725" y="79926"/>
        <a:ext cx="2829594" cy="1697756"/>
      </dsp:txXfrm>
    </dsp:sp>
    <dsp:sp modelId="{2390F0DA-0B5E-4156-BAEA-AC141B8C4D43}">
      <dsp:nvSpPr>
        <dsp:cNvPr id="0" name=""/>
        <dsp:cNvSpPr/>
      </dsp:nvSpPr>
      <dsp:spPr>
        <a:xfrm>
          <a:off x="3113279" y="79926"/>
          <a:ext cx="2829594" cy="1697756"/>
        </a:xfrm>
        <a:prstGeom prst="rect">
          <a:avLst/>
        </a:prstGeom>
        <a:solidFill>
          <a:schemeClr val="accent5"/>
        </a:solidFill>
        <a:ln w="2540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Cleanliness</a:t>
          </a:r>
          <a:endParaRPr lang="en-CA" sz="2800" b="0" kern="1200" dirty="0"/>
        </a:p>
      </dsp:txBody>
      <dsp:txXfrm>
        <a:off x="3113279" y="79926"/>
        <a:ext cx="2829594" cy="1697756"/>
      </dsp:txXfrm>
    </dsp:sp>
    <dsp:sp modelId="{41AF126B-05C8-432E-BC3A-FDDF3D59EA68}">
      <dsp:nvSpPr>
        <dsp:cNvPr id="0" name=""/>
        <dsp:cNvSpPr/>
      </dsp:nvSpPr>
      <dsp:spPr>
        <a:xfrm>
          <a:off x="725" y="2060643"/>
          <a:ext cx="2829594" cy="1697756"/>
        </a:xfrm>
        <a:prstGeom prst="rect">
          <a:avLst/>
        </a:prstGeom>
        <a:solidFill>
          <a:schemeClr val="accent5"/>
        </a:solidFill>
        <a:ln w="2540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Taking responsibility and initiative for your work</a:t>
          </a:r>
          <a:endParaRPr lang="en-CA" sz="2800" b="0" kern="1200" dirty="0"/>
        </a:p>
      </dsp:txBody>
      <dsp:txXfrm>
        <a:off x="725" y="2060643"/>
        <a:ext cx="2829594" cy="1697756"/>
      </dsp:txXfrm>
    </dsp:sp>
    <dsp:sp modelId="{A6B46E5A-95B3-4C0A-A0E4-80E105906086}">
      <dsp:nvSpPr>
        <dsp:cNvPr id="0" name=""/>
        <dsp:cNvSpPr/>
      </dsp:nvSpPr>
      <dsp:spPr>
        <a:xfrm>
          <a:off x="3113279" y="2060643"/>
          <a:ext cx="2829594" cy="1697756"/>
        </a:xfrm>
        <a:prstGeom prst="rect">
          <a:avLst/>
        </a:prstGeom>
        <a:solidFill>
          <a:schemeClr val="accent5"/>
        </a:solidFill>
        <a:ln w="2540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Treat others with respect</a:t>
          </a:r>
          <a:endParaRPr lang="en-CA" sz="2800" b="0" kern="1200" dirty="0"/>
        </a:p>
      </dsp:txBody>
      <dsp:txXfrm>
        <a:off x="3113279" y="2060643"/>
        <a:ext cx="2829594" cy="1697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96529-5882-471D-894A-93B50CCD4A15}">
      <dsp:nvSpPr>
        <dsp:cNvPr id="0" name=""/>
        <dsp:cNvSpPr/>
      </dsp:nvSpPr>
      <dsp:spPr>
        <a:xfrm>
          <a:off x="0" y="679507"/>
          <a:ext cx="2136768" cy="12820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Asking to borrow items from one another</a:t>
          </a:r>
          <a:endParaRPr lang="en-CA" sz="2000" kern="1200" dirty="0"/>
        </a:p>
      </dsp:txBody>
      <dsp:txXfrm>
        <a:off x="0" y="679507"/>
        <a:ext cx="2136768" cy="1282061"/>
      </dsp:txXfrm>
    </dsp:sp>
    <dsp:sp modelId="{DB6C6325-8791-43CF-96D5-7ED070B773F1}">
      <dsp:nvSpPr>
        <dsp:cNvPr id="0" name=""/>
        <dsp:cNvSpPr/>
      </dsp:nvSpPr>
      <dsp:spPr>
        <a:xfrm>
          <a:off x="2350445" y="679507"/>
          <a:ext cx="2136768" cy="12820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Respecting privacy by not eavesdropping</a:t>
          </a:r>
          <a:endParaRPr lang="en-CA" sz="2000" kern="1200" dirty="0"/>
        </a:p>
      </dsp:txBody>
      <dsp:txXfrm>
        <a:off x="2350445" y="679507"/>
        <a:ext cx="2136768" cy="1282061"/>
      </dsp:txXfrm>
    </dsp:sp>
    <dsp:sp modelId="{9E3F184C-CFFC-4C32-B446-2740FE08B575}">
      <dsp:nvSpPr>
        <dsp:cNvPr id="0" name=""/>
        <dsp:cNvSpPr/>
      </dsp:nvSpPr>
      <dsp:spPr>
        <a:xfrm>
          <a:off x="4700890" y="679507"/>
          <a:ext cx="2136768" cy="12820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Listening to verbal cues</a:t>
          </a:r>
          <a:endParaRPr lang="en-CA" sz="2000" kern="1200" dirty="0"/>
        </a:p>
      </dsp:txBody>
      <dsp:txXfrm>
        <a:off x="4700890" y="679507"/>
        <a:ext cx="2136768" cy="1282061"/>
      </dsp:txXfrm>
    </dsp:sp>
    <dsp:sp modelId="{F6E45F30-2199-4522-88EB-8705C67A2BC4}">
      <dsp:nvSpPr>
        <dsp:cNvPr id="0" name=""/>
        <dsp:cNvSpPr/>
      </dsp:nvSpPr>
      <dsp:spPr>
        <a:xfrm>
          <a:off x="1175222" y="2175245"/>
          <a:ext cx="2136768" cy="12820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Recognizing body language</a:t>
          </a:r>
          <a:endParaRPr lang="en-CA" sz="2000" kern="1200" dirty="0"/>
        </a:p>
      </dsp:txBody>
      <dsp:txXfrm>
        <a:off x="1175222" y="2175245"/>
        <a:ext cx="2136768" cy="1282061"/>
      </dsp:txXfrm>
    </dsp:sp>
    <dsp:sp modelId="{EF4177AB-559F-4838-9AA8-373C29321FA1}">
      <dsp:nvSpPr>
        <dsp:cNvPr id="0" name=""/>
        <dsp:cNvSpPr/>
      </dsp:nvSpPr>
      <dsp:spPr>
        <a:xfrm>
          <a:off x="3525667" y="2175245"/>
          <a:ext cx="2136768" cy="128206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Ensuring that communication is clear</a:t>
          </a:r>
          <a:endParaRPr lang="en-CA" sz="2000" kern="1200" dirty="0"/>
        </a:p>
      </dsp:txBody>
      <dsp:txXfrm>
        <a:off x="3525667" y="2175245"/>
        <a:ext cx="2136768" cy="12820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748E1AF-6343-46AA-8AEF-4C12F4118850}" type="datetimeFigureOut">
              <a:rPr lang="en-US" smtClean="0"/>
              <a:t>5/9/2024</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9D2517-63AA-420A-887D-BE60360A8F4D}" type="datetimeFigureOut">
              <a:rPr lang="en-US" noProof="0" smtClean="0"/>
              <a:t>5/9/2024</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000" i="1" dirty="0">
                <a:latin typeface="+mn-lt"/>
              </a:rPr>
              <a:t>Ayn-</a:t>
            </a:r>
            <a:r>
              <a:rPr lang="en-US" sz="1000" i="1" dirty="0" err="1">
                <a:latin typeface="+mn-lt"/>
              </a:rPr>
              <a:t>duzh</a:t>
            </a:r>
            <a:r>
              <a:rPr lang="en-US" sz="1000" i="1" dirty="0">
                <a:latin typeface="+mn-lt"/>
              </a:rPr>
              <a:t>-</a:t>
            </a:r>
            <a:r>
              <a:rPr lang="en-US" sz="1000" i="1" dirty="0" err="1">
                <a:latin typeface="+mn-lt"/>
              </a:rPr>
              <a:t>zhi</a:t>
            </a:r>
            <a:r>
              <a:rPr lang="en-US" sz="1000" i="1" dirty="0">
                <a:latin typeface="+mn-lt"/>
              </a:rPr>
              <a:t> Uh-no-</a:t>
            </a:r>
            <a:r>
              <a:rPr lang="en-US" sz="1000" i="1" dirty="0" err="1">
                <a:latin typeface="+mn-lt"/>
              </a:rPr>
              <a:t>kee</a:t>
            </a:r>
            <a:r>
              <a:rPr lang="en-US" sz="1000" i="1" dirty="0">
                <a:latin typeface="+mn-lt"/>
              </a:rPr>
              <a:t>-dee-</a:t>
            </a:r>
            <a:r>
              <a:rPr lang="en-US" sz="1000" i="1" dirty="0" err="1">
                <a:latin typeface="+mn-lt"/>
              </a:rPr>
              <a:t>ing</a:t>
            </a:r>
            <a:endParaRPr lang="en-US" sz="1000" i="1" dirty="0">
              <a:latin typeface="+mn-lt"/>
            </a:endParaRPr>
          </a:p>
          <a:p>
            <a:pPr defTabSz="931774"/>
            <a:endParaRPr lang="en-US" sz="1000" dirty="0">
              <a:solidFill>
                <a:srgbClr val="212121"/>
              </a:solidFill>
              <a:highlight>
                <a:srgbClr val="FFFFFF"/>
              </a:highlight>
              <a:latin typeface="+mn-lt"/>
              <a:ea typeface="Times New Roman"/>
              <a:cs typeface="Times New Roman"/>
              <a:sym typeface="Times New Roman"/>
            </a:endParaRPr>
          </a:p>
          <a:p>
            <a:pPr marL="0" marR="0" lvl="0" indent="0" algn="l" defTabSz="914400" rtl="0" eaLnBrk="1" fontAlgn="auto" latinLnBrk="0" hangingPunct="1">
              <a:lnSpc>
                <a:spcPct val="115000"/>
              </a:lnSpc>
              <a:spcBef>
                <a:spcPts val="0"/>
              </a:spcBef>
              <a:spcAft>
                <a:spcPts val="1019"/>
              </a:spcAft>
              <a:buClrTx/>
              <a:buSzTx/>
              <a:buFontTx/>
              <a:buNone/>
              <a:tabLst>
                <a:tab pos="640594" algn="l"/>
              </a:tabLst>
              <a:defRPr/>
            </a:pPr>
            <a:r>
              <a:rPr lang="en-US" sz="1000" dirty="0">
                <a:highlight>
                  <a:srgbClr val="FFFFFF"/>
                </a:highlight>
                <a:latin typeface="+mn-lt"/>
                <a:ea typeface="Times New Roman" panose="02020603050405020304" pitchFamily="18" charset="0"/>
                <a:cs typeface="Times New Roman" panose="02020603050405020304" pitchFamily="18" charset="0"/>
              </a:rPr>
              <a:t>Welcome to </a:t>
            </a:r>
            <a:r>
              <a:rPr lang="en-US" sz="1000" dirty="0">
                <a:latin typeface="+mn-lt"/>
              </a:rPr>
              <a:t>Endazhi-</a:t>
            </a:r>
            <a:r>
              <a:rPr lang="en-US" sz="1000" dirty="0" err="1">
                <a:latin typeface="+mn-lt"/>
              </a:rPr>
              <a:t>anokiidiing</a:t>
            </a:r>
            <a:r>
              <a:rPr lang="en-US" sz="1000" dirty="0">
                <a:latin typeface="+mn-lt"/>
              </a:rPr>
              <a:t> </a:t>
            </a:r>
            <a:r>
              <a:rPr lang="en-US" sz="1000" dirty="0">
                <a:highlight>
                  <a:srgbClr val="FFFFFF"/>
                </a:highlight>
                <a:latin typeface="+mn-lt"/>
              </a:rPr>
              <a:t>– a workshop about </a:t>
            </a:r>
            <a:r>
              <a:rPr lang="en-US" sz="1000" dirty="0">
                <a:highlight>
                  <a:srgbClr val="FFFFFF"/>
                </a:highlight>
                <a:latin typeface="+mn-lt"/>
                <a:ea typeface="Times New Roman" panose="02020603050405020304" pitchFamily="18" charset="0"/>
                <a:cs typeface="Times New Roman" panose="02020603050405020304" pitchFamily="18" charset="0"/>
              </a:rPr>
              <a:t>Respect in the Workplace. </a:t>
            </a:r>
          </a:p>
          <a:p>
            <a:pPr>
              <a:lnSpc>
                <a:spcPct val="115000"/>
              </a:lnSpc>
              <a:spcAft>
                <a:spcPts val="1019"/>
              </a:spcAft>
              <a:tabLst>
                <a:tab pos="640594" algn="l"/>
              </a:tabLst>
            </a:pPr>
            <a:endParaRPr lang="en-US" sz="1000" dirty="0">
              <a:highlight>
                <a:srgbClr val="FFFFFF"/>
              </a:highlight>
              <a:latin typeface="+mn-lt"/>
              <a:ea typeface="Times New Roman" panose="02020603050405020304" pitchFamily="18" charset="0"/>
              <a:cs typeface="Times New Roman" panose="02020603050405020304" pitchFamily="18" charset="0"/>
            </a:endParaRPr>
          </a:p>
          <a:p>
            <a:pPr>
              <a:lnSpc>
                <a:spcPct val="115000"/>
              </a:lnSpc>
              <a:spcAft>
                <a:spcPts val="1019"/>
              </a:spcAft>
              <a:tabLst>
                <a:tab pos="640594" algn="l"/>
              </a:tabLst>
            </a:pPr>
            <a:r>
              <a:rPr lang="en-US" sz="1000" dirty="0">
                <a:highlight>
                  <a:srgbClr val="FFFFFF"/>
                </a:highlight>
                <a:latin typeface="+mn-lt"/>
                <a:ea typeface="Times New Roman" panose="02020603050405020304" pitchFamily="18" charset="0"/>
                <a:cs typeface="Times New Roman" panose="02020603050405020304" pitchFamily="18" charset="0"/>
              </a:rPr>
              <a:t>The concept of respect is often taught at a young age; however, it is always good to remind ourselves and expand our knowledge.</a:t>
            </a:r>
          </a:p>
          <a:p>
            <a:pPr>
              <a:lnSpc>
                <a:spcPct val="115000"/>
              </a:lnSpc>
              <a:spcAft>
                <a:spcPts val="1019"/>
              </a:spcAft>
              <a:tabLst>
                <a:tab pos="640594" algn="l"/>
              </a:tabLst>
            </a:pPr>
            <a:endParaRPr lang="en-US" sz="1000" dirty="0">
              <a:highlight>
                <a:srgbClr val="FFFFFF"/>
              </a:highlight>
              <a:latin typeface="+mn-lt"/>
              <a:ea typeface="Times New Roman" panose="02020603050405020304" pitchFamily="18" charset="0"/>
              <a:cs typeface="Times New Roman" panose="02020603050405020304" pitchFamily="18" charset="0"/>
            </a:endParaRPr>
          </a:p>
          <a:p>
            <a:pPr>
              <a:lnSpc>
                <a:spcPct val="115000"/>
              </a:lnSpc>
              <a:spcAft>
                <a:spcPts val="1019"/>
              </a:spcAft>
              <a:tabLst>
                <a:tab pos="640594" algn="l"/>
              </a:tabLst>
            </a:pPr>
            <a:r>
              <a:rPr lang="en-US" sz="1000" b="1" dirty="0">
                <a:highlight>
                  <a:srgbClr val="FFFFFF"/>
                </a:highlight>
                <a:latin typeface="+mn-lt"/>
                <a:ea typeface="Times New Roman" panose="02020603050405020304" pitchFamily="18" charset="0"/>
                <a:cs typeface="Times New Roman" panose="02020603050405020304" pitchFamily="18" charset="0"/>
              </a:rPr>
              <a:t>Looking at the quote on this page, what do you think it means when it is said that, “respect is like an investment”?</a:t>
            </a:r>
          </a:p>
          <a:p>
            <a:pPr defTabSz="931774"/>
            <a:endParaRPr lang="en-US" sz="100" dirty="0">
              <a:solidFill>
                <a:srgbClr val="212121"/>
              </a:solidFill>
              <a:highlight>
                <a:srgbClr val="FFFFFF"/>
              </a:highlight>
              <a:latin typeface="Times New Roman"/>
              <a:ea typeface="Times New Roman"/>
              <a:cs typeface="Times New Roman"/>
              <a:sym typeface="Times New Roman"/>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While we often recognize the importance of respecting others, it is equally as important to have respect for ourselves. Self-respect encompasses intrinsic worth, or simply put, pride and confidence in oneself. You can learn to practice self-respect by challenging yourself in ways that include standing up for yourself, and understanding that not everyone will have respect for you, but continuing to have respect for others. Self-respect includes distancing yourself from negativity, in order to create a positive mindset that will contribute to the success of your work.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 for others and self-respect go hand-in-hand. By respecting yourself, you are building your own character. The character that you are building full of self-love and motivation is essential before you can learn to respect others, and have others respect you.</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nSpc>
                <a:spcPct val="115000"/>
              </a:lnSpc>
              <a:spcAft>
                <a:spcPts val="1019"/>
              </a:spcAft>
            </a:pPr>
            <a:endPar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Why is self-respect important?</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r>
              <a:rPr lang="en-US" b="0" dirty="0"/>
              <a:t>1. Stronger moral nerve</a:t>
            </a:r>
          </a:p>
          <a:p>
            <a:r>
              <a:rPr lang="en-US" b="0" dirty="0"/>
              <a:t>People who have self-respect take responsibility for their actions and stand by their values and beliefs no matter what happens. They are an example for society and others take inspiration from their courage.</a:t>
            </a:r>
          </a:p>
          <a:p>
            <a:endParaRPr lang="en-US" b="0" dirty="0"/>
          </a:p>
          <a:p>
            <a:r>
              <a:rPr lang="en-US" b="0" dirty="0"/>
              <a:t>2. Better relationships with others</a:t>
            </a:r>
          </a:p>
          <a:p>
            <a:r>
              <a:rPr lang="en-US" b="0" dirty="0"/>
              <a:t>People who have high self-respect believe that they are worthy human beings and that they deserve love and respect. This results in healthier relationships based on mutual respect. You also learn how to choose better friends, partners, and workplaces that will respect you in the long run.</a:t>
            </a:r>
          </a:p>
          <a:p>
            <a:endParaRPr lang="en-US" b="0" dirty="0"/>
          </a:p>
          <a:p>
            <a:r>
              <a:rPr lang="en-US" b="0" dirty="0"/>
              <a:t>3. Improved quality of life</a:t>
            </a:r>
          </a:p>
          <a:p>
            <a:r>
              <a:rPr lang="en-US" b="0" dirty="0"/>
              <a:t>If you have self-respect, you will not be bothered by your limitations and flaws. You will accept them and find it easier to work on them and improve yourself.</a:t>
            </a:r>
          </a:p>
          <a:p>
            <a:endParaRPr lang="en-US" b="0" dirty="0"/>
          </a:p>
          <a:p>
            <a:r>
              <a:rPr lang="en-US" sz="1200" b="0" i="0" kern="1200" dirty="0">
                <a:solidFill>
                  <a:schemeClr val="tx1"/>
                </a:solidFill>
                <a:effectLst/>
                <a:latin typeface="+mn-lt"/>
                <a:ea typeface="+mn-ea"/>
                <a:cs typeface="+mn-cs"/>
              </a:rPr>
              <a:t>4. Contentment with life</a:t>
            </a:r>
          </a:p>
          <a:p>
            <a:r>
              <a:rPr lang="en-US" sz="1200" b="0" i="0" kern="1200" dirty="0">
                <a:solidFill>
                  <a:schemeClr val="tx1"/>
                </a:solidFill>
                <a:effectLst/>
                <a:latin typeface="+mn-lt"/>
                <a:ea typeface="+mn-ea"/>
                <a:cs typeface="+mn-cs"/>
              </a:rPr>
              <a:t>People with self-respect do not feel the need to compare themselves with others, their successes, talents, skills, and abilities. They are content with themselves and do not feel jealous when other people get ahead. Their personal and professional life improves massively. This ultimately leads to a better quality of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5. The power of no</a:t>
            </a:r>
          </a:p>
          <a:p>
            <a:r>
              <a:rPr lang="en-US" sz="1200" b="0" i="0" kern="1200" dirty="0">
                <a:solidFill>
                  <a:schemeClr val="tx1"/>
                </a:solidFill>
                <a:effectLst/>
                <a:latin typeface="+mn-lt"/>
                <a:ea typeface="+mn-ea"/>
                <a:cs typeface="+mn-cs"/>
              </a:rPr>
              <a:t>Without self-respect, it is possible that other people will start using, abusing, and mistreating you. Self-respect gives you the ability to say no. You learn how to set boundaries for yourself and protect yourself from those who would want to take advantage of you.</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6. Better relationships with yourself</a:t>
            </a:r>
          </a:p>
          <a:p>
            <a:r>
              <a:rPr lang="en-US" sz="1200" b="0" i="0" kern="1200" dirty="0">
                <a:solidFill>
                  <a:schemeClr val="tx1"/>
                </a:solidFill>
                <a:effectLst/>
                <a:latin typeface="+mn-lt"/>
                <a:ea typeface="+mn-ea"/>
                <a:cs typeface="+mn-cs"/>
              </a:rPr>
              <a:t>When you have enough self-respect for yourself, you learn how to honor your own needs and desires. You pay more attention to what you want and dedicate energy to your dreams. And you start trusting yourself and develop self-confidence. You also dedicate more time to self-love and self-care.</a:t>
            </a: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10</a:t>
            </a:fld>
            <a:endParaRPr lang="en-US" noProof="0" dirty="0"/>
          </a:p>
        </p:txBody>
      </p:sp>
    </p:spTree>
    <p:extLst>
      <p:ext uri="{BB962C8B-B14F-4D97-AF65-F5344CB8AC3E}">
        <p14:creationId xmlns:p14="http://schemas.microsoft.com/office/powerpoint/2010/main" val="93532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Showing respect for your place of work is just as important as showing respect to other employees in the workplace. Acting professionally will guide you in creating a long, successful career.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Bef>
                <a:spcPts val="1223"/>
              </a:spcBef>
              <a:spcAft>
                <a:spcPts val="1223"/>
              </a:spcAf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many ways to show respect for your workplace. These include: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15000"/>
              </a:lnSpc>
              <a:spcBef>
                <a:spcPts val="1223"/>
              </a:spcBef>
              <a:spcAft>
                <a:spcPts val="611"/>
              </a:spcAft>
              <a:buSzPts val="1000"/>
              <a:buFont typeface="Symbol" panose="05050102010706020507" pitchFamily="18" charset="2"/>
              <a:buChar char=""/>
              <a:tabLst>
                <a:tab pos="465887" algn="l"/>
              </a:tabLst>
            </a:pPr>
            <a:endParaRPr lang="en-US"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9415" indent="-349415" fontAlgn="base">
              <a:lnSpc>
                <a:spcPct val="115000"/>
              </a:lnSpc>
              <a:spcBef>
                <a:spcPts val="1223"/>
              </a:spcBef>
              <a:spcAft>
                <a:spcPts val="611"/>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Treating others with respect. Treat others with respect, regardless of their position or status. Avoid gossiping, complaining, or engaging in other negative behaviors.</a:t>
            </a:r>
          </a:p>
          <a:p>
            <a:pPr marL="349415" indent="-349415" fontAlgn="base">
              <a:lnSpc>
                <a:spcPct val="115000"/>
              </a:lnSpc>
              <a:spcBef>
                <a:spcPts val="1223"/>
              </a:spcBef>
              <a:spcAft>
                <a:spcPts val="611"/>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Taking responsibility and initiative for your work. You are responsible for arriving on time, performing to the best of your abilities while helping others on your team, and staying at work for your scheduled amount of time. </a:t>
            </a:r>
          </a:p>
          <a:p>
            <a:pPr marL="349415" marR="0" lvl="0" indent="-349415" algn="l" defTabSz="914400" rtl="0" eaLnBrk="1" fontAlgn="base" latinLnBrk="0" hangingPunct="1">
              <a:lnSpc>
                <a:spcPct val="115000"/>
              </a:lnSpc>
              <a:spcBef>
                <a:spcPts val="1223"/>
              </a:spcBef>
              <a:spcAft>
                <a:spcPts val="611"/>
              </a:spcAft>
              <a:buClrTx/>
              <a:buSzPts val="1000"/>
              <a:buFont typeface="Symbol" panose="05050102010706020507" pitchFamily="18" charset="2"/>
              <a:buChar char=""/>
              <a:tabLst>
                <a:tab pos="465887" algn="l"/>
              </a:tabLst>
              <a:defRPr/>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Remaining in good health and cleanliness. Some jobs are very demanding or tiring on the body. It is important to have a well-balanced diet, exercise, and adequate sleep, in order to perform well on a day-to-day basis.</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marR="0" lvl="0" indent="-349415" algn="l" defTabSz="914400" rtl="0" eaLnBrk="1" fontAlgn="base" latinLnBrk="0" hangingPunct="1">
              <a:lnSpc>
                <a:spcPct val="115000"/>
              </a:lnSpc>
              <a:spcBef>
                <a:spcPts val="1223"/>
              </a:spcBef>
              <a:spcAft>
                <a:spcPts val="611"/>
              </a:spcAft>
              <a:buClrTx/>
              <a:buSzPts val="1000"/>
              <a:buFont typeface="Symbol" panose="05050102010706020507" pitchFamily="18" charset="2"/>
              <a:buChar char=""/>
              <a:tabLst>
                <a:tab pos="465887" algn="l"/>
              </a:tabLst>
              <a:defRPr/>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Embracing a positive attitude. Your </a:t>
            </a: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attitude has a big effect on your overall professionalism. Take pride in your work, and show pride for your workplace. </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fontAlgn="base">
              <a:lnSpc>
                <a:spcPct val="115000"/>
              </a:lnSpc>
              <a:spcBef>
                <a:spcPts val="1223"/>
              </a:spcBef>
              <a:spcAft>
                <a:spcPts val="611"/>
              </a:spcAft>
              <a:buSzPts val="1000"/>
              <a:buFont typeface="Symbol" panose="05050102010706020507" pitchFamily="18" charset="2"/>
              <a:buNone/>
              <a:tabLst>
                <a:tab pos="465887" algn="l"/>
              </a:tabLst>
            </a:pPr>
            <a:endPar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fontAlgn="base">
              <a:lnSpc>
                <a:spcPct val="115000"/>
              </a:lnSpc>
              <a:spcBef>
                <a:spcPts val="1223"/>
              </a:spcBef>
              <a:spcAft>
                <a:spcPts val="611"/>
              </a:spcAft>
              <a:buSzPts val="1000"/>
              <a:buFont typeface="Symbol" panose="05050102010706020507" pitchFamily="18" charset="2"/>
              <a:buNone/>
              <a:tabLst>
                <a:tab pos="465887" algn="l"/>
              </a:tabLst>
            </a:pPr>
            <a:r>
              <a:rPr lang="en-US" sz="18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 are other ways to show respect in your workplace?</a:t>
            </a:r>
          </a:p>
          <a:p>
            <a:pPr marL="349415" indent="-349415" fontAlgn="base">
              <a:lnSpc>
                <a:spcPct val="115000"/>
              </a:lnSpc>
              <a:spcBef>
                <a:spcPts val="1223"/>
              </a:spcBef>
              <a:spcAft>
                <a:spcPts val="611"/>
              </a:spcAft>
              <a:buSzPts val="1000"/>
              <a:buFont typeface="Symbol" panose="05050102010706020507" pitchFamily="18" charset="2"/>
              <a:buChar char=""/>
              <a:tabLst>
                <a:tab pos="465887" algn="l"/>
              </a:tabLst>
            </a:pP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15000"/>
              </a:lnSpc>
              <a:spcAft>
                <a:spcPts val="611"/>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Dressing appropriately. Always follow the dress code that is established in your work setting, and for your type of position. Ensure your clothes are clean, neat and comfortable so that you are still able to perform adequately.</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15000"/>
              </a:lnSpc>
              <a:spcAft>
                <a:spcPts val="611"/>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Understanding and following regulations on scents/allergies, and tobacco use. </a:t>
            </a:r>
            <a:r>
              <a:rPr lang="en-US"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are many health conditions that exist in which products such as these are especially harmful. Respect these regulations, as they are there for a reason.</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15000"/>
              </a:lnSpc>
              <a:spcAft>
                <a:spcPts val="611"/>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Maintaining confidentiality. Certain information is confidential in the workplace, and should not be included in casual conversations outside of this setting. Be attentive of the conversation, and keep personal work information inside the work environment.</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11</a:t>
            </a:fld>
            <a:endParaRPr lang="en-US" noProof="0" dirty="0"/>
          </a:p>
        </p:txBody>
      </p:sp>
    </p:spTree>
    <p:extLst>
      <p:ext uri="{BB962C8B-B14F-4D97-AF65-F5344CB8AC3E}">
        <p14:creationId xmlns:p14="http://schemas.microsoft.com/office/powerpoint/2010/main" val="23208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William works at the Government Center. His fellow employees admire him for his hard work. He arrives to work on time each day well dressed, and ensures personal cleanliness. While he is at work, he takes initiative and responsibility for his work, and is always willing to help others. William is consistently showing respect and recognition to those around him, in which his behaviors have earned him a high level of respect from his team and supervisors</a:t>
            </a:r>
            <a:r>
              <a:rPr lang="en-US" sz="1800" dirty="0">
                <a:latin typeface="Calibri" panose="020F0502020204030204" pitchFamily="34" charset="0"/>
                <a:ea typeface="Times New Roman" panose="02020603050405020304" pitchFamily="18" charset="0"/>
                <a:cs typeface="Calibri" panose="020F0502020204030204" pitchFamily="34" charset="0"/>
              </a:rPr>
              <a:t>.</a:t>
            </a:r>
          </a:p>
          <a:p>
            <a:pPr defTabSz="931774">
              <a:defRPr/>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defTabSz="931774">
              <a:defRPr/>
            </a:pPr>
            <a:r>
              <a:rPr lang="en-US" sz="1800" b="1" dirty="0">
                <a:latin typeface="Calibri" panose="020F0502020204030204" pitchFamily="34" charset="0"/>
                <a:ea typeface="Times New Roman" panose="02020603050405020304" pitchFamily="18" charset="0"/>
                <a:cs typeface="Calibri" panose="020F0502020204030204" pitchFamily="34" charset="0"/>
              </a:rPr>
              <a:t>Do you think William enjoys his job?</a:t>
            </a:r>
          </a:p>
          <a:p>
            <a:pPr defTabSz="931774">
              <a:defRPr/>
            </a:pPr>
            <a:endParaRPr lang="en-US" sz="1800" b="1" dirty="0">
              <a:latin typeface="Calibri" panose="020F0502020204030204" pitchFamily="34" charset="0"/>
              <a:ea typeface="Times New Roman" panose="02020603050405020304" pitchFamily="18" charset="0"/>
              <a:cs typeface="Calibri" panose="020F0502020204030204" pitchFamily="34" charset="0"/>
            </a:endParaRPr>
          </a:p>
          <a:p>
            <a:pPr defTabSz="931774">
              <a:defRPr/>
            </a:pPr>
            <a:r>
              <a:rPr lang="en-US" sz="1800" b="1" dirty="0">
                <a:latin typeface="Calibri" panose="020F0502020204030204" pitchFamily="34" charset="0"/>
                <a:ea typeface="Times New Roman" panose="02020603050405020304" pitchFamily="18" charset="0"/>
                <a:cs typeface="Calibri" panose="020F0502020204030204" pitchFamily="34" charset="0"/>
              </a:rPr>
              <a:t>William gets promoted to a coordinator position in his department. Is this owed respect or earned respect?</a:t>
            </a:r>
            <a:endParaRPr lang="en-CA" sz="1800" b="1"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12</a:t>
            </a:fld>
            <a:endParaRPr lang="en-US" noProof="0" dirty="0"/>
          </a:p>
        </p:txBody>
      </p:sp>
    </p:spTree>
    <p:extLst>
      <p:ext uri="{BB962C8B-B14F-4D97-AF65-F5344CB8AC3E}">
        <p14:creationId xmlns:p14="http://schemas.microsoft.com/office/powerpoint/2010/main" val="3893652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B. </a:t>
            </a:r>
            <a:r>
              <a:rPr lang="en-US" sz="1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Our background and</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personal preferences help us to form a definition of respect. It is important to show appreciation to the valuable qualities of others.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13</a:t>
            </a:fld>
            <a:endParaRPr lang="en-US" noProof="0" dirty="0"/>
          </a:p>
        </p:txBody>
      </p:sp>
    </p:spTree>
    <p:extLst>
      <p:ext uri="{BB962C8B-B14F-4D97-AF65-F5344CB8AC3E}">
        <p14:creationId xmlns:p14="http://schemas.microsoft.com/office/powerpoint/2010/main" val="408360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Respect helps contribute to both happiness and success, along with many other great things and benefits for the workplace.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14</a:t>
            </a:fld>
            <a:endParaRPr lang="en-US" noProof="0" dirty="0"/>
          </a:p>
        </p:txBody>
      </p:sp>
    </p:spTree>
    <p:extLst>
      <p:ext uri="{BB962C8B-B14F-4D97-AF65-F5344CB8AC3E}">
        <p14:creationId xmlns:p14="http://schemas.microsoft.com/office/powerpoint/2010/main" val="2276175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These are all simple ways in which we can show respect each day.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15</a:t>
            </a:fld>
            <a:endParaRPr lang="en-US" noProof="0" dirty="0"/>
          </a:p>
        </p:txBody>
      </p:sp>
    </p:spTree>
    <p:extLst>
      <p:ext uri="{BB962C8B-B14F-4D97-AF65-F5344CB8AC3E}">
        <p14:creationId xmlns:p14="http://schemas.microsoft.com/office/powerpoint/2010/main" val="1969023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A.</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Self-respect encompasses pride and confidence in oneself.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16</a:t>
            </a:fld>
            <a:endParaRPr lang="en-US" noProof="0" dirty="0"/>
          </a:p>
        </p:txBody>
      </p:sp>
    </p:spTree>
    <p:extLst>
      <p:ext uri="{BB962C8B-B14F-4D97-AF65-F5344CB8AC3E}">
        <p14:creationId xmlns:p14="http://schemas.microsoft.com/office/powerpoint/2010/main" val="2797745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These are all important ways in which we can show respect and professionalism for the workplace.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17</a:t>
            </a:fld>
            <a:endParaRPr lang="en-US" noProof="0" dirty="0"/>
          </a:p>
        </p:txBody>
      </p:sp>
    </p:spTree>
    <p:extLst>
      <p:ext uri="{BB962C8B-B14F-4D97-AF65-F5344CB8AC3E}">
        <p14:creationId xmlns:p14="http://schemas.microsoft.com/office/powerpoint/2010/main" val="2153014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Three main actions that constitute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mj-lt"/>
              <a:buAutoNum type="arabicPeriod"/>
            </a:pPr>
            <a:r>
              <a:rPr lang="en-US" sz="1800" dirty="0">
                <a:latin typeface="Calibri" panose="020F0502020204030204" pitchFamily="34" charset="0"/>
                <a:ea typeface="Times New Roman" panose="02020603050405020304" pitchFamily="18" charset="0"/>
                <a:cs typeface="Times New Roman" panose="02020603050405020304" pitchFamily="18" charset="0"/>
              </a:rPr>
              <a:t>When someone is </a:t>
            </a:r>
            <a:r>
              <a:rPr lang="en-US" sz="1800" i="1" dirty="0">
                <a:latin typeface="Calibri" panose="020F0502020204030204" pitchFamily="34" charset="0"/>
                <a:ea typeface="Times New Roman" panose="02020603050405020304" pitchFamily="18" charset="0"/>
                <a:cs typeface="Times New Roman" panose="02020603050405020304" pitchFamily="18" charset="0"/>
              </a:rPr>
              <a:t>doing</a:t>
            </a:r>
            <a:r>
              <a:rPr lang="en-US" sz="1800" dirty="0">
                <a:latin typeface="Calibri" panose="020F0502020204030204" pitchFamily="34" charset="0"/>
                <a:ea typeface="Times New Roman" panose="02020603050405020304" pitchFamily="18" charset="0"/>
                <a:cs typeface="Times New Roman" panose="02020603050405020304" pitchFamily="18" charset="0"/>
              </a:rPr>
              <a:t> something to make someone uneasy.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mj-lt"/>
              <a:buAutoNum type="arabicPeriod"/>
            </a:pPr>
            <a:r>
              <a:rPr lang="en-US" sz="1800" dirty="0">
                <a:latin typeface="Calibri" panose="020F0502020204030204" pitchFamily="34" charset="0"/>
                <a:ea typeface="Times New Roman" panose="02020603050405020304" pitchFamily="18" charset="0"/>
                <a:cs typeface="Times New Roman" panose="02020603050405020304" pitchFamily="18" charset="0"/>
              </a:rPr>
              <a:t>When someone is </a:t>
            </a:r>
            <a:r>
              <a:rPr lang="en-US" sz="1800" i="1" dirty="0">
                <a:latin typeface="Calibri" panose="020F0502020204030204" pitchFamily="34" charset="0"/>
                <a:ea typeface="Times New Roman" panose="02020603050405020304" pitchFamily="18" charset="0"/>
                <a:cs typeface="Times New Roman" panose="02020603050405020304" pitchFamily="18" charset="0"/>
              </a:rPr>
              <a:t>saying</a:t>
            </a:r>
            <a:r>
              <a:rPr lang="en-US" sz="1800" dirty="0">
                <a:latin typeface="Calibri" panose="020F0502020204030204" pitchFamily="34" charset="0"/>
                <a:ea typeface="Times New Roman" panose="02020603050405020304" pitchFamily="18" charset="0"/>
                <a:cs typeface="Times New Roman" panose="02020603050405020304" pitchFamily="18" charset="0"/>
              </a:rPr>
              <a:t> something to make someone feel uneasy.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mj-lt"/>
              <a:buAutoNum type="arabicPeriod"/>
            </a:pPr>
            <a:r>
              <a:rPr lang="en-US" sz="1800" dirty="0">
                <a:latin typeface="Calibri" panose="020F0502020204030204" pitchFamily="34" charset="0"/>
                <a:ea typeface="Times New Roman" panose="02020603050405020304" pitchFamily="18" charset="0"/>
                <a:cs typeface="Times New Roman" panose="02020603050405020304" pitchFamily="18" charset="0"/>
              </a:rPr>
              <a:t>When someone </a:t>
            </a:r>
            <a:r>
              <a:rPr lang="en-US" sz="1800" i="1" dirty="0">
                <a:latin typeface="Calibri" panose="020F0502020204030204" pitchFamily="34" charset="0"/>
                <a:ea typeface="Times New Roman" panose="02020603050405020304" pitchFamily="18" charset="0"/>
                <a:cs typeface="Times New Roman" panose="02020603050405020304" pitchFamily="18" charset="0"/>
              </a:rPr>
              <a:t>knowingly</a:t>
            </a:r>
            <a:r>
              <a:rPr lang="en-US" sz="1800" dirty="0">
                <a:latin typeface="Calibri" panose="020F0502020204030204" pitchFamily="34" charset="0"/>
                <a:ea typeface="Times New Roman" panose="02020603050405020304" pitchFamily="18" charset="0"/>
                <a:cs typeface="Times New Roman" panose="02020603050405020304" pitchFamily="18" charset="0"/>
              </a:rPr>
              <a:t> puts </a:t>
            </a:r>
            <a:r>
              <a:rPr lang="en-US" sz="1800" dirty="0" err="1">
                <a:latin typeface="Calibri" panose="020F0502020204030204" pitchFamily="34" charset="0"/>
                <a:ea typeface="Times New Roman" panose="02020603050405020304" pitchFamily="18" charset="0"/>
                <a:cs typeface="Times New Roman" panose="02020603050405020304" pitchFamily="18" charset="0"/>
              </a:rPr>
              <a:t>anothers</a:t>
            </a:r>
            <a:r>
              <a:rPr lang="en-US" sz="1800" dirty="0">
                <a:latin typeface="Calibri" panose="020F0502020204030204" pitchFamily="34" charset="0"/>
                <a:ea typeface="Times New Roman" panose="02020603050405020304" pitchFamily="18" charset="0"/>
                <a:cs typeface="Times New Roman" panose="02020603050405020304" pitchFamily="18" charset="0"/>
              </a:rPr>
              <a:t> life at risk in some way.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1" dirty="0">
                <a:latin typeface="Calibri" panose="020F0502020204030204" pitchFamily="34" charset="0"/>
                <a:ea typeface="Times New Roman" panose="02020603050405020304" pitchFamily="18" charset="0"/>
                <a:cs typeface="Times New Roman" panose="02020603050405020304" pitchFamily="18" charset="0"/>
              </a:rPr>
              <a:t>Does disrespectful behavior make a difference in your home as well, or just at work?</a:t>
            </a:r>
          </a:p>
          <a:p>
            <a:pPr>
              <a:lnSpc>
                <a:spcPct val="115000"/>
              </a:lnSpc>
              <a:spcAft>
                <a:spcPts val="1019"/>
              </a:spcAft>
            </a:pPr>
            <a:endParaRPr lang="en-US" sz="1800" b="1"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Disrespectful behaviors can lead to lower productivity, stress and various long-term health issues. Unfortunately, instances of disrespect can be common and normalized in our everyday lives. It is important to recognize disrespectful actions in order to deal with the problem, and find a positive solution. </a:t>
            </a:r>
          </a:p>
          <a:p>
            <a:pPr>
              <a:lnSpc>
                <a:spcPct val="115000"/>
              </a:lnSpc>
              <a:spcAft>
                <a:spcPts val="1019"/>
              </a:spcAft>
            </a:pPr>
            <a:endParaRPr lang="en-CA" sz="18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18</a:t>
            </a:fld>
            <a:endParaRPr lang="en-US" noProof="0" dirty="0"/>
          </a:p>
        </p:txBody>
      </p:sp>
    </p:spTree>
    <p:extLst>
      <p:ext uri="{BB962C8B-B14F-4D97-AF65-F5344CB8AC3E}">
        <p14:creationId xmlns:p14="http://schemas.microsoft.com/office/powerpoint/2010/main" val="3073972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There are many motives that will cause people to behave in a disrespectful manner, and in some cases, they may not feel as though they are acting disrespectfully.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Everyday stresses can also play a part in how we express ourselves to others. Personal problems and frustrations can lead to angry outbursts that would not normally occur. Someone who embodies low self-esteem will typically express negativity to their surrounding environment.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It is important to try to think before acting in these circumstances, and remember that lashing out in a disrespectful manner can have lasting, negative effects.</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gn="l"/>
            <a:r>
              <a:rPr lang="en-US" sz="1800" b="1" dirty="0">
                <a:solidFill>
                  <a:schemeClr val="bg1"/>
                </a:solidFill>
                <a:effectLst>
                  <a:glow rad="228600">
                    <a:schemeClr val="accent6">
                      <a:lumMod val="50000"/>
                      <a:alpha val="40000"/>
                    </a:schemeClr>
                  </a:glow>
                </a:effectLst>
              </a:rPr>
              <a:t>What are other better and healthier ways people could...</a:t>
            </a:r>
          </a:p>
          <a:p>
            <a:pPr marL="285750" indent="-285750" algn="l">
              <a:buFont typeface="Arial" panose="020B0604020202020204" pitchFamily="34" charset="0"/>
              <a:buChar char="•"/>
            </a:pPr>
            <a:r>
              <a:rPr lang="en-US" sz="1800" b="1" dirty="0">
                <a:solidFill>
                  <a:schemeClr val="bg1"/>
                </a:solidFill>
                <a:effectLst>
                  <a:glow rad="228600">
                    <a:schemeClr val="accent6">
                      <a:lumMod val="50000"/>
                      <a:alpha val="40000"/>
                    </a:schemeClr>
                  </a:glow>
                </a:effectLst>
              </a:rPr>
              <a:t>Get attention?</a:t>
            </a:r>
          </a:p>
          <a:p>
            <a:pPr marL="285750" indent="-285750" algn="l">
              <a:buFont typeface="Arial" panose="020B0604020202020204" pitchFamily="34" charset="0"/>
              <a:buChar char="•"/>
            </a:pPr>
            <a:r>
              <a:rPr lang="en-US" sz="1800" b="1" dirty="0">
                <a:solidFill>
                  <a:schemeClr val="bg1"/>
                </a:solidFill>
                <a:effectLst>
                  <a:glow rad="228600">
                    <a:schemeClr val="accent6">
                      <a:lumMod val="50000"/>
                      <a:alpha val="40000"/>
                    </a:schemeClr>
                  </a:glow>
                </a:effectLst>
              </a:rPr>
              <a:t>Feel powerful?</a:t>
            </a:r>
          </a:p>
          <a:p>
            <a:pPr marL="285750" indent="-285750" algn="l">
              <a:buFont typeface="Arial" panose="020B0604020202020204" pitchFamily="34" charset="0"/>
              <a:buChar char="•"/>
            </a:pPr>
            <a:r>
              <a:rPr lang="en-US" sz="1800" b="1" dirty="0">
                <a:solidFill>
                  <a:schemeClr val="bg1"/>
                </a:solidFill>
                <a:effectLst>
                  <a:glow rad="228600">
                    <a:schemeClr val="accent6">
                      <a:lumMod val="50000"/>
                      <a:alpha val="40000"/>
                    </a:schemeClr>
                  </a:glow>
                </a:effectLst>
              </a:rPr>
              <a:t>Gain self-esteem?</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19</a:t>
            </a:fld>
            <a:endParaRPr lang="en-US" noProof="0" dirty="0"/>
          </a:p>
        </p:txBody>
      </p:sp>
    </p:spTree>
    <p:extLst>
      <p:ext uri="{BB962C8B-B14F-4D97-AF65-F5344CB8AC3E}">
        <p14:creationId xmlns:p14="http://schemas.microsoft.com/office/powerpoint/2010/main" val="258649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Regardless of the position one holds at their workplace, all employees have one thing in common: the need to be safe.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a:t>
            </a:fld>
            <a:endParaRPr lang="en-US" noProof="0" dirty="0"/>
          </a:p>
        </p:txBody>
      </p:sp>
    </p:spTree>
    <p:extLst>
      <p:ext uri="{BB962C8B-B14F-4D97-AF65-F5344CB8AC3E}">
        <p14:creationId xmlns:p14="http://schemas.microsoft.com/office/powerpoint/2010/main" val="258649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Harassment is a form of discrimination that involves unwanted physical or verbal behavior. These behaviors are typically offensive, but are common, and often not reported or even noticed in the workplace. Harassment is disrespectful behavior that persists over time, and in some instances is even against the law. Harassment may not always be recognizable; however, more obvious disrespectful conduct, such as offensive jokes, threats, or name-calling are all considered harassment.</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many different forms of harassment that can arise in a workplace setting.</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endPar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15000"/>
              </a:lnSpc>
              <a:spcBef>
                <a:spcPts val="0"/>
              </a:spcBef>
              <a:spcAft>
                <a:spcPts val="1019"/>
              </a:spcAft>
              <a:buClrTx/>
              <a:buSzTx/>
              <a:buFont typeface="Arial" panose="020B0604020202020204" pitchFamily="34" charset="0"/>
              <a:buChar char="•"/>
              <a:tabLst/>
              <a:defRPr/>
            </a:pPr>
            <a:r>
              <a:rPr lang="en-US" sz="1800" b="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Sexual Harassment</a:t>
            </a: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Unwanted sexual behavior or sexual gestures, invading one’s personal space, or any unwelcome conduct. Sexual harassment is against the law, and should be reported immediately.</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1019"/>
              </a:spcAft>
              <a:buFont typeface="Arial" panose="020B0604020202020204" pitchFamily="34" charset="0"/>
              <a:buChar cha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Physical</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Actual or threatened assault including hitting, tripping, kicking, punching or unwanted touching; malicious or insulting gestures. </a:t>
            </a: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Physical attacks, direct threats, or destruction of one’s property.</a:t>
            </a:r>
          </a:p>
          <a:p>
            <a:pPr marL="285750" indent="-285750">
              <a:lnSpc>
                <a:spcPct val="115000"/>
              </a:lnSpc>
              <a:spcAft>
                <a:spcPts val="1019"/>
              </a:spcAft>
              <a:buFont typeface="Arial" panose="020B0604020202020204" pitchFamily="34" charset="0"/>
              <a:buChar cha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Verbal</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Unwelcome remarks, jokes, innuendos, or taunts causing offense or embarrassment; name-calling, swearing, bullying, expressing or insinuating threats, incessant teasing, wolf whistling, or spreading rumors.</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15000"/>
              </a:lnSpc>
              <a:spcBef>
                <a:spcPts val="0"/>
              </a:spcBef>
              <a:spcAft>
                <a:spcPts val="1019"/>
              </a:spcAft>
              <a:buClrTx/>
              <a:buSzTx/>
              <a:buFont typeface="Arial" panose="020B0604020202020204" pitchFamily="34" charset="0"/>
              <a:buChar char="•"/>
              <a:tabLst/>
              <a:defRP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Psychological</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Shunning or ostracizing, stalking, staring; gesturing; preventing someone from joining in an activity; hiding, damaging or taking another’s property; displaying objectionable materials, graffiti, or pictures. </a:t>
            </a: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behavior includes disregarding, denying, or isolating the individual.</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1019"/>
              </a:spcAft>
              <a:buFont typeface="Arial" panose="020B0604020202020204" pitchFamily="34" charset="0"/>
              <a:buChar cha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Intimidation</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Use of physical or organizational power to coerce a person to perform a particular action, or to instill a feeling of humiliation or intimidation.</a:t>
            </a:r>
          </a:p>
          <a:p>
            <a:pPr marL="285750" indent="-285750" fontAlgn="base">
              <a:lnSpc>
                <a:spcPct val="150000"/>
              </a:lnSpc>
              <a:spcAft>
                <a:spcPts val="1019"/>
              </a:spcAft>
              <a:buSzPts val="1000"/>
              <a:buFont typeface="Arial" panose="020B0604020202020204" pitchFamily="34" charset="0"/>
              <a:buChar char="•"/>
              <a:tabLst>
                <a:tab pos="465887" algn="l"/>
              </a:tabLst>
            </a:pPr>
            <a:r>
              <a:rPr lang="en-US" sz="1800" b="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Power Harassment: </a:t>
            </a: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Characterized by a power imbalance, that includes excessive demands, or acts of intimidation.</a:t>
            </a:r>
          </a:p>
          <a:p>
            <a:pPr marL="285750" marR="0" lvl="0" indent="-285750" algn="l" defTabSz="914400" rtl="0" eaLnBrk="1" fontAlgn="base" latinLnBrk="0" hangingPunct="1">
              <a:lnSpc>
                <a:spcPct val="150000"/>
              </a:lnSpc>
              <a:spcBef>
                <a:spcPts val="0"/>
              </a:spcBef>
              <a:spcAft>
                <a:spcPts val="1019"/>
              </a:spcAft>
              <a:buClrTx/>
              <a:buSzPts val="1000"/>
              <a:buFont typeface="Arial" panose="020B0604020202020204" pitchFamily="34" charset="0"/>
              <a:buChar char="•"/>
              <a:tabLst>
                <a:tab pos="465887" algn="l"/>
              </a:tabLst>
              <a:defRP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Cyber Bullying</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Any type of harassment via the internet.</a:t>
            </a:r>
          </a:p>
          <a:p>
            <a:pPr marL="285750" indent="-285750" fontAlgn="base">
              <a:lnSpc>
                <a:spcPct val="150000"/>
              </a:lnSpc>
              <a:spcAft>
                <a:spcPts val="1834"/>
              </a:spcAft>
              <a:buSzPts val="1000"/>
              <a:buFont typeface="Arial" panose="020B0604020202020204" pitchFamily="34" charset="0"/>
              <a:buChar char="•"/>
              <a:tabLst>
                <a:tab pos="465887" algn="l"/>
              </a:tabLst>
            </a:pPr>
            <a:r>
              <a:rPr lang="en-US" sz="1800" b="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Discriminatory Harassment</a:t>
            </a: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Harassing an individual based on gender, race, religion, age, disability, pregnancy, parental status, etc.</a:t>
            </a:r>
          </a:p>
          <a:p>
            <a:pPr marL="742950" lvl="1" indent="-285750">
              <a:lnSpc>
                <a:spcPct val="115000"/>
              </a:lnSpc>
              <a:spcAft>
                <a:spcPts val="1019"/>
              </a:spcAft>
              <a:buFont typeface="Arial" panose="020B0604020202020204" pitchFamily="34" charset="0"/>
              <a:buChar cha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Religious</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An outward disrespect of religious beliefs - not allowing a day off for specific religious holidays</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spcAft>
                <a:spcPts val="1019"/>
              </a:spcAft>
              <a:buFont typeface="Arial" panose="020B0604020202020204" pitchFamily="34" charset="0"/>
              <a:buChar cha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Sexual orientation</a:t>
            </a:r>
            <a:r>
              <a:rPr lang="en-CA" sz="1800" b="0"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b="0" dirty="0">
                <a:latin typeface="Calibri" panose="020F0502020204030204" pitchFamily="34" charset="0"/>
                <a:ea typeface="Times New Roman" panose="02020603050405020304" pitchFamily="18" charset="0"/>
                <a:cs typeface="Times New Roman" panose="02020603050405020304" pitchFamily="18" charset="0"/>
              </a:rPr>
              <a:t>Bisexual, heterosexual, homosexual, asexual, etc. persons may be subject to comments (a heterosexual woman may be harassed for being a mechanic).</a:t>
            </a:r>
          </a:p>
          <a:p>
            <a:pPr marL="742950" lvl="1" indent="-285750">
              <a:lnSpc>
                <a:spcPct val="115000"/>
              </a:lnSpc>
              <a:spcAft>
                <a:spcPts val="1019"/>
              </a:spcAft>
              <a:buFont typeface="Arial" panose="020B0604020202020204" pitchFamily="34" charset="0"/>
              <a:buChar char="•"/>
            </a:pPr>
            <a:r>
              <a:rPr lang="en-US" sz="1800" b="0" u="sng" dirty="0">
                <a:latin typeface="Calibri" panose="020F0502020204030204" pitchFamily="34" charset="0"/>
                <a:ea typeface="Times New Roman" panose="02020603050405020304" pitchFamily="18" charset="0"/>
                <a:cs typeface="Times New Roman" panose="02020603050405020304" pitchFamily="18" charset="0"/>
              </a:rPr>
              <a:t>National Origin: B</a:t>
            </a:r>
            <a:r>
              <a:rPr lang="en-US" sz="1800" b="0" dirty="0">
                <a:latin typeface="Calibri" panose="020F0502020204030204" pitchFamily="34" charset="0"/>
                <a:ea typeface="Times New Roman" panose="02020603050405020304" pitchFamily="18" charset="0"/>
                <a:cs typeface="Times New Roman" panose="02020603050405020304" pitchFamily="18" charset="0"/>
              </a:rPr>
              <a:t>irthplace, ancestry, culture, or linguistic characteristics common to a specific ethnic group.</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Categorizing harassment will not lessen the effects of it, but it may be easier to recall and report more specific types of harassment. Keeping personal notes and documentation of the details of what you are experiencing will serve as reference points that you might not otherwise be able to recall when needed.</a:t>
            </a:r>
          </a:p>
          <a:p>
            <a:pPr marL="0" indent="0" fontAlgn="base">
              <a:lnSpc>
                <a:spcPct val="150000"/>
              </a:lnSpc>
              <a:spcAft>
                <a:spcPts val="1834"/>
              </a:spcAft>
              <a:buSzPts val="1000"/>
              <a:buFont typeface="Symbol" panose="05050102010706020507" pitchFamily="18" charset="2"/>
              <a:buNone/>
              <a:tabLst>
                <a:tab pos="465887" algn="l"/>
              </a:tabLst>
            </a:pP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20</a:t>
            </a:fld>
            <a:endParaRPr lang="en-US" noProof="0" dirty="0"/>
          </a:p>
        </p:txBody>
      </p:sp>
    </p:spTree>
    <p:extLst>
      <p:ext uri="{BB962C8B-B14F-4D97-AF65-F5344CB8AC3E}">
        <p14:creationId xmlns:p14="http://schemas.microsoft.com/office/powerpoint/2010/main" val="2517456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Some people may view sexual harassment as unwanted touching or blatant requests for sex, but there are other, often more subtle behaviors that are also considered sexual harassment.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Calibri" panose="020F0502020204030204" pitchFamily="34" charset="0"/>
              </a:rPr>
              <a:t>It is sexual harassment when one person’s conduct interferes with another person’s work performance, or an intimidating, hostile, or offensive work environment is created by this conduct.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800" b="0"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Calibri" panose="020F0502020204030204" pitchFamily="34" charset="0"/>
              </a:rPr>
              <a:t>Examples of sexual harassment:</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Unwelcome touching</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Requests for sexual favors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Comments, jokes or innuendos related to sex</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Blatant, unsolicited requests for sex</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Prying into an individual’s private life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Exhibiting sexual material</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Continued, unwanted invitations for a date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Staring or stalking</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Sexually based insults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Distasteful communication</a:t>
            </a: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Staring at another in a manner that is sexually suggestive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Making offensive comments about someone else’s looks, body parts, or clothing</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Intentionally brushing up against another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Displaying sexual pictures in a public setting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Sending emails with sexual content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5000"/>
              </a:lnSpc>
              <a:spcAft>
                <a:spcPts val="1019"/>
              </a:spcAft>
              <a:buFont typeface="Symbol" panose="05050102010706020507" pitchFamily="18" charset="2"/>
              <a:buNone/>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What is not sexual harassment?</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Mutual sexual attraction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Behavior based on friendship</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Consensual, reciprocated interaction</a:t>
            </a:r>
          </a:p>
          <a:p>
            <a:pPr marL="349415" indent="-349415">
              <a:lnSpc>
                <a:spcPct val="115000"/>
              </a:lnSpc>
              <a:spcAft>
                <a:spcPts val="1019"/>
              </a:spcAft>
              <a:buFont typeface="Symbol" panose="05050102010706020507" pitchFamily="18" charset="2"/>
              <a:buChar cha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5000"/>
              </a:lnSpc>
              <a:spcAft>
                <a:spcPts val="1019"/>
              </a:spcAft>
              <a:buFont typeface="Symbol" panose="05050102010706020507" pitchFamily="18" charset="2"/>
              <a:buNone/>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21</a:t>
            </a:fld>
            <a:endParaRPr lang="en-US" noProof="0" dirty="0"/>
          </a:p>
        </p:txBody>
      </p:sp>
    </p:spTree>
    <p:extLst>
      <p:ext uri="{BB962C8B-B14F-4D97-AF65-F5344CB8AC3E}">
        <p14:creationId xmlns:p14="http://schemas.microsoft.com/office/powerpoint/2010/main" val="357687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Discrimination is a violation of human rights, whether it is intentional or unintentional. Despite whether there is intent in the act of discrimination, it can be harmful and lead to a toxic work environment.</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Calibri" panose="020F0502020204030204" pitchFamily="34" charset="0"/>
              </a:rPr>
              <a:t>Examples of employment discrimination include, but are not limited to:</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50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Calibri" panose="020F0502020204030204" pitchFamily="34" charset="0"/>
              </a:rPr>
              <a:t>Disallowing an employee time off to celebrate a religious holiday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Being assigned impossible tasks</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Unequal pay as an employee with the same qualifications and experience</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Having information withheld from you</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834"/>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Firing an employee because they are pregnant, or injured</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22</a:t>
            </a:fld>
            <a:endParaRPr lang="en-US" noProof="0" dirty="0"/>
          </a:p>
        </p:txBody>
      </p:sp>
    </p:spTree>
    <p:extLst>
      <p:ext uri="{BB962C8B-B14F-4D97-AF65-F5344CB8AC3E}">
        <p14:creationId xmlns:p14="http://schemas.microsoft.com/office/powerpoint/2010/main" val="268150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19"/>
              </a:spcAft>
              <a:buClrTx/>
              <a:buSzTx/>
              <a:buFontTx/>
              <a:buNone/>
              <a:tabLst/>
              <a:defRPr/>
            </a:pPr>
            <a:r>
              <a:rPr lang="en-US" sz="1200" dirty="0">
                <a:latin typeface="Calibri" panose="020F0502020204030204" pitchFamily="34" charset="0"/>
                <a:ea typeface="Times New Roman" panose="02020603050405020304" pitchFamily="18" charset="0"/>
                <a:cs typeface="Times New Roman" panose="02020603050405020304" pitchFamily="18" charset="0"/>
              </a:rPr>
              <a:t>Harassment in the legal sense relates to actions that appear to be distressing, upsetting, or threatening. Experiencing uncomfortable situations may be more than an offense against an individual, it can be a crime. Harassment can result in both civil and criminal consequences for the perpetrator.</a:t>
            </a:r>
          </a:p>
          <a:p>
            <a:pPr marL="0" marR="0" lvl="0" indent="0" algn="l" defTabSz="914400" rtl="0" eaLnBrk="1" fontAlgn="auto" latinLnBrk="0" hangingPunct="1">
              <a:lnSpc>
                <a:spcPct val="115000"/>
              </a:lnSpc>
              <a:spcBef>
                <a:spcPts val="0"/>
              </a:spcBef>
              <a:spcAft>
                <a:spcPts val="1019"/>
              </a:spcAft>
              <a:buClrTx/>
              <a:buSzTx/>
              <a:buFontTx/>
              <a:buNone/>
              <a:tabLst/>
              <a:defRPr/>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200" dirty="0">
                <a:latin typeface="Calibri" panose="020F0502020204030204" pitchFamily="34" charset="0"/>
                <a:ea typeface="Times New Roman" panose="02020603050405020304" pitchFamily="18" charset="0"/>
                <a:cs typeface="Times New Roman" panose="02020603050405020304" pitchFamily="18" charset="0"/>
              </a:rPr>
              <a:t>Several federal laws have been enacted to not only protect against harassment, but also discrimination as a whole. Harassment accusations can range from a minor infraction to a serious felony. Before considering what the defendant should be charged with, courts weigh various considerations, including past crimes and if the defendant violated a restraining order.</a:t>
            </a:r>
          </a:p>
          <a:p>
            <a:pPr marL="0" marR="0" lvl="0" indent="0" algn="l" defTabSz="914400" rtl="0" eaLnBrk="1" fontAlgn="auto" latinLnBrk="0" hangingPunct="1">
              <a:lnSpc>
                <a:spcPct val="115000"/>
              </a:lnSpc>
              <a:spcBef>
                <a:spcPts val="0"/>
              </a:spcBef>
              <a:spcAft>
                <a:spcPts val="1019"/>
              </a:spcAft>
              <a:buClrTx/>
              <a:buSzTx/>
              <a:buFontTx/>
              <a:buNone/>
              <a:tabLst/>
              <a:defRPr/>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When someone targets victims based on their national origin, ethnicity, religion, gender, sexual orientation, age, or disability, this is known as profiling.</a:t>
            </a:r>
          </a:p>
          <a:p>
            <a:pPr>
              <a:lnSpc>
                <a:spcPct val="115000"/>
              </a:lnSpc>
              <a:spcAft>
                <a:spcPts val="1019"/>
              </a:spcAft>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Cases of civil harassment are not prosecuted as criminal offenses. In civil harassment cases, you can file a civil lawsuit alleging discrimination due to the harassment. In the following situations, civil harassment lawsuits are very common:</a:t>
            </a:r>
          </a:p>
          <a:p>
            <a:pPr marL="171450" indent="-171450">
              <a:lnSpc>
                <a:spcPct val="115000"/>
              </a:lnSpc>
              <a:spcAft>
                <a:spcPts val="1019"/>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Physical Harassment</a:t>
            </a:r>
          </a:p>
          <a:p>
            <a:pPr marL="171450" indent="-171450">
              <a:lnSpc>
                <a:spcPct val="115000"/>
              </a:lnSpc>
              <a:spcAft>
                <a:spcPts val="1019"/>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Written or Verbal Harassment</a:t>
            </a:r>
          </a:p>
          <a:p>
            <a:pPr marL="171450" indent="-171450">
              <a:lnSpc>
                <a:spcPct val="115000"/>
              </a:lnSpc>
              <a:spcAft>
                <a:spcPts val="1019"/>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Visual Harassment </a:t>
            </a:r>
          </a:p>
          <a:p>
            <a:pPr marL="171450" indent="-171450">
              <a:lnSpc>
                <a:spcPct val="115000"/>
              </a:lnSpc>
              <a:spcAft>
                <a:spcPts val="1019"/>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Harassment in the Workplace</a:t>
            </a:r>
          </a:p>
          <a:p>
            <a:pPr>
              <a:lnSpc>
                <a:spcPct val="115000"/>
              </a:lnSpc>
              <a:spcAft>
                <a:spcPts val="1019"/>
              </a:spcAft>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23</a:t>
            </a:fld>
            <a:endParaRPr lang="en-US" noProof="0" dirty="0"/>
          </a:p>
        </p:txBody>
      </p:sp>
    </p:spTree>
    <p:extLst>
      <p:ext uri="{BB962C8B-B14F-4D97-AF65-F5344CB8AC3E}">
        <p14:creationId xmlns:p14="http://schemas.microsoft.com/office/powerpoint/2010/main" val="413584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 ability to identify harassment may not be as easy as it sounds. There are obvious forms of harassment, for example, if a person is making racial slurs, or homophobic remarks. Other times, it may not be as obvious, but still considered a form of harassment.</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 motive behind a statement is the determining factor of whether or not it is harassment. For example, the statement ‘You look great today’ can be a compliment if a co-worker with whom you feel comfortable makes it. On the other hand, if it is made by a co-worker with whom you generally do not feel comfortable, or you do not really know, it could make you uneasy, which could signify harassment.</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Three main actions that constitute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mj-lt"/>
              <a:buAutoNum type="arabicPeriod"/>
            </a:pPr>
            <a:r>
              <a:rPr lang="en-US" sz="1800" i="1" dirty="0">
                <a:latin typeface="Calibri" panose="020F0502020204030204" pitchFamily="34" charset="0"/>
                <a:ea typeface="Times New Roman" panose="02020603050405020304" pitchFamily="18" charset="0"/>
                <a:cs typeface="Times New Roman" panose="02020603050405020304" pitchFamily="18" charset="0"/>
              </a:rPr>
              <a:t>When someone is doing something to you to make you uneasy.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mj-lt"/>
              <a:buAutoNum type="arabicPeriod"/>
            </a:pPr>
            <a:r>
              <a:rPr lang="en-US" sz="1800" i="1" dirty="0">
                <a:latin typeface="Calibri" panose="020F0502020204030204" pitchFamily="34" charset="0"/>
                <a:ea typeface="Times New Roman" panose="02020603050405020304" pitchFamily="18" charset="0"/>
                <a:cs typeface="Times New Roman" panose="02020603050405020304" pitchFamily="18" charset="0"/>
              </a:rPr>
              <a:t>When someone is saying something to you to make you feel uneasy.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mj-lt"/>
              <a:buAutoNum type="arabicPeriod"/>
            </a:pPr>
            <a:r>
              <a:rPr lang="en-US" sz="1800" i="1" dirty="0">
                <a:latin typeface="Calibri" panose="020F0502020204030204" pitchFamily="34" charset="0"/>
                <a:ea typeface="Times New Roman" panose="02020603050405020304" pitchFamily="18" charset="0"/>
                <a:cs typeface="Times New Roman" panose="02020603050405020304" pitchFamily="18" charset="0"/>
              </a:rPr>
              <a:t>When someone knowingly puts your life at risk in some way.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dirty="0"/>
          </a:p>
          <a:p>
            <a:pPr>
              <a:lnSpc>
                <a:spcPct val="115000"/>
              </a:lnSpc>
              <a:spcAft>
                <a:spcPts val="1019"/>
              </a:spcAft>
            </a:pPr>
            <a:r>
              <a:rPr lang="en-US" sz="12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Ask yourself:</a:t>
            </a:r>
            <a:endParaRPr lang="en-CA" sz="1200" b="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Was the behavior directed at me, was it improper for the workplace?</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What was happening at the time of the incident?</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Is this a repeat occurrence?</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Is my co-worker a friend outside of work?</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Do I feel threatened? </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Are there any outside stressors that could be putting me on edge?</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How did the incident leave me feeling?</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Have I done my due diligence by asking that this behavior stop?</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SzPts val="1000"/>
              <a:buFont typeface="Symbol" panose="05050102010706020507" pitchFamily="18" charset="2"/>
              <a:buChar char=""/>
              <a:tabLst>
                <a:tab pos="465887" algn="l"/>
              </a:tabLst>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Have I received an apology from my co-worker?</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Asking yourself these questions may help you determine what your next step will be. Maintain your composure and let your self-confidence override any self-doubt.  If you have concerns, take action. </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24</a:t>
            </a:fld>
            <a:endParaRPr lang="en-US" noProof="0" dirty="0"/>
          </a:p>
        </p:txBody>
      </p:sp>
    </p:spTree>
    <p:extLst>
      <p:ext uri="{BB962C8B-B14F-4D97-AF65-F5344CB8AC3E}">
        <p14:creationId xmlns:p14="http://schemas.microsoft.com/office/powerpoint/2010/main" val="2425378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There may be times when you become aggravated by the actions of those around you. Their actions may result in you having a bad day, but what really constitutes workplace harassment?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As mentioned, circumstances of harassment are not always obvious or can be contradictory as to whether these instances are considered harassment, </a:t>
            </a: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especially since we all have different perceptions of what is considered respectful. There is a fine line as to whether conduct is harassment, or not harassment. </a:t>
            </a:r>
          </a:p>
          <a:p>
            <a:pPr>
              <a:lnSpc>
                <a:spcPct val="115000"/>
              </a:lnSpc>
              <a:spcAft>
                <a:spcPts val="1019"/>
              </a:spcAft>
            </a:pPr>
            <a:endPar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For an action to be determined as harassment, it must be improper and offensive, causing harm or humiliation.</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 considering whether an incident is harassment, a few questions may come to mind: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Does this action offend you, or negatively affect you?</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Is this behavior personally directed at you?</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Has this incidence occurred more than once?</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Is this behavior inappropriate, or improper?</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Has this affected you emotionally, or physically?</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Are you being treated differently from other employees?</a:t>
            </a:r>
          </a:p>
          <a:p>
            <a:pPr marL="0" indent="0" fontAlgn="base">
              <a:lnSpc>
                <a:spcPct val="150000"/>
              </a:lnSpc>
              <a:spcAft>
                <a:spcPts val="1019"/>
              </a:spcAft>
              <a:buFont typeface="Symbol" panose="05050102010706020507" pitchFamily="18" charset="2"/>
              <a:buNone/>
            </a:pP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Actions that are</a:t>
            </a:r>
            <a:r>
              <a:rPr lang="en-US" sz="1800" b="1" u="sng"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latin typeface="Calibri" panose="020F0502020204030204" pitchFamily="34" charset="0"/>
                <a:ea typeface="Times New Roman" panose="02020603050405020304" pitchFamily="18" charset="0"/>
                <a:cs typeface="Times New Roman" panose="02020603050405020304" pitchFamily="18" charset="0"/>
              </a:rPr>
              <a:t>not considered harassment are those that have mutual consent between the employees, including:</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compliment on the appearance of another employee</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friendly hug, or pat on the back</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Assigning tasks to an individual</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611"/>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Disputes, or disagreements</a:t>
            </a:r>
          </a:p>
          <a:p>
            <a:pPr marL="349415" indent="-349415" fontAlgn="base">
              <a:lnSpc>
                <a:spcPct val="150000"/>
              </a:lnSpc>
              <a:spcAft>
                <a:spcPts val="611"/>
              </a:spcAft>
              <a:buSzPts val="1000"/>
              <a:buFont typeface="Symbol" panose="05050102010706020507" pitchFamily="18" charset="2"/>
              <a:buChar char=""/>
              <a:tabLst>
                <a:tab pos="465887" algn="l"/>
              </a:tabLst>
            </a:pPr>
            <a:endPar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ct val="115000"/>
              </a:lnSpc>
              <a:buFont typeface="Symbol" panose="05050102010706020507" pitchFamily="18" charset="2"/>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Do not confuse being “managed”, with being harassed. Employees have specific duties to perform, usually within a specific time frame. Managers have a duty to ensure the workplace is run efficiently.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You and a co-worker disagree; the disagreement may become heated. Unless there is a continuous barrage of accusations and insults that last longer than the particular argument, this does not constitute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An employee’s level of personal accountability determines how well they handle stress. If you’re unable to deal with the stress personally, the reasons behind it may need to be investigated.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Necessary organizational changes may be uncomfortable, but do not constitute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Witnessing what you consider harassment may just be a consensual relationship between co-workers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A friendly pat on the back is acceptable in the workplace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indent="0" fontAlgn="base">
              <a:lnSpc>
                <a:spcPct val="150000"/>
              </a:lnSpc>
              <a:spcAft>
                <a:spcPts val="611"/>
              </a:spcAft>
              <a:buSzPts val="1000"/>
              <a:buFont typeface="Symbol" panose="05050102010706020507" pitchFamily="18" charset="2"/>
              <a:buNone/>
              <a:tabLst>
                <a:tab pos="465887" algn="l"/>
              </a:tabLst>
            </a:pP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834"/>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Unfortunately, there are some instances where an employee may allege harassment, when it is not actually a form of harassment. For example, if an employee is not satisfied with the outcome of a performance review, they may allege harassment, as they perceive they are being treated differently. Allegations of harassment are serious, and it is crucial to be certain that these conditions constitute harassment prior to any further action.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25</a:t>
            </a:fld>
            <a:endParaRPr lang="en-US" noProof="0" dirty="0"/>
          </a:p>
        </p:txBody>
      </p:sp>
    </p:spTree>
    <p:extLst>
      <p:ext uri="{BB962C8B-B14F-4D97-AF65-F5344CB8AC3E}">
        <p14:creationId xmlns:p14="http://schemas.microsoft.com/office/powerpoint/2010/main" val="860597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Simon works as a data entry clerk. Lately, Simon has been feeling as though his boss, Sam, is not treating him fairly. Sam had discussed Simon’s performance review, and informed Simon that he needs to better his time management skills, and improve his numbers in order to reach the same number of entries as the other data entry clerks in the office. Simon sees this as a form of power harassment from Sam, and approaches Louise, the human resources representative with his concerns.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Louise examines the situation and takes everything Simon has informed her very seriously. She explains to Simon that this is not Sam harassing him, but that Sam is providing these instructions to help improve Simon’s work performance. She proceeds to help Simon understand what harassment is, and sets up a meeting with both Simon and Sam. The three of them discuss ways in which Simon can improve, as well as how Sam can ensure Simon feels respected by him. </a:t>
            </a: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______________________________________________</a:t>
            </a: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Meg agreed to go out with Joe, another employee, when he asked her out for coffee. Afterwards, Meg declined a second date.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Over the next week, when Meg walked to the break room, she felt like Joe was following her. He continually asked about her personal life outside work, especially focusing on whether or not she was seeing anyone romantically. Meg asked Joe to stop, but he did not change his behavior. Meg was afraid to tell her boss, as she'd seen him joking around with Joe and she suspected that the two were close friends.</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When Joe asked her out a third time, Meg looked at her company's anti-harassment policy. She told her Human Resources Manager about the situation with Joe, and together, she and the human resources manager talked to Joe's boss, who addressed the allegation in a direct and professional manner.</a:t>
            </a: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____________________________________________</a:t>
            </a: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Coral walked into the sales meeting late. A hush fell over the room. “What’s going on?” she asked.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Monica pulled Coral aside and explained, “There are photos of you being shared on our internal email; they are a bit odd.”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Coral knew exactly who was sending them. She went directly to that person and told him to immediately take them down!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“It’s just a bit of fun! You look good on a tiger’s body.” Malcolm said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Coral asked once more, “This behavior is unprofessional, and I do not want to be associated with it! Please remove them, or I will be lodging a complaint with HR!”</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Malcolm questioned her, “And what will you tell them? That your co-worker was poking fun at you? Grow up, Coral!”</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“I will explain that this is Psychological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Malcolm refused; he didn’t see the harm in a photo-shopped picture of his co-worker.</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Coral submitted a claim of harassment against Malcolm via the company’s new online reporting system.</a:t>
            </a: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____________________________________________</a:t>
            </a: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Nina was struggling at work with a co-worker who seemed to take every opportunity to be rude to her. She constantly made comments about Nina’s outfits, the style of her hair, and the quality of her work.  Nina was discussing this situation with her mother; trying to work out what the best course of action would be. Nina’s mother said, “Maybe you’re just over sensitive. When I worked at ABC Company in the 80s, my female co-workers often made snide comments to one another. We just learned to put up with it, as awful as it was.” </a:t>
            </a:r>
          </a:p>
          <a:p>
            <a:pPr marL="0" marR="0" lvl="0" indent="0" algn="l" defTabSz="914400" rtl="0" eaLnBrk="1" fontAlgn="auto" latinLnBrk="0" hangingPunct="1">
              <a:lnSpc>
                <a:spcPct val="115000"/>
              </a:lnSpc>
              <a:spcBef>
                <a:spcPts val="0"/>
              </a:spcBef>
              <a:spcAft>
                <a:spcPts val="1019"/>
              </a:spcAft>
              <a:buClrTx/>
              <a:buSzTx/>
              <a:buFontTx/>
              <a:buNone/>
              <a:tabLst/>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Nina explained, “Mom, things have changed a lot since you worked for that company. I cannot continue listening to her comments. I’m so stressed, I don’t even want to go to work! When I am there, I find it hard to concentrate! The quality of my work has suffered because of this.” “I’ve made up my mind, “Nina said. “tomorrow I’m going to speak to someone from HR and see what can be done.” Nina’s mother agreed, “I’m proud of you for taking charge of this situation.”</a:t>
            </a: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____________________________________________</a:t>
            </a:r>
          </a:p>
          <a:p>
            <a:pPr marL="0" marR="0" lvl="0" indent="0" algn="l" defTabSz="914400" rtl="0" eaLnBrk="1" fontAlgn="auto" latinLnBrk="0" hangingPunct="1">
              <a:lnSpc>
                <a:spcPct val="115000"/>
              </a:lnSpc>
              <a:spcBef>
                <a:spcPts val="0"/>
              </a:spcBef>
              <a:spcAft>
                <a:spcPts val="1019"/>
              </a:spcAft>
              <a:buClrTx/>
              <a:buSzTx/>
              <a:buFontTx/>
              <a:buNone/>
              <a:tabLst/>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Carla frowned as she sat her desk, and she sighed as she became lost in thought. Fareed stopped as he saw the upset look on Carla's face. "Hey, Carla. Is everything okay?"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Carla said, "It's just Vivian again. Every time I talk to her, she's spreading some rumor about someone. The worst part is I feel like there's nothing I can do about it."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Fareed said, "That’s harassment. If we tell our boss about it, he'll respond to the situation in a timely fashion."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"How do you know that's what's going to happen?"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Fareed pointed to the side wall. "The office just put up a flyer about our anti-harassment policy. It goes over what to do when things like this happen."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latin typeface="Calibri" panose="020F0502020204030204" pitchFamily="34" charset="0"/>
                <a:ea typeface="Times New Roman" panose="02020603050405020304" pitchFamily="18" charset="0"/>
                <a:cs typeface="Times New Roman" panose="02020603050405020304" pitchFamily="18" charset="0"/>
              </a:rPr>
              <a:t>They told their boss that afternoon, and in a short period of time, appropriate action was taken in response to the allegation.</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26</a:t>
            </a:fld>
            <a:endParaRPr lang="en-US" noProof="0" dirty="0"/>
          </a:p>
        </p:txBody>
      </p:sp>
    </p:spTree>
    <p:extLst>
      <p:ext uri="{BB962C8B-B14F-4D97-AF65-F5344CB8AC3E}">
        <p14:creationId xmlns:p14="http://schemas.microsoft.com/office/powerpoint/2010/main" val="998419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C.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Regardless of the position one holds at their workplace, all employees have one thing in common: the need to be safe.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27</a:t>
            </a:fld>
            <a:endParaRPr lang="en-US" noProof="0" dirty="0"/>
          </a:p>
        </p:txBody>
      </p:sp>
    </p:spTree>
    <p:extLst>
      <p:ext uri="{BB962C8B-B14F-4D97-AF65-F5344CB8AC3E}">
        <p14:creationId xmlns:p14="http://schemas.microsoft.com/office/powerpoint/2010/main" val="2534542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These are all true in defining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28</a:t>
            </a:fld>
            <a:endParaRPr lang="en-US" noProof="0" dirty="0"/>
          </a:p>
        </p:txBody>
      </p:sp>
    </p:spTree>
    <p:extLst>
      <p:ext uri="{BB962C8B-B14F-4D97-AF65-F5344CB8AC3E}">
        <p14:creationId xmlns:p14="http://schemas.microsoft.com/office/powerpoint/2010/main" val="915985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C.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Some people may view sexual harassment as unwanted touching or blatant requests for sex, but there are more subtle behaviors that are also considered sexual harassment.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29</a:t>
            </a:fld>
            <a:endParaRPr lang="en-US" noProof="0" dirty="0"/>
          </a:p>
        </p:txBody>
      </p:sp>
    </p:spTree>
    <p:extLst>
      <p:ext uri="{BB962C8B-B14F-4D97-AF65-F5344CB8AC3E}">
        <p14:creationId xmlns:p14="http://schemas.microsoft.com/office/powerpoint/2010/main" val="206400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tabLst>
                <a:tab pos="640594" algn="l"/>
              </a:tabLs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tabLst>
                <a:tab pos="640594" algn="l"/>
              </a:tabLst>
            </a:pPr>
            <a:r>
              <a:rPr lang="en-US" sz="1800" dirty="0">
                <a:latin typeface="Calibri" panose="020F0502020204030204" pitchFamily="34" charset="0"/>
                <a:ea typeface="Times New Roman" panose="02020603050405020304" pitchFamily="18" charset="0"/>
                <a:cs typeface="Times New Roman" panose="02020603050405020304" pitchFamily="18" charset="0"/>
              </a:rPr>
              <a:t>Remember, it is the responsibility of each person to be respectful to one another, and address conflict in a positive manner in order to accomplish a healthy, safe environment to live and work.</a:t>
            </a:r>
          </a:p>
          <a:p>
            <a:pPr>
              <a:lnSpc>
                <a:spcPct val="115000"/>
              </a:lnSpc>
              <a:spcAft>
                <a:spcPts val="1019"/>
              </a:spcAft>
              <a:tabLst>
                <a:tab pos="640594" algn="l"/>
              </a:tabLs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1249774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 </a:t>
            </a:r>
            <a:r>
              <a:rPr lang="en-US" sz="1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Harassment is capable of causing all of the above, along with many other harmful outcomes.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30</a:t>
            </a:fld>
            <a:endParaRPr lang="en-US" noProof="0" dirty="0"/>
          </a:p>
        </p:txBody>
      </p:sp>
    </p:spTree>
    <p:extLst>
      <p:ext uri="{BB962C8B-B14F-4D97-AF65-F5344CB8AC3E}">
        <p14:creationId xmlns:p14="http://schemas.microsoft.com/office/powerpoint/2010/main" val="4076501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Any type of sexual harassment is prohibited.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31</a:t>
            </a:fld>
            <a:endParaRPr lang="en-US" noProof="0" dirty="0"/>
          </a:p>
        </p:txBody>
      </p:sp>
    </p:spTree>
    <p:extLst>
      <p:ext uri="{BB962C8B-B14F-4D97-AF65-F5344CB8AC3E}">
        <p14:creationId xmlns:p14="http://schemas.microsoft.com/office/powerpoint/2010/main" val="1868108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15000"/>
              </a:lnSpc>
              <a:spcAft>
                <a:spcPts val="1019"/>
              </a:spcAf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In order for the process to go as smoothly as possible, and for the problem to be resolved as quickly as possible, it is vital that all involved follow the proper procedures, whether you are the person who is being harassed, or the person accused of harassing someone else.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32</a:t>
            </a:fld>
            <a:endParaRPr lang="en-US" noProof="0" dirty="0"/>
          </a:p>
        </p:txBody>
      </p:sp>
    </p:spTree>
    <p:extLst>
      <p:ext uri="{BB962C8B-B14F-4D97-AF65-F5344CB8AC3E}">
        <p14:creationId xmlns:p14="http://schemas.microsoft.com/office/powerpoint/2010/main" val="1578270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One might consider that the most direct method of dealing with a case of being falsely accused is to confront the individual who made the accusation. However, in the workplace, this may not be appropriate or productive. </a:t>
            </a:r>
          </a:p>
          <a:p>
            <a:pPr defTabSz="931774">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It is best to discuss the matter with your supervisor or case manager in a calm, informative manner. If the incident was reported following proper procedures, the accused would eventually be approached to offer their recollection of the events.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33</a:t>
            </a:fld>
            <a:endParaRPr lang="en-US" noProof="0" dirty="0"/>
          </a:p>
        </p:txBody>
      </p:sp>
    </p:spTree>
    <p:extLst>
      <p:ext uri="{BB962C8B-B14F-4D97-AF65-F5344CB8AC3E}">
        <p14:creationId xmlns:p14="http://schemas.microsoft.com/office/powerpoint/2010/main" val="2183364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Whether physical, verbal, or psychological; harassment is a very uncomfortable situation for the victimized individual. At first, it may even feel like nothing can be done to ease the pain experienced, but when one is able to separate from the emotional aspect of it, a resolution can be in plain sight.</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 first thing to do if you are being harassed is to tell the harasser to stop because what they are doing is wrong. In most cases, when the person is informed of their behavior, they may understand that what they are doing is inappropriate and take the necessary steps to rectify the situation.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In addition to verbally telling the harasser to stop, it is important to consult with the proper authority (e.g., Supervisor, Case Manager, or Human Resources) so they can document the incident and make sure all other points outlined within their policy are being followed.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You may also want to keep written documentation of the incident for your own records.</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34</a:t>
            </a:fld>
            <a:endParaRPr lang="en-US" noProof="0" dirty="0"/>
          </a:p>
        </p:txBody>
      </p:sp>
    </p:spTree>
    <p:extLst>
      <p:ext uri="{BB962C8B-B14F-4D97-AF65-F5344CB8AC3E}">
        <p14:creationId xmlns:p14="http://schemas.microsoft.com/office/powerpoint/2010/main" val="2940066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Harassment accusations can be very stressful and may cause the accused to immediately go into ‘defensive’ mode. While this may feel like the right thing to do at the time, in the end it will not be productive. Ignoring the situation will not make it go away, so the best way to deal with it is to face it head-on.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Just as the accuser has the right to consult with the proper authorities, the accused does as well. This will be the opportunity for them to explain their side of the story and if it is determined that the accused is innocent, put an end to the matter. However, if the accused is found to be guilty, the appropriate steps will be taken to discipline the offender and protect the victim.</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If you have been accused of workplace harassment:</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Remain calm: If you are accused of workplace harassment, remain calm and listen to what your accuser is saying</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Do not confront your accuser: Keep your thoughts to yourself; your words may be misconstrued</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Write down what you need to say: Document your account of what is said to have happened.</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Go to your direct supervisor: Recount what has happened, bringing with you whatever notes you have prepared.</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b="0" dirty="0">
                <a:latin typeface="Calibri" panose="020F0502020204030204" pitchFamily="34" charset="0"/>
                <a:ea typeface="Times New Roman" panose="02020603050405020304" pitchFamily="18" charset="0"/>
                <a:cs typeface="Times New Roman" panose="02020603050405020304" pitchFamily="18" charset="0"/>
              </a:rPr>
              <a:t>NOTE: </a:t>
            </a:r>
            <a:r>
              <a:rPr lang="en-US" sz="1800" b="0" i="1" dirty="0">
                <a:latin typeface="Calibri" panose="020F0502020204030204" pitchFamily="34" charset="0"/>
                <a:ea typeface="Times New Roman" panose="02020603050405020304" pitchFamily="18" charset="0"/>
                <a:cs typeface="Times New Roman" panose="02020603050405020304" pitchFamily="18" charset="0"/>
              </a:rPr>
              <a:t>The victim of harassment does not necessarily have to be the person being harassed; anyone affected by the behavior is considered a victim</a:t>
            </a:r>
            <a:r>
              <a:rPr lang="en-US" sz="1800" b="0" dirty="0">
                <a:latin typeface="Calibri" panose="020F0502020204030204" pitchFamily="34" charset="0"/>
                <a:ea typeface="Times New Roman" panose="02020603050405020304" pitchFamily="18" charset="0"/>
                <a:cs typeface="Times New Roman" panose="02020603050405020304" pitchFamily="18" charset="0"/>
              </a:rPr>
              <a:t>.</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35</a:t>
            </a:fld>
            <a:endParaRPr lang="en-US" noProof="0" dirty="0"/>
          </a:p>
        </p:txBody>
      </p:sp>
    </p:spTree>
    <p:extLst>
      <p:ext uri="{BB962C8B-B14F-4D97-AF65-F5344CB8AC3E}">
        <p14:creationId xmlns:p14="http://schemas.microsoft.com/office/powerpoint/2010/main" val="3470386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Strict adherence to confidentiality is crucial in the case of an actual, or perceived harassment situation. The highest degree of confidentiality possible is necessary in order to properly conduct the investigation, protect the parties involved, and maintain control over the entire situation.</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One thing that is important to remember is that, although every possible measure will be taken, it is not possible to promise complete confidentiality. In order to conduct a proper investigation, some details of the case must be exposed to key people who are involved in the investigation, but it is reasonable to ensure the parties involved that everything will be done to prevent non-crucial personnel from having access to the case file.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36</a:t>
            </a:fld>
            <a:endParaRPr lang="en-US" noProof="0" dirty="0"/>
          </a:p>
        </p:txBody>
      </p:sp>
    </p:spTree>
    <p:extLst>
      <p:ext uri="{BB962C8B-B14F-4D97-AF65-F5344CB8AC3E}">
        <p14:creationId xmlns:p14="http://schemas.microsoft.com/office/powerpoint/2010/main" val="3195847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Employees who file a complaint about workplace discrimination or harassment are protected under federal law as long as the complaint was made in good faith. This is true even if the claim turns out to be unfounded.</a:t>
            </a:r>
          </a:p>
        </p:txBody>
      </p:sp>
      <p:sp>
        <p:nvSpPr>
          <p:cNvPr id="4" name="Slide Number Placeholder 3"/>
          <p:cNvSpPr>
            <a:spLocks noGrp="1"/>
          </p:cNvSpPr>
          <p:nvPr>
            <p:ph type="sldNum" sz="quarter" idx="5"/>
          </p:nvPr>
        </p:nvSpPr>
        <p:spPr/>
        <p:txBody>
          <a:bodyPr/>
          <a:lstStyle/>
          <a:p>
            <a:fld id="{284ECAD9-32EE-4091-BDA5-6BD15ACC5E58}" type="slidenum">
              <a:rPr lang="en-US" noProof="0" smtClean="0"/>
              <a:t>37</a:t>
            </a:fld>
            <a:endParaRPr lang="en-US" noProof="0" dirty="0"/>
          </a:p>
        </p:txBody>
      </p:sp>
    </p:spTree>
    <p:extLst>
      <p:ext uri="{BB962C8B-B14F-4D97-AF65-F5344CB8AC3E}">
        <p14:creationId xmlns:p14="http://schemas.microsoft.com/office/powerpoint/2010/main" val="2251705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Jean was devastated. She was being falsely accused of harassing another individual in their office, and it was taxing on her emotions. Jean did not want to come across as hostile by confronting this individual, so she returned to the Human Resource office to chat with May, the HR representative. May explained that it is an active and confidential case, and that they will make sure they gather all of the information from both sides. May continued to say that the best way to confront any allegation was to go through the correct chain of command, in which Jean could plead her case, and be given the opportunity to declare her innocence with proper authority.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With this information from May, Jean felt some relief. She was glad that this case would be confidential, and that non-crucial personnel would be prevented from having access to the case file. She knew she would be able to explain her side of the story, to fight this false allegation.</a:t>
            </a: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________________________________________</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James and Sara were recently in a heated disagreement, which led to James making inappropriate comments about Sara. Feeling uncomfortable and victimized from this disagreement, Sara knew that she had to consult with the proper authority to document this incident. She approached Sam, the HR representative in their office, and discussed the matter with him. Sam listened, and informed Sara of the proper procedures that are done to file a claim, including gathering personal information about Sara, a description of the incident, and why she believed she was being discriminated against.</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After this initial consultation, James was informed about what was happening, and began to worry. He did not think that he was harassing Sara, but knew he had to remain calm. He could not become defensive or ignore the situation. Rather, he had to face the situation head on. James began to write down what he believed happened, to have as documentation for when he would speak with HR. This way, they were both able to explain their sides of the story.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38</a:t>
            </a:fld>
            <a:endParaRPr lang="en-US" noProof="0" dirty="0"/>
          </a:p>
        </p:txBody>
      </p:sp>
    </p:spTree>
    <p:extLst>
      <p:ext uri="{BB962C8B-B14F-4D97-AF65-F5344CB8AC3E}">
        <p14:creationId xmlns:p14="http://schemas.microsoft.com/office/powerpoint/2010/main" val="214714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In cases of extreme harassment, actions such as demotion, suspension, or termination could be necessary. Charges may be filed.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39</a:t>
            </a:fld>
            <a:endParaRPr lang="en-US" noProof="0" dirty="0"/>
          </a:p>
        </p:txBody>
      </p:sp>
    </p:spTree>
    <p:extLst>
      <p:ext uri="{BB962C8B-B14F-4D97-AF65-F5344CB8AC3E}">
        <p14:creationId xmlns:p14="http://schemas.microsoft.com/office/powerpoint/2010/main" val="175769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tabLst>
                <a:tab pos="640594" algn="l"/>
              </a:tabLst>
            </a:pPr>
            <a:r>
              <a:rPr lang="en-US" sz="1800" dirty="0">
                <a:latin typeface="Calibri" panose="020F0502020204030204" pitchFamily="34" charset="0"/>
                <a:ea typeface="Times New Roman" panose="02020603050405020304" pitchFamily="18" charset="0"/>
                <a:cs typeface="Times New Roman" panose="02020603050405020304" pitchFamily="18" charset="0"/>
              </a:rPr>
              <a:t>Research has consistently demonstrated that when clear goals are associated with learning, it occurs more easily and rapidly. With that in mind, let’s review our goals for today. </a:t>
            </a:r>
          </a:p>
          <a:p>
            <a:pPr>
              <a:lnSpc>
                <a:spcPct val="115000"/>
              </a:lnSpc>
              <a:spcAft>
                <a:spcPts val="1019"/>
              </a:spcAft>
              <a:tabLst>
                <a:tab pos="640594" algn="l"/>
              </a:tabLs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tabLst>
                <a:tab pos="640594" algn="l"/>
              </a:tabLst>
            </a:pPr>
            <a:r>
              <a:rPr lang="en-US" sz="1800" dirty="0">
                <a:latin typeface="Calibri" panose="020F0502020204030204" pitchFamily="34" charset="0"/>
                <a:ea typeface="Times New Roman" panose="02020603050405020304" pitchFamily="18" charset="0"/>
                <a:cs typeface="Times New Roman" panose="02020603050405020304" pitchFamily="18" charset="0"/>
              </a:rPr>
              <a:t>At the end of this workshop, participants should be able to:</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457200" indent="-457200">
              <a:buFont typeface="+mj-lt"/>
              <a:buAutoNum type="arabicPeriod"/>
            </a:pPr>
            <a:r>
              <a:rPr lang="en-US" sz="1800" dirty="0"/>
              <a:t>Have a clear understanding of respect and self-respect</a:t>
            </a:r>
          </a:p>
          <a:p>
            <a:pPr marL="457200" indent="-457200">
              <a:buFont typeface="+mj-lt"/>
              <a:buAutoNum type="arabicPeriod"/>
            </a:pPr>
            <a:r>
              <a:rPr lang="en-US" sz="1800" dirty="0"/>
              <a:t>Identify the words and actions that constitute harassment and its consequences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t>Learn what to do if you have experienced or have been accused of harassment</a:t>
            </a:r>
          </a:p>
          <a:p>
            <a:pPr marL="457200" indent="-457200">
              <a:buFont typeface="+mj-lt"/>
              <a:buAutoNum type="arabicPeriod"/>
            </a:pPr>
            <a:r>
              <a:rPr lang="en-US" sz="1800" dirty="0"/>
              <a:t>Learn how you can help build a respectful workplace</a:t>
            </a:r>
          </a:p>
          <a:p>
            <a:endParaRPr lang="en-US" dirty="0"/>
          </a:p>
          <a:p>
            <a:pPr defTabSz="931774"/>
            <a:r>
              <a:rPr lang="en-US" dirty="0">
                <a:latin typeface="Calibri" panose="020F0502020204030204" pitchFamily="34" charset="0"/>
                <a:ea typeface="Times New Roman" panose="02020603050405020304" pitchFamily="18" charset="0"/>
                <a:cs typeface="Times New Roman" panose="02020603050405020304" pitchFamily="18" charset="0"/>
              </a:rPr>
              <a:t>This course will give you the tools necessary to recognize disrespectful behaviors that influence a workplace negatively and understand harassment and your rights and responsibilities under the law. </a:t>
            </a:r>
            <a:endParaRPr lang="en-CA"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dirty="0"/>
          </a:p>
        </p:txBody>
      </p:sp>
    </p:spTree>
    <p:extLst>
      <p:ext uri="{BB962C8B-B14F-4D97-AF65-F5344CB8AC3E}">
        <p14:creationId xmlns:p14="http://schemas.microsoft.com/office/powerpoint/2010/main" val="3455333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A.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It is important to consult with the proper authority (e.g., Supervisor, Human Resources, Manager) so they can document the incident and make sure all other points outlined within the policy are being followed.</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40</a:t>
            </a:fld>
            <a:endParaRPr lang="en-US" noProof="0" dirty="0"/>
          </a:p>
        </p:txBody>
      </p:sp>
    </p:spTree>
    <p:extLst>
      <p:ext uri="{BB962C8B-B14F-4D97-AF65-F5344CB8AC3E}">
        <p14:creationId xmlns:p14="http://schemas.microsoft.com/office/powerpoint/2010/main" val="668879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C.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They may not consider the disciplinary action they were dealt for their actions as severe, but if their inappropriate behavior continues, they may be faced with dire consequences.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41</a:t>
            </a:fld>
            <a:endParaRPr lang="en-US" noProof="0" dirty="0"/>
          </a:p>
        </p:txBody>
      </p:sp>
    </p:spTree>
    <p:extLst>
      <p:ext uri="{BB962C8B-B14F-4D97-AF65-F5344CB8AC3E}">
        <p14:creationId xmlns:p14="http://schemas.microsoft.com/office/powerpoint/2010/main" val="2431092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Strict adherence to confidentiality is crucial in the case of an actual, or perceived harassment situation.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42</a:t>
            </a:fld>
            <a:endParaRPr lang="en-US" noProof="0" dirty="0"/>
          </a:p>
        </p:txBody>
      </p:sp>
    </p:spTree>
    <p:extLst>
      <p:ext uri="{BB962C8B-B14F-4D97-AF65-F5344CB8AC3E}">
        <p14:creationId xmlns:p14="http://schemas.microsoft.com/office/powerpoint/2010/main" val="3220252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Designated personnel within the company are assigned to monitor the process of addressing the harassment issue after its conclusion, the people involved should monitor the situation to some extent.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43</a:t>
            </a:fld>
            <a:endParaRPr lang="en-US" noProof="0" dirty="0"/>
          </a:p>
        </p:txBody>
      </p:sp>
    </p:spTree>
    <p:extLst>
      <p:ext uri="{BB962C8B-B14F-4D97-AF65-F5344CB8AC3E}">
        <p14:creationId xmlns:p14="http://schemas.microsoft.com/office/powerpoint/2010/main" val="1920592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effectLst/>
                <a:latin typeface="Calibri" panose="020F0502020204030204" pitchFamily="34" charset="0"/>
                <a:ea typeface="Times New Roman" panose="02020603050405020304" pitchFamily="18" charset="0"/>
              </a:rPr>
              <a:t>Practicing respect will lead to a stronger team that works collaboratively, creating a safe work environment in which employees feel valued and secured. </a:t>
            </a:r>
            <a:endParaRPr lang="en-CA" sz="1800" dirty="0"/>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A respectful workplace does not just happen on its own; it is built. It is common for a workplace to develop disrespectful practices unintentionally, thus it is important to be conscious of our actions in order to build this respectful environment where employees spend most of their day. Once respect is present, all employees should be empowered to maintain this respect in order to ensure a healthy, successful workplace each day.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When employees are not respected, it has an immense impact on their job performance. Respect is not only the right thing to do, but it has many great benefits that will be discussed in this module.</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Practicing respect will lead to a stronger team that works collaboratively, creating a safe work environment in which employees feel valued and secured. Respect will only have positive outcomes, so it is critical to practice these behaviors in order to achieve the following benefits.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44</a:t>
            </a:fld>
            <a:endParaRPr lang="en-US" noProof="0" dirty="0"/>
          </a:p>
        </p:txBody>
      </p:sp>
    </p:spTree>
    <p:extLst>
      <p:ext uri="{BB962C8B-B14F-4D97-AF65-F5344CB8AC3E}">
        <p14:creationId xmlns:p14="http://schemas.microsoft.com/office/powerpoint/2010/main" val="4184474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A respectful employee presents with special behaviors and skills. While modeling the behaviors themselves, they are influencing the people around them. Being a respectful employee requires self-respect, respect for the people around you, and respect for the environment around you.</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respectful employee will acquire:</a:t>
            </a: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Active listening and communication skills</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Organizational and time management skills</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Leadership skills</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Self-motivation</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Problem-solving skills</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Teamwork skills</a:t>
            </a:r>
            <a:endParaRPr lang="en-CA" sz="1800" b="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Respectful employees understand and accept that they will not always be right. They listen to what other people have to say, and do not disregard the feelings of others. They recognize the valuable qualities of others. Respect requires being honest and telling the truth while maintaining care for the people around you. Employees should always support their leaders and workplace, and strive to reach goals that will help them to become the best employee they can be. Always keep in mind that behaving in a respectful manner will show a reflection of your character.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Creating a respectful environment can be as simple as greeting your coworkers, holding open the door for another, using names when addressing one another, or saying please and thank-you. These manners can go a long way in the promotion of a healthy workspace, and will influence others to share this respect with others.</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You can also help build a respectful workplace by showing consideration to the business itself. This can include showing up on time for your job, staying for the scheduled shift, helping others out at work, and doing your very best in your work performance.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45</a:t>
            </a:fld>
            <a:endParaRPr lang="en-US" noProof="0" dirty="0"/>
          </a:p>
        </p:txBody>
      </p:sp>
    </p:spTree>
    <p:extLst>
      <p:ext uri="{BB962C8B-B14F-4D97-AF65-F5344CB8AC3E}">
        <p14:creationId xmlns:p14="http://schemas.microsoft.com/office/powerpoint/2010/main" val="1553347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 is a two-way street; a respectful work environment requires reciprocal respect among the employees. The first step in ensuring mutual respect is to understand that you are all part of the same team, working towards similar goals. Mutual respect works when employees know that they are all entitled to an equal voice, and that it is more advantageous to work with one another, rather than for one another.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Employees who share mutual respect understand proper problem solving. Rather than fighting over issues, they will constructively discuss the problem, find common ground and come up with a proper solution. Any disrespectful behavior should be addressed and corrected immediately. Mutual respect will create a more positive work environment, and allow for better job satisfaction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latin typeface="Arial" panose="020B0604020202020204" pitchFamily="34" charset="0"/>
                <a:ea typeface="Times New Roman" panose="02020603050405020304" pitchFamily="18" charset="0"/>
                <a:cs typeface="Times New Roman" panose="02020603050405020304" pitchFamily="18" charset="0"/>
              </a:rPr>
              <a:t>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46</a:t>
            </a:fld>
            <a:endParaRPr lang="en-US" noProof="0" dirty="0"/>
          </a:p>
        </p:txBody>
      </p:sp>
    </p:spTree>
    <p:extLst>
      <p:ext uri="{BB962C8B-B14F-4D97-AF65-F5344CB8AC3E}">
        <p14:creationId xmlns:p14="http://schemas.microsoft.com/office/powerpoint/2010/main" val="2683218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If you wish to earn respect, you must be worthy of gaining respect. You cannot earn respect if you do not show respect for yourself, or for those around you. The key to earning respect is to think of others, pay attention to the people around you, and help those who require assistance. Thus, earning respect is the result of giving respect to others. A respectful individual does not belittle those whom they feel have less power.</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223"/>
              </a:spcAf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Here are some ways in which we can earn respect, by giving respect: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Honor the promises that you have given</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If you respect other people’s time, they will show respect for yours in return</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Focus on your surroundings</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 inclusive, and understand workplace diversity</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 truthful, and admit any faults</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Truly care for others</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Offer help when needed</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Stay open-minded. Understand that you still have a lot to learn, and everyone shares different knowledge</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834"/>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834"/>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We can earn respect from others in many ways. Start by being proactive, and using your skills and resources to achieve positive actions. Remember that these actions can be more powerful than words.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47</a:t>
            </a:fld>
            <a:endParaRPr lang="en-US" noProof="0" dirty="0"/>
          </a:p>
        </p:txBody>
      </p:sp>
    </p:spTree>
    <p:extLst>
      <p:ext uri="{BB962C8B-B14F-4D97-AF65-F5344CB8AC3E}">
        <p14:creationId xmlns:p14="http://schemas.microsoft.com/office/powerpoint/2010/main" val="7056179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834"/>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Diversity and Inclusion are terms that are frequently linked together; however, they carry different meanings. Practicing respectful behaviors is the key to achieving a healthy, diverse workplace in which every employee is acknowledged and appreciated.</a:t>
            </a:r>
          </a:p>
          <a:p>
            <a:pPr>
              <a:lnSpc>
                <a:spcPct val="115000"/>
              </a:lnSpc>
              <a:spcAft>
                <a:spcPts val="1834"/>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Diversity: The term diversity refers to the similarities and differences between humans. This includes race, gender, age, socioeconomic status, or religion.</a:t>
            </a:r>
          </a:p>
          <a:p>
            <a:pPr>
              <a:lnSpc>
                <a:spcPct val="115000"/>
              </a:lnSpc>
              <a:spcAft>
                <a:spcPts val="611"/>
              </a:spcAft>
            </a:pPr>
            <a:endParaRPr lang="en-CA" sz="1800" b="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Inclusion: The </a:t>
            </a: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term inclusion refers to the actions that are taken to accommodate diversity. Inclusion is the “how”, or rather, what is done in order to include everyone.</a:t>
            </a:r>
          </a:p>
          <a:p>
            <a:pPr>
              <a:lnSpc>
                <a:spcPct val="115000"/>
              </a:lnSpc>
              <a:spcAft>
                <a:spcPts val="611"/>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Respectful practices will help to accomplish inclusion and diversity to create a powerful team in the workplace.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48</a:t>
            </a:fld>
            <a:endParaRPr lang="en-US" noProof="0" dirty="0"/>
          </a:p>
        </p:txBody>
      </p:sp>
    </p:spTree>
    <p:extLst>
      <p:ext uri="{BB962C8B-B14F-4D97-AF65-F5344CB8AC3E}">
        <p14:creationId xmlns:p14="http://schemas.microsoft.com/office/powerpoint/2010/main" val="2425378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15000"/>
              </a:lnSpc>
              <a:spcAft>
                <a:spcPts val="1019"/>
              </a:spcAft>
              <a:defRP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Respect is contagious; when we show respect for others, we will in turn receive and earn respect from others. Thus, mutual respect is a team contribution. </a:t>
            </a:r>
          </a:p>
          <a:p>
            <a:pPr defTabSz="931774">
              <a:lnSpc>
                <a:spcPct val="115000"/>
              </a:lnSpc>
              <a:spcAft>
                <a:spcPts val="1019"/>
              </a:spcAft>
              <a:defRPr/>
            </a:pPr>
            <a:endPar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931774">
              <a:lnSpc>
                <a:spcPct val="115000"/>
              </a:lnSpc>
              <a:spcAft>
                <a:spcPts val="1019"/>
              </a:spcAft>
              <a:defRP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 everyone is working together, and respecting ideas and contributions from one another, great things can happen. This includes, determining the goals for the team, including every employee in this process, and establishing the strengths and weaknesses of each team member. We can start with modeling respectful behaviors ourselves, but in order to create a powerful, productive workplace, it requires respectful efforts from the overall team.</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49</a:t>
            </a:fld>
            <a:endParaRPr lang="en-US" noProof="0" dirty="0"/>
          </a:p>
        </p:txBody>
      </p:sp>
    </p:spTree>
    <p:extLst>
      <p:ext uri="{BB962C8B-B14F-4D97-AF65-F5344CB8AC3E}">
        <p14:creationId xmlns:p14="http://schemas.microsoft.com/office/powerpoint/2010/main" val="339118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Everyday respect plays a meaningful part of our lives, and can take many forms. Respect is the way we show appreciation to the valuable qualities of others, and we are all worthy of this appreciation. People tend to respect those with authority; however, respect for other individuals is not limited to those who appear to have more power than we do. Without respect in our lives, there would be a great deal of conflict.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 comes in various forms, including respect for others, self-respect, respect for nature, and respect for laws... Every form of respect is a valuable contribution to success and happiness. It is important realize the impact that courteous gestures have on those around us.</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 word respect can be defined in many ways. Respect is all about observation and acknowledgement. It is essential that to show respect to another individual, we must pay attention to their beliefs, along with accepting and valuing these beliefs. It is about thinking and acting in a positive attitude that shows care, consideration, or concern for others, as well as oneself. Respect is important in allowing us to feel safe and voice our thoughts and opinions.</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There are many simple ways to show respect for others each day: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Offering help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Being on time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Taking responsibility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Listening to learn</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Saying please and thank you</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a:lnSpc>
                <a:spcPct val="115000"/>
              </a:lnSpc>
              <a:spcAft>
                <a:spcPts val="1019"/>
              </a:spcAft>
              <a:buFont typeface="Symbol" panose="05050102010706020507" pitchFamily="18" charset="2"/>
              <a:buChar char=""/>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Respecting personal space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a:t>
            </a:fld>
            <a:endParaRPr lang="en-US" noProof="0" dirty="0"/>
          </a:p>
        </p:txBody>
      </p:sp>
    </p:spTree>
    <p:extLst>
      <p:ext uri="{BB962C8B-B14F-4D97-AF65-F5344CB8AC3E}">
        <p14:creationId xmlns:p14="http://schemas.microsoft.com/office/powerpoint/2010/main" val="3455562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Understanding and respecting personal space and boundaries is an essential factor in creating a safe work environment, and helps to define our personal responsibilities and values.</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Personal space is the physical distance between two or more individuals, within a family, at work, or in any social environment. This physical distance will vary however, depending on your comfort and relationship with the other person.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We all have different boundary expectations, so that is why it is critical to recognize cues and any indications when we may have disrespected another individual’s boundaries. Violations to space and boundaries may be accidental, or on purpose. The workplace should be a safe zone; in order to respect the space and boundaries of others, it is important to ensure we are able to distinguish when we are invading other’s personal space, and how to correct these violations.</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611"/>
              </a:spcAf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the workplace, we can respect other employee’s space and boundaries by: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Asking to borrow items from one another, rather than just assuming that you can enter their space to take this item</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Respecting privacy by not eavesdropping, or minding your own business from other conversations</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Listening to verbal cues, such as discrete changing of the subject throughout the conversation, or statements that entail that they are being invaded, such as “I am uncomfortable with you doing that.”</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Recognizing body language, such as taking steps back, or folding of the arms</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Avoiding all sensitive topics, or any topics that are inappropriate or personal at work</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9415" indent="-349415" fontAlgn="base">
              <a:lnSpc>
                <a:spcPct val="150000"/>
              </a:lnSpc>
              <a:spcAft>
                <a:spcPts val="1019"/>
              </a:spcAft>
              <a:buSzPts val="1000"/>
              <a:buFont typeface="Symbol" panose="05050102010706020507" pitchFamily="18" charset="2"/>
              <a:buChar char=""/>
              <a:tabLst>
                <a:tab pos="465887" algn="l"/>
              </a:tabLs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Ensuring that communication is clear, and that you are fully listening to what others are saying</a:t>
            </a:r>
            <a:endParaRPr lang="en-CA"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50</a:t>
            </a:fld>
            <a:endParaRPr lang="en-US" noProof="0" dirty="0"/>
          </a:p>
        </p:txBody>
      </p:sp>
    </p:spTree>
    <p:extLst>
      <p:ext uri="{BB962C8B-B14F-4D97-AF65-F5344CB8AC3E}">
        <p14:creationId xmlns:p14="http://schemas.microsoft.com/office/powerpoint/2010/main" val="3995343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15000"/>
              </a:lnSpc>
              <a:spcAft>
                <a:spcPts val="1019"/>
              </a:spcAf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Ethics are the moral principles that motivate our behaviors and choices; guiding us to abide by right and wrong conduct. Ethics and respect coincide with one another.</a:t>
            </a:r>
          </a:p>
          <a:p>
            <a:pPr defTabSz="931774">
              <a:lnSpc>
                <a:spcPct val="115000"/>
              </a:lnSpc>
              <a:spcAft>
                <a:spcPts val="1019"/>
              </a:spcAft>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lnSpc>
                <a:spcPct val="115000"/>
              </a:lnSpc>
              <a:spcAft>
                <a:spcPts val="1019"/>
              </a:spcAft>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 helps to give the principles of ethics meaning. Workplace ethics are the rules and guidelines established in a workplace that dictate proper actions and behaviors. </a:t>
            </a:r>
          </a:p>
          <a:p>
            <a:pPr defTabSz="931774">
              <a:lnSpc>
                <a:spcPct val="115000"/>
              </a:lnSpc>
              <a:spcAft>
                <a:spcPts val="1019"/>
              </a:spcAft>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51</a:t>
            </a:fld>
            <a:endParaRPr lang="en-US" noProof="0" dirty="0"/>
          </a:p>
        </p:txBody>
      </p:sp>
    </p:spTree>
    <p:extLst>
      <p:ext uri="{BB962C8B-B14F-4D97-AF65-F5344CB8AC3E}">
        <p14:creationId xmlns:p14="http://schemas.microsoft.com/office/powerpoint/2010/main" val="2547965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Simply put, a professional employee is one who displays respect in their everyday work performance. There is a strong link between respect and professionalism; you cannot be considered professional if you lack respect. </a:t>
            </a:r>
          </a:p>
          <a:p>
            <a:pPr defTabSz="931774">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r>
              <a:rPr lang="en-US" sz="1800" dirty="0">
                <a:latin typeface="Calibri" panose="020F0502020204030204" pitchFamily="34" charset="0"/>
                <a:ea typeface="Times New Roman" panose="02020603050405020304" pitchFamily="18" charset="0"/>
                <a:cs typeface="Times New Roman" panose="02020603050405020304" pitchFamily="18" charset="0"/>
              </a:rPr>
              <a:t>It is a professional obligation in the workplace to show consideration for your fellow employees, respect differences between individuals, and care for the rules and regulations of the company. As employees, you are expected to have a high level of professionalism, which can be enhanced by continuing respectful practices each day.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52</a:t>
            </a:fld>
            <a:endParaRPr lang="en-US" noProof="0" dirty="0"/>
          </a:p>
        </p:txBody>
      </p:sp>
    </p:spTree>
    <p:extLst>
      <p:ext uri="{BB962C8B-B14F-4D97-AF65-F5344CB8AC3E}">
        <p14:creationId xmlns:p14="http://schemas.microsoft.com/office/powerpoint/2010/main" val="3897075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Employees who trust and share mutual respect are more likely to share knowledge with each other. This allows the employees to work as a cohesive team, rather than trying to excel over one another. Every individual should feel as though their intelligence is of great significance to the team, and should want to contribute to the conversation.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When respect is present, everyone will be motivated to do better. There is a better understanding of the expectations and responsibilities of each individual. Any controversy in the office that is addressed respectfully and professionally will help to increase productivity, by reducing the amount of time spent in dispute.</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respectful workplace is one in which employees are more likely to apply themselves, such as in decision-making. Employee engagement includes both engagement with the manager and with other employees. When employees see how they fit into the business, and their overall role for the team, they will feel more enthusiastic about their work. Employees who are disengaged in their work are more likely to leave their job.</a:t>
            </a:r>
            <a:r>
              <a:rPr lang="en-US"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Respect for one another will lead to employees feeling satisfied, content, and empowered to contribute to decisions in the workplace. If an employee is feeling valued for their efforts, they will feel comfort and stability with their team, resulting in a better work-life balance.</a:t>
            </a:r>
          </a:p>
          <a:p>
            <a:pPr>
              <a:lnSpc>
                <a:spcPct val="115000"/>
              </a:lnSpc>
              <a:spcAft>
                <a:spcPts val="1019"/>
              </a:spcAft>
            </a:pP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Employees who do not feel respected in the workplace will be less committed to their positions. Satisfied employees will help the company to grow. Respectful practices are beneficial to the employees as individuals, and the workplace as a whole. When respect is present, everyone benefits!</a:t>
            </a:r>
          </a:p>
          <a:p>
            <a:pPr>
              <a:lnSpc>
                <a:spcPct val="115000"/>
              </a:lnSpc>
              <a:spcAft>
                <a:spcPts val="1019"/>
              </a:spcAft>
            </a:pP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200" dirty="0">
                <a:latin typeface="Calibri" panose="020F0502020204030204" pitchFamily="34" charset="0"/>
                <a:ea typeface="Times New Roman" panose="02020603050405020304" pitchFamily="18" charset="0"/>
                <a:cs typeface="Times New Roman" panose="02020603050405020304" pitchFamily="18" charset="0"/>
              </a:rPr>
              <a:t>Work can occasionally be a main source of stress; each day we have deadlines, goals, and the desire to be promoted. Stress is the body’s response to changes or demands. Stress is not always a negative response, since it helps us to meet challenges. However, it is when demands become completely out of our control that stress can take over and harm us both physically and mentally. Stress can be associated with many concerning health effects, such as heart attack, or hypertension.</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general, a respectful environment is a welcoming environment. This includes employees feeling both happy, and healthy. Respect will reduce workplace hardships, and increase employee attendance. A successful workplace is one in which there is a sense of fairness amongst everyone. Employees wish to feel safe in their work environment, and this will be accomplished when we respect each other.</a:t>
            </a: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53</a:t>
            </a:fld>
            <a:endParaRPr lang="en-US" noProof="0" dirty="0"/>
          </a:p>
        </p:txBody>
      </p:sp>
    </p:spTree>
    <p:extLst>
      <p:ext uri="{BB962C8B-B14F-4D97-AF65-F5344CB8AC3E}">
        <p14:creationId xmlns:p14="http://schemas.microsoft.com/office/powerpoint/2010/main" val="1738866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Dmitri and David have worked side by side at a company for the past five years. David has been noticing that Dmitri has been getting more comfortable with helping himself to the belongings on his desk, and is always interrogating David about his home life. David felt as though Dmitri was more interested in talking rather than working, and wanted Dmitri to give him some space so that he can get his work done.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David was uncertain about how to ask Dmitri to respect his personal space and boundaries. Fortunately, the company held a meeting that had discussed how to appropriately approach others in the workplace, and how to recognize signs that you are invading the personal space of others. It was mentioned to look at different cues and gestures, and what not to talk about at work. Dmitri thought to himself, “Hey, that sort of sounds like me. Am I invading David’s space? These gestures sound like the way that David would act when I would chat with him.” After this, Dmitri focused on ensuring that he was respecting David’s space and boundaries. This created a better partnership between the two workers. </a:t>
            </a: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____________________________________________</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solidFill>
                  <a:srgbClr val="000000"/>
                </a:solidFill>
                <a:latin typeface="Calibri" panose="020F0502020204030204" pitchFamily="34" charset="0"/>
                <a:ea typeface="Times New Roman" panose="02020603050405020304" pitchFamily="18" charset="0"/>
              </a:rPr>
              <a:t>Joyce has recently started her new job at a new office as a bookkeeper. She is very excited for this new beginning, since she has heard great things about this office. In her first week, she knew she had made the right decision to join this team. At her old workplace, the employees did not communicate, discuss ideas, or truly care for each other. She had felt unnoticed and undervalued. Since starting her new job, Joyce has been much happier and healthier. She is able to engage with her coworkers, share her strengths, and truly feels as though her voice is heard. “Wow”, thought Joyce. “It’s so nice to be able to be a part of a team, in such a welcoming environment!”</a:t>
            </a:r>
          </a:p>
          <a:p>
            <a:pPr marL="0" marR="0" lvl="0" indent="0" algn="l" defTabSz="914400" rtl="0" eaLnBrk="1" fontAlgn="auto" latinLnBrk="0" hangingPunct="1">
              <a:lnSpc>
                <a:spcPct val="115000"/>
              </a:lnSpc>
              <a:spcBef>
                <a:spcPts val="0"/>
              </a:spcBef>
              <a:spcAft>
                <a:spcPts val="1019"/>
              </a:spcAft>
              <a:buClrTx/>
              <a:buSzTx/>
              <a:buFontTx/>
              <a:buNone/>
              <a:tabLst/>
              <a:defRPr/>
            </a:pPr>
            <a:endParaRPr lang="en-US" sz="1800" dirty="0">
              <a:solidFill>
                <a:srgbClr val="000000"/>
              </a:solidFill>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Arthur has just recently started a new job as an accountant. He wanted to start fresh in this new office, being someone who the rest of the team admires, and turns to for help. In his first week, Arthur had demonstrated time management, organization, problem solving, and a variety of other skills that model a respectful employee. He was proud of himself for putting in such a great effort during his first week, and the management team observed this exceptional behavior. The management team knew that they had made a great choice in the hiring of Arthur, and Arthur knew that he had made the right choice in choosing to be an employee who respects himself, as well as his team.</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19"/>
              </a:spcAft>
              <a:buClrTx/>
              <a:buSzTx/>
              <a:buFontTx/>
              <a:buNone/>
              <a:tabLst/>
              <a:defRPr/>
            </a:pPr>
            <a:endParaRPr lang="en-US" sz="1800" dirty="0">
              <a:solidFill>
                <a:srgbClr val="000000"/>
              </a:solidFill>
              <a:latin typeface="Calibri" panose="020F0502020204030204" pitchFamily="34" charset="0"/>
              <a:ea typeface="Times New Roman" panose="02020603050405020304" pitchFamily="18" charset="0"/>
            </a:endParaRP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54</a:t>
            </a:fld>
            <a:endParaRPr lang="en-US" noProof="0" dirty="0"/>
          </a:p>
        </p:txBody>
      </p:sp>
    </p:spTree>
    <p:extLst>
      <p:ext uri="{BB962C8B-B14F-4D97-AF65-F5344CB8AC3E}">
        <p14:creationId xmlns:p14="http://schemas.microsoft.com/office/powerpoint/2010/main" val="14953664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C.</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Our actions will help to build a respectful work environment and avoid unintentional disrespectful practices.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55</a:t>
            </a:fld>
            <a:endParaRPr lang="en-US" noProof="0" dirty="0"/>
          </a:p>
        </p:txBody>
      </p:sp>
    </p:spTree>
    <p:extLst>
      <p:ext uri="{BB962C8B-B14F-4D97-AF65-F5344CB8AC3E}">
        <p14:creationId xmlns:p14="http://schemas.microsoft.com/office/powerpoint/2010/main" val="4286974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B. </a:t>
            </a:r>
            <a:r>
              <a:rPr lang="en-US" sz="1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A respectful environment is a welcoming environment.</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56</a:t>
            </a:fld>
            <a:endParaRPr lang="en-US" noProof="0" dirty="0"/>
          </a:p>
        </p:txBody>
      </p:sp>
    </p:spTree>
    <p:extLst>
      <p:ext uri="{BB962C8B-B14F-4D97-AF65-F5344CB8AC3E}">
        <p14:creationId xmlns:p14="http://schemas.microsoft.com/office/powerpoint/2010/main" val="27348469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 </a:t>
            </a:r>
            <a:r>
              <a:rPr lang="en-US" sz="1800" dirty="0">
                <a:solidFill>
                  <a:srgbClr val="FF0000"/>
                </a:solidFill>
                <a:latin typeface="Calibri" panose="020F0502020204030204" pitchFamily="34" charset="0"/>
                <a:ea typeface="Times New Roman" panose="02020603050405020304" pitchFamily="18" charset="0"/>
                <a:cs typeface="Calibri" panose="020F0502020204030204" pitchFamily="34" charset="0"/>
              </a:rPr>
              <a:t>These are all simple gestures that can be incorporated into our everyday work lives.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57</a:t>
            </a:fld>
            <a:endParaRPr lang="en-US" noProof="0" dirty="0"/>
          </a:p>
        </p:txBody>
      </p:sp>
    </p:spTree>
    <p:extLst>
      <p:ext uri="{BB962C8B-B14F-4D97-AF65-F5344CB8AC3E}">
        <p14:creationId xmlns:p14="http://schemas.microsoft.com/office/powerpoint/2010/main" val="2603591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A. Being </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vigilant in one’s interactions with others can help avoid ambiguous circumstances.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58</a:t>
            </a:fld>
            <a:endParaRPr lang="en-US" noProof="0" dirty="0"/>
          </a:p>
        </p:txBody>
      </p:sp>
    </p:spTree>
    <p:extLst>
      <p:ext uri="{BB962C8B-B14F-4D97-AF65-F5344CB8AC3E}">
        <p14:creationId xmlns:p14="http://schemas.microsoft.com/office/powerpoint/2010/main" val="4108634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CA" sz="1800" dirty="0">
                <a:latin typeface="Calibri" panose="020F0502020204030204" pitchFamily="34" charset="0"/>
                <a:ea typeface="Times New Roman" panose="02020603050405020304" pitchFamily="18" charset="0"/>
                <a:cs typeface="Times New Roman" panose="02020603050405020304" pitchFamily="18" charset="0"/>
              </a:rPr>
              <a:t>D.</a:t>
            </a:r>
            <a:r>
              <a:rPr lang="en-US" sz="1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Disrespectful behaviors such as bullying or harassment can lead to long term health issues. The victim could have decreased satisfaction, loss of sleep, lower productivity, stress and anxiety.</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defTabSz="931774">
              <a:defRPr/>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59</a:t>
            </a:fld>
            <a:endParaRPr lang="en-US" noProof="0" dirty="0"/>
          </a:p>
        </p:txBody>
      </p:sp>
    </p:spTree>
    <p:extLst>
      <p:ext uri="{BB962C8B-B14F-4D97-AF65-F5344CB8AC3E}">
        <p14:creationId xmlns:p14="http://schemas.microsoft.com/office/powerpoint/2010/main" val="426071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t>
            </a:r>
            <a:r>
              <a:rPr lang="pl-PL" sz="1200" b="0" i="0" kern="1200" dirty="0">
                <a:solidFill>
                  <a:schemeClr val="tx1"/>
                </a:solidFill>
                <a:effectLst/>
                <a:latin typeface="+mn-lt"/>
                <a:ea typeface="+mn-ea"/>
                <a:cs typeface="+mn-cs"/>
              </a:rPr>
              <a:t>uh</a:t>
            </a:r>
            <a:r>
              <a:rPr lang="en-US" sz="1200" b="0" i="0" kern="1200" dirty="0">
                <a:solidFill>
                  <a:schemeClr val="tx1"/>
                </a:solidFill>
                <a:effectLst/>
                <a:latin typeface="+mn-lt"/>
                <a:ea typeface="+mn-ea"/>
                <a:cs typeface="+mn-cs"/>
              </a:rPr>
              <a:t>-</a:t>
            </a:r>
            <a:r>
              <a:rPr lang="pl-PL" sz="1200" b="0" i="0" kern="1200" dirty="0">
                <a:solidFill>
                  <a:schemeClr val="tx1"/>
                </a:solidFill>
                <a:effectLst/>
                <a:latin typeface="+mn-lt"/>
                <a:ea typeface="+mn-ea"/>
                <a:cs typeface="+mn-cs"/>
              </a:rPr>
              <a:t>naw</a:t>
            </a:r>
            <a:r>
              <a:rPr lang="en-US" sz="1200" b="0" i="0" kern="1200" dirty="0">
                <a:solidFill>
                  <a:schemeClr val="tx1"/>
                </a:solidFill>
                <a:effectLst/>
                <a:latin typeface="+mn-lt"/>
                <a:ea typeface="+mn-ea"/>
                <a:cs typeface="+mn-cs"/>
              </a:rPr>
              <a:t>-</a:t>
            </a:r>
            <a:r>
              <a:rPr lang="pl-PL" sz="1200" b="0" i="0" kern="1200" dirty="0">
                <a:solidFill>
                  <a:schemeClr val="tx1"/>
                </a:solidFill>
                <a:effectLst/>
                <a:latin typeface="+mn-lt"/>
                <a:ea typeface="+mn-ea"/>
                <a:cs typeface="+mn-cs"/>
              </a:rPr>
              <a:t>j</a:t>
            </a:r>
            <a:r>
              <a:rPr lang="en-US" sz="1200" b="0" i="0" kern="1200" dirty="0" err="1">
                <a:solidFill>
                  <a:schemeClr val="tx1"/>
                </a:solidFill>
                <a:effectLst/>
                <a:latin typeface="+mn-lt"/>
                <a:ea typeface="+mn-ea"/>
                <a:cs typeface="+mn-cs"/>
              </a:rPr>
              <a:t>hee</a:t>
            </a:r>
            <a:r>
              <a:rPr lang="en-US" sz="1200" b="0" i="0" kern="1200" dirty="0">
                <a:solidFill>
                  <a:schemeClr val="tx1"/>
                </a:solidFill>
                <a:effectLst/>
                <a:latin typeface="+mn-lt"/>
                <a:ea typeface="+mn-ea"/>
                <a:cs typeface="+mn-cs"/>
              </a:rPr>
              <a:t>-e-DEE-</a:t>
            </a:r>
            <a:r>
              <a:rPr lang="pl-PL" sz="1200" b="0" i="0" kern="1200" dirty="0">
                <a:solidFill>
                  <a:schemeClr val="tx1"/>
                </a:solidFill>
                <a:effectLst/>
                <a:latin typeface="+mn-lt"/>
                <a:ea typeface="+mn-ea"/>
                <a:cs typeface="+mn-cs"/>
              </a:rPr>
              <a:t>win</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Respect is cultural.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Balance what you need with what you want and recognize how your own greed may be at the expense of Mother Earth.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 what you can to make a difference and lead by example.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must respect all life and interconnectedness between us all.</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Respect is good medicine.</a:t>
            </a: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a:t>
            </a:fld>
            <a:endParaRPr lang="en-US" noProof="0" dirty="0"/>
          </a:p>
        </p:txBody>
      </p:sp>
    </p:spTree>
    <p:extLst>
      <p:ext uri="{BB962C8B-B14F-4D97-AF65-F5344CB8AC3E}">
        <p14:creationId xmlns:p14="http://schemas.microsoft.com/office/powerpoint/2010/main" val="2445643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Although this workshop is coming to a close, we hope that your journey to improve your </a:t>
            </a:r>
            <a:r>
              <a:rPr lang="en-US" sz="1800" u="sng" dirty="0">
                <a:latin typeface="Calibri" panose="020F0502020204030204" pitchFamily="34" charset="0"/>
                <a:ea typeface="Times New Roman" panose="02020603050405020304" pitchFamily="18" charset="0"/>
                <a:cs typeface="Times New Roman" panose="02020603050405020304" pitchFamily="18" charset="0"/>
              </a:rPr>
              <a:t>Respect in the Workplace</a:t>
            </a:r>
            <a:r>
              <a:rPr lang="en-US" sz="1800" dirty="0">
                <a:latin typeface="Calibri" panose="020F0502020204030204" pitchFamily="34" charset="0"/>
                <a:ea typeface="Times New Roman" panose="02020603050405020304" pitchFamily="18" charset="0"/>
                <a:cs typeface="Times New Roman" panose="02020603050405020304" pitchFamily="18" charset="0"/>
              </a:rPr>
              <a:t> skills is just beginning.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We wish you the best of luck on the rest of your travels.</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60</a:t>
            </a:fld>
            <a:endParaRPr lang="en-US" noProof="0" dirty="0"/>
          </a:p>
        </p:txBody>
      </p:sp>
    </p:spTree>
    <p:extLst>
      <p:ext uri="{BB962C8B-B14F-4D97-AF65-F5344CB8AC3E}">
        <p14:creationId xmlns:p14="http://schemas.microsoft.com/office/powerpoint/2010/main" val="1300490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61</a:t>
            </a:fld>
            <a:endParaRPr lang="en-US" noProof="0" dirty="0"/>
          </a:p>
        </p:txBody>
      </p:sp>
    </p:spTree>
    <p:extLst>
      <p:ext uri="{BB962C8B-B14F-4D97-AF65-F5344CB8AC3E}">
        <p14:creationId xmlns:p14="http://schemas.microsoft.com/office/powerpoint/2010/main" val="325642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In this video, James Vukelich </a:t>
            </a:r>
            <a:r>
              <a:rPr lang="en-US" sz="1000" dirty="0" err="1">
                <a:latin typeface="+mn-lt"/>
              </a:rPr>
              <a:t>Kaagegaabaw</a:t>
            </a:r>
            <a:r>
              <a:rPr lang="en-US" sz="1000" dirty="0">
                <a:latin typeface="+mn-lt"/>
              </a:rPr>
              <a:t>, the creator of Ojibwe Word of the Day, speaks on respect through a native lens. </a:t>
            </a:r>
          </a:p>
          <a:p>
            <a:endParaRPr lang="en-US" sz="1000" dirty="0">
              <a:latin typeface="+mn-lt"/>
            </a:endParaRPr>
          </a:p>
          <a:p>
            <a:r>
              <a:rPr lang="en-US" sz="1000" dirty="0">
                <a:latin typeface="+mn-lt"/>
              </a:rPr>
              <a:t>His mission is to inspire people to live the good life by sharing ancient wisdom to influence modern solutions through an indigenous perspective.    </a:t>
            </a:r>
          </a:p>
          <a:p>
            <a:endParaRPr lang="en-US" sz="1000" dirty="0">
              <a:latin typeface="+mn-lt"/>
            </a:endParaRPr>
          </a:p>
          <a:p>
            <a:r>
              <a:rPr lang="en-US" sz="1000" b="1" dirty="0">
                <a:solidFill>
                  <a:schemeClr val="tx1"/>
                </a:solidFill>
                <a:latin typeface="+mn-lt"/>
              </a:rPr>
              <a:t>This recording was created during the beginning of the pandemic. What does it mean for you today?</a:t>
            </a:r>
          </a:p>
        </p:txBody>
      </p:sp>
      <p:sp>
        <p:nvSpPr>
          <p:cNvPr id="4" name="Slide Number Placeholder 3"/>
          <p:cNvSpPr>
            <a:spLocks noGrp="1"/>
          </p:cNvSpPr>
          <p:nvPr>
            <p:ph type="sldNum" sz="quarter" idx="5"/>
          </p:nvPr>
        </p:nvSpPr>
        <p:spPr/>
        <p:txBody>
          <a:bodyPr/>
          <a:lstStyle/>
          <a:p>
            <a:fld id="{284ECAD9-32EE-4091-BDA5-6BD15ACC5E58}" type="slidenum">
              <a:rPr lang="en-US" noProof="0" smtClean="0"/>
              <a:t>7</a:t>
            </a:fld>
            <a:endParaRPr lang="en-US" noProof="0" dirty="0"/>
          </a:p>
        </p:txBody>
      </p:sp>
    </p:spTree>
    <p:extLst>
      <p:ext uri="{BB962C8B-B14F-4D97-AF65-F5344CB8AC3E}">
        <p14:creationId xmlns:p14="http://schemas.microsoft.com/office/powerpoint/2010/main" val="395265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It is natural that humans desire to be liked. When people like you, there is something about you that appeals to them. </a:t>
            </a:r>
          </a:p>
          <a:p>
            <a:pPr>
              <a:lnSpc>
                <a:spcPct val="115000"/>
              </a:lnSpc>
              <a:spcAft>
                <a:spcPts val="1019"/>
              </a:spcAft>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Being liked is considered dependent on the other person and what they enjoy. It is evident that you would rather hang out with someone that you like, but work for someone that you highly respect. Being liked and being respected are not the same thing, and should not be used interchangeably. People often find they appreciate the idea of being respected more than just being liked as they become more emotionally mature.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834"/>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 is often earned when you have achieved great accomplishments and have made important decisions for the business. Others may speak highly about your work performance, but in turn think negatively about your personality. In other words, someone may respect you as a worker but dislike you as a person, or like you as a person but disrespect you as a worker. The most powerful and effective employers and employees are both liked and respected. </a:t>
            </a: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8</a:t>
            </a:fld>
            <a:endParaRPr lang="en-US" noProof="0" dirty="0"/>
          </a:p>
        </p:txBody>
      </p:sp>
    </p:spTree>
    <p:extLst>
      <p:ext uri="{BB962C8B-B14F-4D97-AF65-F5344CB8AC3E}">
        <p14:creationId xmlns:p14="http://schemas.microsoft.com/office/powerpoint/2010/main" val="311377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Respect can be broken down into two main concepts: owed respect and earned respect. A balance between the two of these concepts helps in the contribution of success, and establishing good relationships among the team.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latin typeface="Calibri" panose="020F0502020204030204" pitchFamily="34" charset="0"/>
                <a:ea typeface="Times New Roman" panose="02020603050405020304" pitchFamily="18" charset="0"/>
                <a:cs typeface="Times New Roman" panose="02020603050405020304" pitchFamily="18" charset="0"/>
              </a:rPr>
              <a:t>With owed respect, all members are able to feel valued each day. We owe respect to one another, to ensure everyone feels included in the conversation of the team. Owed respect is not just confined to members who are higher up in the organization, but to each individual, as we all possess our own strengths. </a:t>
            </a:r>
          </a:p>
          <a:p>
            <a:pPr>
              <a:lnSpc>
                <a:spcPct val="115000"/>
              </a:lnSpc>
              <a:spcAft>
                <a:spcPts val="1019"/>
              </a:spcAft>
            </a:pPr>
            <a:endParaRPr lang="en-CA"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19"/>
              </a:spcAft>
            </a:pPr>
            <a:r>
              <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Those who are dedicated to being respectful to others earn respect. </a:t>
            </a:r>
            <a:r>
              <a:rPr lang="en-US" sz="1800" dirty="0">
                <a:latin typeface="Calibri" panose="020F0502020204030204" pitchFamily="34" charset="0"/>
                <a:ea typeface="Times New Roman" panose="02020603050405020304" pitchFamily="18" charset="0"/>
                <a:cs typeface="Calibri" panose="020F0502020204030204" pitchFamily="34" charset="0"/>
              </a:rPr>
              <a:t>Earned respect often leads to increased status within a workplace, including rewards and promotions.</a:t>
            </a:r>
            <a:endPar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84ECAD9-32EE-4091-BDA5-6BD15ACC5E58}" type="slidenum">
              <a:rPr lang="en-US" noProof="0" smtClean="0"/>
              <a:t>9</a:t>
            </a:fld>
            <a:endParaRPr lang="en-US" noProof="0" dirty="0"/>
          </a:p>
        </p:txBody>
      </p:sp>
    </p:spTree>
    <p:extLst>
      <p:ext uri="{BB962C8B-B14F-4D97-AF65-F5344CB8AC3E}">
        <p14:creationId xmlns:p14="http://schemas.microsoft.com/office/powerpoint/2010/main" val="225826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02332BFE-775F-426B-83E5-F08D4FBF19BC}" type="datetime1">
              <a:rPr lang="en-US" noProof="0" smtClean="0"/>
              <a:t>5/9/2024</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52A5DAC-3354-4B4F-884E-C1E3350359C3}" type="datetime1">
              <a:rPr lang="en-US" smtClean="0"/>
              <a:t>5/9/2024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ln/>
        </p:spPr>
        <p:style>
          <a:lnRef idx="3">
            <a:schemeClr val="lt1"/>
          </a:lnRef>
          <a:fillRef idx="1">
            <a:schemeClr val="accent3"/>
          </a:fillRef>
          <a:effectRef idx="1">
            <a:schemeClr val="accent3"/>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5" y="372142"/>
            <a:ext cx="5713840" cy="125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B7CD13E3-9439-4AA3-8E6F-96F1B82F3770}"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a:ln>
            <a:noFill/>
          </a:ln>
        </p:spPr>
        <p:txBody>
          <a:bodyPr anchor="ctr">
            <a:normAutofit/>
          </a:bodyPr>
          <a:lstStyle>
            <a:lvl1pPr>
              <a:lnSpc>
                <a:spcPct val="90000"/>
              </a:lnSpc>
              <a:defRPr sz="4400" b="1">
                <a:solidFill>
                  <a:srgbClr val="FFFFFF"/>
                </a:solidFill>
                <a:latin typeface="+mn-lt"/>
              </a:defRPr>
            </a:lvl1pPr>
          </a:lstStyle>
          <a:p>
            <a:r>
              <a:rPr lang="en-US" noProof="0" dirty="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chemeClr val="accent6">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100833" y="1708484"/>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1">
            <a:extLst>
              <a:ext uri="{FF2B5EF4-FFF2-40B4-BE49-F238E27FC236}">
                <a16:creationId xmlns:a16="http://schemas.microsoft.com/office/drawing/2014/main" id="{8338A88B-4271-4A81-891A-CE986EB3E650}"/>
              </a:ext>
            </a:extLst>
          </p:cNvPr>
          <p:cNvSpPr>
            <a:spLocks noGrp="1"/>
          </p:cNvSpPr>
          <p:nvPr>
            <p:ph type="title"/>
          </p:nvPr>
        </p:nvSpPr>
        <p:spPr>
          <a:xfrm>
            <a:off x="5100833" y="420259"/>
            <a:ext cx="5713841" cy="634336"/>
          </a:xfrm>
        </p:spPr>
        <p:txBody>
          <a:bodyPr anchor="ctr">
            <a:noAutofit/>
          </a:bodyPr>
          <a:lstStyle>
            <a:lvl1pPr>
              <a:lnSpc>
                <a:spcPct val="90000"/>
              </a:lnSpc>
              <a:defRPr sz="3600" b="1" i="0">
                <a:solidFill>
                  <a:srgbClr val="666666"/>
                </a:solidFill>
                <a:latin typeface="+mn-lt"/>
              </a:defRPr>
            </a:lvl1pPr>
          </a:lstStyle>
          <a:p>
            <a:r>
              <a:rPr lang="en-US" noProof="0" dirty="0"/>
              <a:t>Click to edit Master title style</a:t>
            </a:r>
          </a:p>
        </p:txBody>
      </p:sp>
    </p:spTree>
    <p:extLst>
      <p:ext uri="{BB962C8B-B14F-4D97-AF65-F5344CB8AC3E}">
        <p14:creationId xmlns:p14="http://schemas.microsoft.com/office/powerpoint/2010/main" val="15056160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6858000"/>
          </a:xfrm>
        </p:spPr>
        <p:txBody>
          <a:bodyPr/>
          <a:lstStyle>
            <a:lvl1pPr>
              <a:defRPr>
                <a:solidFill>
                  <a:schemeClr val="bg1"/>
                </a:solidFill>
              </a:defRPr>
            </a:lvl1pPr>
          </a:lstStyle>
          <a:p>
            <a:r>
              <a:rPr lang="en-US" noProof="0"/>
              <a:t>Click icon to add picture</a:t>
            </a:r>
            <a:endParaRPr lang="en-US" noProof="0" dirty="0"/>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13F79574-4B38-44D9-BE19-1F8198E73044}"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666666"/>
                </a:solidFill>
                <a:latin typeface="+mn-lt"/>
              </a:defRPr>
            </a:lvl1pPr>
          </a:lstStyle>
          <a:p>
            <a:r>
              <a:rPr lang="en-US" noProof="0" dirty="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3414D46-119D-4F41-B959-0CABA641A32E}"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6858000"/>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75104652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23098"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219846" y="479169"/>
            <a:ext cx="6054846" cy="634336"/>
          </a:xfrm>
        </p:spPr>
        <p:txBody>
          <a:bodyPr anchor="ctr">
            <a:noAutofit/>
          </a:bodyPr>
          <a:lstStyle>
            <a:lvl1pPr>
              <a:lnSpc>
                <a:spcPct val="90000"/>
              </a:lnSpc>
              <a:defRPr sz="3600" b="1" i="0">
                <a:solidFill>
                  <a:srgbClr val="666666"/>
                </a:solidFill>
                <a:latin typeface="+mn-lt"/>
              </a:defRPr>
            </a:lvl1pPr>
          </a:lstStyle>
          <a:p>
            <a:r>
              <a:rPr lang="en-US" noProof="0" dirty="0"/>
              <a:t>Click to edit Master title style</a:t>
            </a:r>
          </a:p>
        </p:txBody>
      </p:sp>
      <p:sp>
        <p:nvSpPr>
          <p:cNvPr id="3" name="Content Placeholder 2"/>
          <p:cNvSpPr>
            <a:spLocks noGrp="1"/>
          </p:cNvSpPr>
          <p:nvPr>
            <p:ph idx="1"/>
          </p:nvPr>
        </p:nvSpPr>
        <p:spPr>
          <a:xfrm>
            <a:off x="245668" y="1740522"/>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DC1172EE-9FFD-4C7B-92A8-B18BF8CA2A8C}"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7537704" y="0"/>
            <a:ext cx="4654296" cy="6858000"/>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3415666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FDD87D5-8551-4A1A-97EC-F7F44EA27339}"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99452" cy="58642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C4B4654-9A76-424D-83F2-CCD891B6EED5}"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3D667FE-A433-45F7-AB50-2804A9ADEF11}" type="datetime1">
              <a:rPr lang="en-US" noProof="0" smtClean="0"/>
              <a:t>5/9/2024</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pic>
        <p:nvPicPr>
          <p:cNvPr id="11" name="Picture 10">
            <a:extLst>
              <a:ext uri="{FF2B5EF4-FFF2-40B4-BE49-F238E27FC236}">
                <a16:creationId xmlns:a16="http://schemas.microsoft.com/office/drawing/2014/main" id="{2C451E3A-C466-428F-20A3-0113125EA0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0810" y="2426132"/>
            <a:ext cx="934773" cy="934773"/>
          </a:xfrm>
          <a:prstGeom prst="rect">
            <a:avLst/>
          </a:prstGeom>
        </p:spPr>
      </p:pic>
    </p:spTree>
    <p:extLst>
      <p:ext uri="{BB962C8B-B14F-4D97-AF65-F5344CB8AC3E}">
        <p14:creationId xmlns:p14="http://schemas.microsoft.com/office/powerpoint/2010/main" val="349861624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181DF3D-3F0D-4B8D-BF1B-F2B1A0FF069B}" type="datetime1">
              <a:rPr lang="en-US" noProof="0" smtClean="0"/>
              <a:t>5/9/2024</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053661C1-1DBD-47F1-BFFC-BCD695CC4177}" type="datetime1">
              <a:rPr lang="en-US" noProof="0" smtClean="0"/>
              <a:t>5/9/2024</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6"/>
                </a:solidFill>
                <a:latin typeface="+mn-lt"/>
              </a:defRPr>
            </a:lvl1pPr>
          </a:lstStyle>
          <a:p>
            <a:r>
              <a:rPr lang="en-US" noProof="0" dirty="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D2B50E84-1984-4B7A-ABC9-03AA91FDB92A}" type="datetime1">
              <a:rPr lang="en-US" smtClean="0"/>
              <a:t>5/9/2024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3C08BB28-59B1-401D-9DB4-B349DC6EC3CD}" type="datetime1">
              <a:rPr lang="en-US" noProof="0" smtClean="0"/>
              <a:t>5/9/2024</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79" y="156009"/>
            <a:ext cx="10058400" cy="832899"/>
          </a:xfrm>
        </p:spPr>
        <p:txBody>
          <a:bodyPr/>
          <a:lstStyle>
            <a:lvl1pPr>
              <a:defRPr>
                <a:solidFill>
                  <a:schemeClr val="accent6"/>
                </a:solidFill>
              </a:defRPr>
            </a:lvl1pPr>
          </a:lstStyle>
          <a:p>
            <a:r>
              <a:rPr lang="en-US" dirty="0"/>
              <a:t>Module X: Review Questions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835E30CD-85EE-43B6-8FF6-88ECFBBD6874}" type="datetime1">
              <a:rPr lang="en-US" smtClean="0"/>
              <a:t>5/9/2024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5" name="Straight Connector 4">
            <a:extLst>
              <a:ext uri="{FF2B5EF4-FFF2-40B4-BE49-F238E27FC236}">
                <a16:creationId xmlns:a16="http://schemas.microsoft.com/office/drawing/2014/main" id="{F739BBC2-5E9F-69E4-BA89-598AFBEE6151}"/>
              </a:ext>
            </a:extLst>
          </p:cNvPr>
          <p:cNvCxnSpPr>
            <a:cxnSpLocks/>
          </p:cNvCxnSpPr>
          <p:nvPr userDrawn="1"/>
        </p:nvCxnSpPr>
        <p:spPr>
          <a:xfrm>
            <a:off x="0" y="988908"/>
            <a:ext cx="121920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5755F42-8B30-3929-A2EA-63D067A73632}"/>
              </a:ext>
            </a:extLst>
          </p:cNvPr>
          <p:cNvCxnSpPr/>
          <p:nvPr userDrawn="1"/>
        </p:nvCxnSpPr>
        <p:spPr>
          <a:xfrm>
            <a:off x="715617" y="0"/>
            <a:ext cx="0" cy="218660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827843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820398-8D1F-4543-ABA0-7A67C38769B3}"/>
              </a:ext>
            </a:extLst>
          </p:cNvPr>
          <p:cNvSpPr/>
          <p:nvPr userDrawn="1"/>
        </p:nvSpPr>
        <p:spPr>
          <a:xfrm>
            <a:off x="1735138" y="214980"/>
            <a:ext cx="8721725" cy="23082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hasCustomPrompt="1"/>
          </p:nvPr>
        </p:nvSpPr>
        <p:spPr>
          <a:xfrm>
            <a:off x="1930399" y="555626"/>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dirty="0"/>
              <a:t>Module Name</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214980"/>
            <a:ext cx="5118100" cy="5867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p:cNvSpPr>
            <a:spLocks noGrp="1"/>
          </p:cNvSpPr>
          <p:nvPr>
            <p:ph type="body" idx="1" hasCustomPrompt="1"/>
          </p:nvPr>
        </p:nvSpPr>
        <p:spPr>
          <a:xfrm>
            <a:off x="1930400" y="277813"/>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Module x</a:t>
            </a:r>
          </a:p>
        </p:txBody>
      </p:sp>
      <p:sp>
        <p:nvSpPr>
          <p:cNvPr id="9" name="Text Placeholder 8">
            <a:extLst>
              <a:ext uri="{FF2B5EF4-FFF2-40B4-BE49-F238E27FC236}">
                <a16:creationId xmlns:a16="http://schemas.microsoft.com/office/drawing/2014/main" id="{725BCF33-A2D8-08D2-17A8-3D0FFCF900AE}"/>
              </a:ext>
            </a:extLst>
          </p:cNvPr>
          <p:cNvSpPr>
            <a:spLocks noGrp="1"/>
          </p:cNvSpPr>
          <p:nvPr>
            <p:ph type="body" sz="quarter" idx="10" hasCustomPrompt="1"/>
          </p:nvPr>
        </p:nvSpPr>
        <p:spPr>
          <a:xfrm>
            <a:off x="1808163" y="3100388"/>
            <a:ext cx="8648700" cy="2008187"/>
          </a:xfrm>
        </p:spPr>
        <p:txBody>
          <a:bodyPr/>
          <a:lstStyle>
            <a:lvl1pPr marL="0" indent="0">
              <a:buNone/>
              <a:defRPr/>
            </a:lvl1pPr>
          </a:lstStyle>
          <a:p>
            <a:pPr lvl="0"/>
            <a:r>
              <a:rPr lang="en-CA" dirty="0"/>
              <a:t>Add in two sentences.</a:t>
            </a:r>
          </a:p>
        </p:txBody>
      </p:sp>
      <p:cxnSp>
        <p:nvCxnSpPr>
          <p:cNvPr id="17" name="Straight Connector 16">
            <a:extLst>
              <a:ext uri="{FF2B5EF4-FFF2-40B4-BE49-F238E27FC236}">
                <a16:creationId xmlns:a16="http://schemas.microsoft.com/office/drawing/2014/main" id="{3842DB4C-A279-4496-7310-8AA202702D93}"/>
              </a:ext>
            </a:extLst>
          </p:cNvPr>
          <p:cNvCxnSpPr>
            <a:cxnSpLocks/>
          </p:cNvCxnSpPr>
          <p:nvPr userDrawn="1"/>
        </p:nvCxnSpPr>
        <p:spPr>
          <a:xfrm>
            <a:off x="755374" y="4025348"/>
            <a:ext cx="0" cy="28326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7E0FD7-9909-68BD-43EF-1652182B525A}"/>
              </a:ext>
            </a:extLst>
          </p:cNvPr>
          <p:cNvCxnSpPr>
            <a:cxnSpLocks/>
          </p:cNvCxnSpPr>
          <p:nvPr userDrawn="1"/>
        </p:nvCxnSpPr>
        <p:spPr>
          <a:xfrm>
            <a:off x="0" y="602311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98426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3AD1B49-B324-48E6-B1B0-84FB9B4526D6}" type="datetime1">
              <a:rPr lang="en-US" smtClean="0"/>
              <a:t>5/9/2024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88596D90-798F-419F-A4D5-794599AB4036}" type="datetime1">
              <a:rPr lang="en-US" smtClean="0"/>
              <a:t>5/9/2024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8069A250-EED6-4CEB-852A-4B936D4AB0D5}" type="datetime1">
              <a:rPr lang="en-US" smtClean="0"/>
              <a:t>5/9/2024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4F76257C-3BE2-4791-8D0A-2224EB530832}" type="datetime1">
              <a:rPr lang="en-US" noProof="0" smtClean="0"/>
              <a:t>5/9/2024</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dirty="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endParaRPr lang="en-US" noProof="0" dirty="0"/>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DDB57C8C-E484-423B-8656-919CD0F7FA70}" type="datetime1">
              <a:rPr lang="en-US" noProof="0" smtClean="0"/>
              <a:t>5/9/2024</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09" r:id="rId5"/>
    <p:sldLayoutId id="2147483716" r:id="rId6"/>
    <p:sldLayoutId id="2147483710" r:id="rId7"/>
    <p:sldLayoutId id="2147483711" r:id="rId8"/>
    <p:sldLayoutId id="2147483712" r:id="rId9"/>
    <p:sldLayoutId id="2147483727" r:id="rId10"/>
    <p:sldLayoutId id="2147483720" r:id="rId11"/>
    <p:sldLayoutId id="2147483729" r:id="rId12"/>
    <p:sldLayoutId id="2147483721" r:id="rId13"/>
    <p:sldLayoutId id="2147483725" r:id="rId14"/>
    <p:sldLayoutId id="2147483728" r:id="rId15"/>
    <p:sldLayoutId id="2147483726" r:id="rId16"/>
    <p:sldLayoutId id="2147483722" r:id="rId17"/>
    <p:sldLayoutId id="2147483723" r:id="rId18"/>
    <p:sldLayoutId id="2147483715" r:id="rId19"/>
    <p:sldLayoutId id="2147483713" r:id="rId20"/>
    <p:sldLayoutId id="2147483714" r:id="rId21"/>
  </p:sldLayoutIdLst>
  <p:transition spd="slow">
    <p:push dir="u"/>
  </p:transition>
  <p:hf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ideo" Target="https://www.youtube.com/embed/rTF9IRCyqmM"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i.pinimg.com/originals/a4/84/e6/a484e61035f8e2b468225ef1e673af3a.jpg">
            <a:extLst>
              <a:ext uri="{FF2B5EF4-FFF2-40B4-BE49-F238E27FC236}">
                <a16:creationId xmlns:a16="http://schemas.microsoft.com/office/drawing/2014/main" id="{FA7A0402-EF1D-4781-888C-7B089507BD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0550" r="10193" b="17971"/>
          <a:stretch/>
        </p:blipFill>
        <p:spPr bwMode="auto">
          <a:xfrm>
            <a:off x="0" y="0"/>
            <a:ext cx="635170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629400" y="1325009"/>
            <a:ext cx="4526280" cy="3227514"/>
          </a:xfrm>
        </p:spPr>
        <p:txBody>
          <a:bodyPr/>
          <a:lstStyle/>
          <a:p>
            <a:r>
              <a:rPr lang="en" dirty="0"/>
              <a:t>Endazhi-anokiidiing</a:t>
            </a:r>
            <a:endParaRPr lang="en-US" dirty="0"/>
          </a:p>
        </p:txBody>
      </p:sp>
      <p:sp>
        <p:nvSpPr>
          <p:cNvPr id="4" name="Subtitle 3">
            <a:extLst>
              <a:ext uri="{FF2B5EF4-FFF2-40B4-BE49-F238E27FC236}">
                <a16:creationId xmlns:a16="http://schemas.microsoft.com/office/drawing/2014/main" id="{FFFB5E3C-FE17-44EA-B59B-183125D08F7C}"/>
              </a:ext>
            </a:extLst>
          </p:cNvPr>
          <p:cNvSpPr>
            <a:spLocks noGrp="1"/>
          </p:cNvSpPr>
          <p:nvPr>
            <p:ph type="subTitle" idx="1"/>
          </p:nvPr>
        </p:nvSpPr>
        <p:spPr/>
        <p:txBody>
          <a:bodyPr/>
          <a:lstStyle/>
          <a:p>
            <a:r>
              <a:rPr lang="en-US" dirty="0">
                <a:latin typeface="+mj-lt"/>
              </a:rPr>
              <a:t>Respect in the </a:t>
            </a:r>
            <a:r>
              <a:rPr lang="en-US" dirty="0" err="1">
                <a:latin typeface="+mj-lt"/>
              </a:rPr>
              <a:t>WorkPlace</a:t>
            </a:r>
            <a:endParaRPr lang="en-US" dirty="0">
              <a:latin typeface="+mj-lt"/>
            </a:endParaRPr>
          </a:p>
        </p:txBody>
      </p:sp>
      <p:sp>
        <p:nvSpPr>
          <p:cNvPr id="2" name="Slide Number Placeholder 1">
            <a:extLst>
              <a:ext uri="{FF2B5EF4-FFF2-40B4-BE49-F238E27FC236}">
                <a16:creationId xmlns:a16="http://schemas.microsoft.com/office/drawing/2014/main" id="{28953D54-7E78-423C-B248-3EDE79342A18}"/>
              </a:ext>
            </a:extLst>
          </p:cNvPr>
          <p:cNvSpPr>
            <a:spLocks noGrp="1"/>
          </p:cNvSpPr>
          <p:nvPr>
            <p:ph type="sldNum" sz="quarter" idx="12"/>
          </p:nvPr>
        </p:nvSpPr>
        <p:spPr/>
        <p:txBody>
          <a:bodyPr/>
          <a:lstStyle/>
          <a:p>
            <a:fld id="{3A98EE3D-8CD1-4C3F-BD1C-C98C9596463C}" type="slidenum">
              <a:rPr lang="en-US" noProof="0" smtClean="0"/>
              <a:t>1</a:t>
            </a:fld>
            <a:endParaRPr lang="en-US" noProof="0" dirty="0"/>
          </a:p>
        </p:txBody>
      </p:sp>
      <p:pic>
        <p:nvPicPr>
          <p:cNvPr id="6" name="Picture 5">
            <a:extLst>
              <a:ext uri="{FF2B5EF4-FFF2-40B4-BE49-F238E27FC236}">
                <a16:creationId xmlns:a16="http://schemas.microsoft.com/office/drawing/2014/main" id="{5A10112D-846E-4CFF-AAF1-77CEE4591A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3310" y="830190"/>
            <a:ext cx="2349421" cy="1954475"/>
          </a:xfrm>
          <a:prstGeom prst="rect">
            <a:avLst/>
          </a:prstGeom>
        </p:spPr>
      </p:pic>
    </p:spTree>
    <p:extLst>
      <p:ext uri="{BB962C8B-B14F-4D97-AF65-F5344CB8AC3E}">
        <p14:creationId xmlns:p14="http://schemas.microsoft.com/office/powerpoint/2010/main" val="417229683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100136" cy="1960234"/>
          </a:xfrm>
        </p:spPr>
        <p:txBody>
          <a:bodyPr vert="horz" lIns="91440" tIns="45720" rIns="91440" bIns="45720" rtlCol="0" anchor="b">
            <a:normAutofit/>
          </a:bodyPr>
          <a:lstStyle/>
          <a:p>
            <a:r>
              <a:rPr lang="en-US" sz="4800" dirty="0">
                <a:solidFill>
                  <a:srgbClr val="404040"/>
                </a:solidFill>
                <a:latin typeface="+mj-lt"/>
                <a:cs typeface="Calibri" panose="020F0502020204030204" pitchFamily="34" charset="0"/>
              </a:rPr>
              <a:t>Self-Respect</a:t>
            </a: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92370" y="3000772"/>
            <a:ext cx="3084844" cy="3311766"/>
          </a:xfrm>
        </p:spPr>
        <p:txBody>
          <a:bodyPr vert="horz" lIns="0" tIns="45720" rIns="0" bIns="45720" rtlCol="0">
            <a:normAutofit/>
          </a:bodyPr>
          <a:lstStyle/>
          <a:p>
            <a:pPr marL="0" indent="0">
              <a:spcAft>
                <a:spcPts val="1000"/>
              </a:spcAft>
              <a:buNone/>
            </a:pPr>
            <a:r>
              <a:rPr lang="en-US" sz="2400" dirty="0">
                <a:effectLst/>
                <a:ea typeface="Times New Roman" panose="02020603050405020304" pitchFamily="18" charset="0"/>
                <a:cs typeface="Times New Roman" panose="02020603050405020304" pitchFamily="18" charset="0"/>
              </a:rPr>
              <a:t>Self-respect encompasses intrinsic worth, or simply put, pride and confidence in oneself. </a:t>
            </a:r>
            <a:endParaRPr lang="en-US" dirty="0">
              <a:cs typeface="Times New Roman" panose="02020603050405020304" pitchFamily="18" charset="0"/>
            </a:endParaRPr>
          </a:p>
        </p:txBody>
      </p:sp>
      <p:pic>
        <p:nvPicPr>
          <p:cNvPr id="2050" name="Picture 2" descr="Low Self-Respect - Causes, Signs, and How to Remedy It">
            <a:extLst>
              <a:ext uri="{FF2B5EF4-FFF2-40B4-BE49-F238E27FC236}">
                <a16:creationId xmlns:a16="http://schemas.microsoft.com/office/drawing/2014/main" id="{5ED385F7-48EF-428E-B24B-8BE7174D9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9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7E5E705-338F-4AF3-B2D3-00FAE74250CE}"/>
              </a:ext>
            </a:extLst>
          </p:cNvPr>
          <p:cNvSpPr>
            <a:spLocks noGrp="1"/>
          </p:cNvSpPr>
          <p:nvPr>
            <p:ph type="sldNum" sz="quarter" idx="12"/>
          </p:nvPr>
        </p:nvSpPr>
        <p:spPr/>
        <p:txBody>
          <a:bodyPr/>
          <a:lstStyle/>
          <a:p>
            <a:fld id="{3A98EE3D-8CD1-4C3F-BD1C-C98C9596463C}" type="slidenum">
              <a:rPr lang="en-US" noProof="0" smtClean="0"/>
              <a:pPr/>
              <a:t>10</a:t>
            </a:fld>
            <a:endParaRPr lang="en-US" noProof="0" dirty="0"/>
          </a:p>
        </p:txBody>
      </p:sp>
    </p:spTree>
    <p:extLst>
      <p:ext uri="{BB962C8B-B14F-4D97-AF65-F5344CB8AC3E}">
        <p14:creationId xmlns:p14="http://schemas.microsoft.com/office/powerpoint/2010/main" val="378334388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5" y="467095"/>
            <a:ext cx="5983605" cy="1450757"/>
          </a:xfrm>
        </p:spPr>
        <p:txBody>
          <a:bodyPr vert="horz" lIns="91440" tIns="45720" rIns="91440" bIns="45720" rtlCol="0" anchor="b">
            <a:normAutofit/>
          </a:bodyPr>
          <a:lstStyle/>
          <a:p>
            <a:r>
              <a:rPr lang="en-US" sz="4800" dirty="0">
                <a:solidFill>
                  <a:schemeClr val="tx1">
                    <a:lumMod val="75000"/>
                    <a:lumOff val="25000"/>
                  </a:schemeClr>
                </a:solidFill>
                <a:latin typeface="+mj-lt"/>
                <a:cs typeface="Calibri" panose="020F0502020204030204" pitchFamily="34" charset="0"/>
              </a:rPr>
              <a:t>Respect for the Workplace</a:t>
            </a:r>
          </a:p>
        </p:txBody>
      </p:sp>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08ADF3EE-DD73-C67B-0338-060862082412}"/>
              </a:ext>
            </a:extLst>
          </p:cNvPr>
          <p:cNvGraphicFramePr/>
          <p:nvPr>
            <p:extLst>
              <p:ext uri="{D42A27DB-BD31-4B8C-83A1-F6EECF244321}">
                <p14:modId xmlns:p14="http://schemas.microsoft.com/office/powerpoint/2010/main" val="4247153249"/>
              </p:ext>
            </p:extLst>
          </p:nvPr>
        </p:nvGraphicFramePr>
        <p:xfrm>
          <a:off x="5242903" y="2080066"/>
          <a:ext cx="5943600" cy="3838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4002CE3B-8045-44C4-B2C5-33BDCA9BE1B7}"/>
              </a:ext>
            </a:extLst>
          </p:cNvPr>
          <p:cNvSpPr>
            <a:spLocks noGrp="1"/>
          </p:cNvSpPr>
          <p:nvPr>
            <p:ph type="sldNum" sz="quarter" idx="12"/>
          </p:nvPr>
        </p:nvSpPr>
        <p:spPr/>
        <p:txBody>
          <a:bodyPr/>
          <a:lstStyle/>
          <a:p>
            <a:fld id="{3A98EE3D-8CD1-4C3F-BD1C-C98C9596463C}" type="slidenum">
              <a:rPr lang="en-US" noProof="0" smtClean="0"/>
              <a:pPr/>
              <a:t>11</a:t>
            </a:fld>
            <a:endParaRPr lang="en-US" noProof="0" dirty="0"/>
          </a:p>
        </p:txBody>
      </p:sp>
      <p:pic>
        <p:nvPicPr>
          <p:cNvPr id="2054" name="Picture 6" descr="No photo description available.">
            <a:extLst>
              <a:ext uri="{FF2B5EF4-FFF2-40B4-BE49-F238E27FC236}">
                <a16:creationId xmlns:a16="http://schemas.microsoft.com/office/drawing/2014/main" id="{2664B567-59B1-432B-8A17-A689B7B959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75" y="0"/>
            <a:ext cx="4745774" cy="640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0058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097BE-A044-49F5-B5CA-AE183B956585}"/>
              </a:ext>
            </a:extLst>
          </p:cNvPr>
          <p:cNvSpPr>
            <a:spLocks noGrp="1"/>
          </p:cNvSpPr>
          <p:nvPr>
            <p:ph type="title"/>
          </p:nvPr>
        </p:nvSpPr>
        <p:spPr>
          <a:xfrm>
            <a:off x="4821800" y="308325"/>
            <a:ext cx="7370200" cy="2093975"/>
          </a:xfrm>
        </p:spPr>
        <p:txBody>
          <a:bodyPr/>
          <a:lstStyle/>
          <a:p>
            <a:r>
              <a:rPr lang="en-US" dirty="0"/>
              <a:t>Review</a:t>
            </a:r>
          </a:p>
        </p:txBody>
      </p:sp>
      <p:sp>
        <p:nvSpPr>
          <p:cNvPr id="8" name="Content Placeholder 7">
            <a:extLst>
              <a:ext uri="{FF2B5EF4-FFF2-40B4-BE49-F238E27FC236}">
                <a16:creationId xmlns:a16="http://schemas.microsoft.com/office/drawing/2014/main" id="{411E9392-71EA-4293-909F-1FE7DD38E31D}"/>
              </a:ext>
            </a:extLst>
          </p:cNvPr>
          <p:cNvSpPr>
            <a:spLocks noGrp="1"/>
          </p:cNvSpPr>
          <p:nvPr>
            <p:ph idx="1"/>
          </p:nvPr>
        </p:nvSpPr>
        <p:spPr>
          <a:xfrm>
            <a:off x="6208929" y="1576800"/>
            <a:ext cx="4654296" cy="3380226"/>
          </a:xfrm>
        </p:spPr>
        <p:txBody>
          <a:bodyPr>
            <a:normAutofit fontScale="92500" lnSpcReduction="20000"/>
          </a:bodyPr>
          <a:lstStyle/>
          <a:p>
            <a:r>
              <a:rPr lang="en-US" dirty="0"/>
              <a:t>Defining Respect</a:t>
            </a:r>
          </a:p>
          <a:p>
            <a:r>
              <a:rPr lang="en-US" dirty="0"/>
              <a:t>Cultural Meaning</a:t>
            </a:r>
          </a:p>
          <a:p>
            <a:r>
              <a:rPr lang="en-CA" dirty="0"/>
              <a:t>Being Liked vs. Being Respected</a:t>
            </a:r>
          </a:p>
          <a:p>
            <a:r>
              <a:rPr lang="en-CA" dirty="0"/>
              <a:t>Owed Respect vs. Earned Respect</a:t>
            </a:r>
          </a:p>
          <a:p>
            <a:r>
              <a:rPr lang="en-US" dirty="0"/>
              <a:t>Self-Respect</a:t>
            </a:r>
          </a:p>
          <a:p>
            <a:pPr lvl="0"/>
            <a:r>
              <a:rPr lang="en-US" dirty="0"/>
              <a:t>Respect for the Workplace</a:t>
            </a:r>
            <a:endParaRPr lang="en-CA" dirty="0"/>
          </a:p>
        </p:txBody>
      </p:sp>
      <p:sp>
        <p:nvSpPr>
          <p:cNvPr id="2" name="Slide Number Placeholder 1">
            <a:extLst>
              <a:ext uri="{FF2B5EF4-FFF2-40B4-BE49-F238E27FC236}">
                <a16:creationId xmlns:a16="http://schemas.microsoft.com/office/drawing/2014/main" id="{8C8F9F1F-7C07-427D-83FA-84F98B88F242}"/>
              </a:ext>
            </a:extLst>
          </p:cNvPr>
          <p:cNvSpPr>
            <a:spLocks noGrp="1"/>
          </p:cNvSpPr>
          <p:nvPr>
            <p:ph type="sldNum" sz="quarter" idx="12"/>
          </p:nvPr>
        </p:nvSpPr>
        <p:spPr/>
        <p:txBody>
          <a:bodyPr/>
          <a:lstStyle/>
          <a:p>
            <a:fld id="{3A98EE3D-8CD1-4C3F-BD1C-C98C9596463C}" type="slidenum">
              <a:rPr lang="en-US" noProof="0" smtClean="0"/>
              <a:pPr/>
              <a:t>12</a:t>
            </a:fld>
            <a:endParaRPr lang="en-US" noProof="0" dirty="0"/>
          </a:p>
        </p:txBody>
      </p:sp>
      <p:pic>
        <p:nvPicPr>
          <p:cNvPr id="3" name="Picture 2">
            <a:extLst>
              <a:ext uri="{FF2B5EF4-FFF2-40B4-BE49-F238E27FC236}">
                <a16:creationId xmlns:a16="http://schemas.microsoft.com/office/drawing/2014/main" id="{970A4170-DA62-4F4F-8FB6-8FD691373B88}"/>
              </a:ext>
            </a:extLst>
          </p:cNvPr>
          <p:cNvPicPr>
            <a:picLocks noChangeAspect="1"/>
          </p:cNvPicPr>
          <p:nvPr/>
        </p:nvPicPr>
        <p:blipFill>
          <a:blip r:embed="rId3"/>
          <a:stretch>
            <a:fillRect/>
          </a:stretch>
        </p:blipFill>
        <p:spPr>
          <a:xfrm>
            <a:off x="720000" y="504230"/>
            <a:ext cx="3151002" cy="4809424"/>
          </a:xfrm>
          <a:prstGeom prst="rect">
            <a:avLst/>
          </a:prstGeom>
        </p:spPr>
      </p:pic>
    </p:spTree>
    <p:extLst>
      <p:ext uri="{BB962C8B-B14F-4D97-AF65-F5344CB8AC3E}">
        <p14:creationId xmlns:p14="http://schemas.microsoft.com/office/powerpoint/2010/main" val="18979896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2C11F-4199-4A8A-9119-98C0C0800C79}"/>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latin typeface="+mj-lt"/>
                <a:ea typeface="Times New Roman" panose="02020603050405020304" pitchFamily="18" charset="0"/>
              </a:rPr>
              <a:t>1a. What is respect?</a:t>
            </a:r>
            <a:endParaRPr lang="en-CA" sz="2800" dirty="0">
              <a:solidFill>
                <a:prstClr val="white"/>
              </a:solidFill>
              <a:latin typeface="+mj-lt"/>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1808925" y="3419061"/>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sz="1600" b="1" dirty="0"/>
              <a:t>A. </a:t>
            </a:r>
            <a:r>
              <a:rPr lang="en-US" sz="1600" b="1" dirty="0"/>
              <a:t>Being opinionated, and ensuring that our own values are the correct ones</a:t>
            </a:r>
            <a:endParaRPr lang="en-CA" sz="1600"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1808923" y="4780722"/>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Judging someone by their values, attitudes and behaviors</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6804992" y="4780722"/>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sz="1600" b="1" dirty="0"/>
              <a:t>D. </a:t>
            </a:r>
            <a:r>
              <a:rPr lang="en-US" sz="1600" b="1" dirty="0"/>
              <a:t>Something that will cause a loss of productivity and increased stress in the workplace</a:t>
            </a:r>
            <a:endParaRPr lang="en-CA" sz="1600"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6804992" y="3419061"/>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The way we show appreciation to the valuable qualities of others </a:t>
            </a:r>
            <a:endParaRPr lang="en-CA" b="1" dirty="0"/>
          </a:p>
        </p:txBody>
      </p:sp>
    </p:spTree>
    <p:extLst>
      <p:ext uri="{BB962C8B-B14F-4D97-AF65-F5344CB8AC3E}">
        <p14:creationId xmlns:p14="http://schemas.microsoft.com/office/powerpoint/2010/main" val="38160565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419036"/>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02703-C3A5-47EA-9621-503BA6044FAB}"/>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latin typeface="+mj-lt"/>
                <a:ea typeface="Times New Roman" panose="02020603050405020304" pitchFamily="18" charset="0"/>
              </a:rPr>
              <a:t>1b. What does every form of respect help create?</a:t>
            </a:r>
            <a:endParaRPr lang="en-CA" sz="2800" dirty="0">
              <a:solidFill>
                <a:prstClr val="white"/>
              </a:solidFill>
              <a:latin typeface="+mj-lt"/>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1789043" y="3343186"/>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Happiness</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1808923"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Self-deprecation</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6804992"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Both A and B</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6804992" y="34190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Success</a:t>
            </a:r>
            <a:endParaRPr lang="en-CA" b="1" dirty="0"/>
          </a:p>
        </p:txBody>
      </p:sp>
    </p:spTree>
    <p:extLst>
      <p:ext uri="{BB962C8B-B14F-4D97-AF65-F5344CB8AC3E}">
        <p14:creationId xmlns:p14="http://schemas.microsoft.com/office/powerpoint/2010/main" val="608454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419036"/>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2E107-20D4-43FD-A950-1296E6E1D41C}"/>
              </a:ext>
            </a:extLst>
          </p:cNvPr>
          <p:cNvSpPr>
            <a:spLocks noGrp="1"/>
          </p:cNvSpPr>
          <p:nvPr>
            <p:ph type="sldNum" sz="quarter" idx="12"/>
          </p:nvPr>
        </p:nvSpPr>
        <p:spPr/>
        <p:txBody>
          <a:bodyPr/>
          <a:lstStyle/>
          <a:p>
            <a:fld id="{3A98EE3D-8CD1-4C3F-BD1C-C98C9596463C}" type="slidenum">
              <a:rPr lang="en-US" smtClean="0"/>
              <a:t>15</a:t>
            </a:fld>
            <a:endParaRPr lang="en-US" dirty="0"/>
          </a:p>
        </p:txBody>
      </p:sp>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ea typeface="Times New Roman" panose="02020603050405020304" pitchFamily="18" charset="0"/>
              </a:rPr>
              <a:t>1c. How can we show respect each day?</a:t>
            </a:r>
            <a:endParaRPr lang="en-CA" sz="2800" dirty="0">
              <a:solidFill>
                <a:prstClr val="white"/>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1808925" y="34190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Offering help</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1808923"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Being on time</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6804992"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6804992" y="34190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Listening to learn</a:t>
            </a:r>
            <a:endParaRPr lang="en-CA" b="1" dirty="0"/>
          </a:p>
        </p:txBody>
      </p:sp>
    </p:spTree>
    <p:extLst>
      <p:ext uri="{BB962C8B-B14F-4D97-AF65-F5344CB8AC3E}">
        <p14:creationId xmlns:p14="http://schemas.microsoft.com/office/powerpoint/2010/main" val="201497744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419036"/>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A56AC7-9333-4126-9900-03A6CCD8023F}"/>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ea typeface="Times New Roman" panose="02020603050405020304" pitchFamily="18" charset="0"/>
              </a:rPr>
              <a:t>1d. What does self-respect include? </a:t>
            </a:r>
            <a:endParaRPr lang="en-CA" sz="2800" dirty="0">
              <a:solidFill>
                <a:prstClr val="white"/>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1808925" y="3419061"/>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P</a:t>
            </a:r>
            <a:r>
              <a:rPr lang="en-US" b="1" dirty="0"/>
              <a:t>ride and confidence in oneself</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1789043" y="4780722"/>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Drawing yourself towards negativity</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6804992" y="4780722"/>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6804992" y="3419061"/>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Avoiding difficult challenges out of fear</a:t>
            </a:r>
            <a:endParaRPr lang="en-CA" b="1" dirty="0"/>
          </a:p>
        </p:txBody>
      </p:sp>
    </p:spTree>
    <p:extLst>
      <p:ext uri="{BB962C8B-B14F-4D97-AF65-F5344CB8AC3E}">
        <p14:creationId xmlns:p14="http://schemas.microsoft.com/office/powerpoint/2010/main" val="394550914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419036"/>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22C43-1FF0-48F5-85D5-9C5C711C1659}"/>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ea typeface="Times New Roman" panose="02020603050405020304" pitchFamily="18" charset="0"/>
              </a:rPr>
              <a:t>1e. What are some ways in which we can show respect for the workplace?</a:t>
            </a:r>
            <a:endParaRPr lang="en-CA" sz="2800" dirty="0">
              <a:solidFill>
                <a:prstClr val="white"/>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1808925" y="34190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Dressing appropriately</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1808923"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Taking initiative</a:t>
            </a:r>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6804992"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6804992" y="34190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Maintaining confidentiality </a:t>
            </a:r>
            <a:endParaRPr lang="en-CA" b="1" dirty="0"/>
          </a:p>
        </p:txBody>
      </p:sp>
    </p:spTree>
    <p:extLst>
      <p:ext uri="{BB962C8B-B14F-4D97-AF65-F5344CB8AC3E}">
        <p14:creationId xmlns:p14="http://schemas.microsoft.com/office/powerpoint/2010/main" val="7296715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419036"/>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888A-AEE0-8822-C640-B922801CEF03}"/>
              </a:ext>
            </a:extLst>
          </p:cNvPr>
          <p:cNvSpPr>
            <a:spLocks noGrp="1"/>
          </p:cNvSpPr>
          <p:nvPr>
            <p:ph type="title"/>
          </p:nvPr>
        </p:nvSpPr>
        <p:spPr/>
        <p:txBody>
          <a:bodyPr/>
          <a:lstStyle/>
          <a:p>
            <a:r>
              <a:rPr lang="en-US" sz="4800" dirty="0">
                <a:effectLst/>
                <a:latin typeface="+mj-lt"/>
                <a:ea typeface="Times New Roman" panose="02020603050405020304" pitchFamily="18" charset="0"/>
                <a:cs typeface="Times New Roman" panose="02020603050405020304" pitchFamily="18" charset="0"/>
              </a:rPr>
              <a:t>Disrespectful Behavior</a:t>
            </a:r>
            <a:endParaRPr lang="en-CA" dirty="0">
              <a:latin typeface="+mj-lt"/>
            </a:endParaRPr>
          </a:p>
        </p:txBody>
      </p:sp>
      <p:sp>
        <p:nvSpPr>
          <p:cNvPr id="3" name="Text Placeholder 2">
            <a:extLst>
              <a:ext uri="{FF2B5EF4-FFF2-40B4-BE49-F238E27FC236}">
                <a16:creationId xmlns:a16="http://schemas.microsoft.com/office/drawing/2014/main" id="{317F8D73-7E14-9595-046C-3F76E8E87ED1}"/>
              </a:ext>
            </a:extLst>
          </p:cNvPr>
          <p:cNvSpPr>
            <a:spLocks noGrp="1"/>
          </p:cNvSpPr>
          <p:nvPr>
            <p:ph type="body" idx="1"/>
          </p:nvPr>
        </p:nvSpPr>
        <p:spPr>
          <a:xfrm>
            <a:off x="1930400" y="277813"/>
            <a:ext cx="8331201" cy="586740"/>
          </a:xfrm>
        </p:spPr>
        <p:txBody>
          <a:bodyPr/>
          <a:lstStyle/>
          <a:p>
            <a:r>
              <a:rPr lang="en-CA" dirty="0"/>
              <a:t>Part Two</a:t>
            </a:r>
          </a:p>
        </p:txBody>
      </p:sp>
      <p:sp>
        <p:nvSpPr>
          <p:cNvPr id="4" name="Text Placeholder 3">
            <a:extLst>
              <a:ext uri="{FF2B5EF4-FFF2-40B4-BE49-F238E27FC236}">
                <a16:creationId xmlns:a16="http://schemas.microsoft.com/office/drawing/2014/main" id="{ECE55A83-8081-0917-0BA9-A12F67D22C47}"/>
              </a:ext>
            </a:extLst>
          </p:cNvPr>
          <p:cNvSpPr>
            <a:spLocks noGrp="1"/>
          </p:cNvSpPr>
          <p:nvPr>
            <p:ph type="body" sz="quarter" idx="10"/>
          </p:nvPr>
        </p:nvSpPr>
        <p:spPr/>
        <p:txBody>
          <a:bodyPr/>
          <a:lstStyle/>
          <a:p>
            <a:r>
              <a:rPr lang="en-US" sz="2800" dirty="0">
                <a:effectLst/>
                <a:ea typeface="Times New Roman" panose="02020603050405020304" pitchFamily="18" charset="0"/>
                <a:cs typeface="Times New Roman" panose="02020603050405020304" pitchFamily="18" charset="0"/>
              </a:rPr>
              <a:t>Disrespectful behaviors are not part of our jobs, and can lead to lower productivity, stress and various long-term health issues. </a:t>
            </a:r>
            <a:endParaRPr lang="en-CA" dirty="0"/>
          </a:p>
        </p:txBody>
      </p:sp>
    </p:spTree>
    <p:extLst>
      <p:ext uri="{BB962C8B-B14F-4D97-AF65-F5344CB8AC3E}">
        <p14:creationId xmlns:p14="http://schemas.microsoft.com/office/powerpoint/2010/main" val="285158565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rgbClr val="404040"/>
                </a:solidFill>
                <a:effectLst/>
                <a:latin typeface="+mj-lt"/>
                <a:ea typeface="Times New Roman" panose="02020603050405020304" pitchFamily="18" charset="0"/>
                <a:cs typeface="Times New Roman" panose="02020603050405020304" pitchFamily="18" charset="0"/>
              </a:rPr>
              <a:t>Why These Behaviors Arise</a:t>
            </a:r>
            <a:endParaRPr lang="en-US" sz="4800" dirty="0">
              <a:solidFill>
                <a:srgbClr val="404040"/>
              </a:solidFill>
              <a:latin typeface="+mj-lt"/>
            </a:endParaRPr>
          </a:p>
        </p:txBody>
      </p:sp>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7">
            <a:extLst>
              <a:ext uri="{FF2B5EF4-FFF2-40B4-BE49-F238E27FC236}">
                <a16:creationId xmlns:a16="http://schemas.microsoft.com/office/drawing/2014/main" id="{ECE67DB2-60EF-B628-EA37-E7F8D7729932}"/>
              </a:ext>
            </a:extLst>
          </p:cNvPr>
          <p:cNvSpPr>
            <a:spLocks noGrp="1"/>
          </p:cNvSpPr>
          <p:nvPr>
            <p:ph idx="1"/>
          </p:nvPr>
        </p:nvSpPr>
        <p:spPr>
          <a:xfrm>
            <a:off x="5172074" y="2258409"/>
            <a:ext cx="5983606" cy="3760891"/>
          </a:xfrm>
        </p:spPr>
        <p:txBody>
          <a:bodyPr vert="horz" lIns="0" tIns="45720" rIns="0" bIns="45720" rtlCol="0">
            <a:normAutofit/>
          </a:bodyPr>
          <a:lstStyle/>
          <a:p>
            <a:pPr marL="0" indent="0">
              <a:spcAft>
                <a:spcPts val="1000"/>
              </a:spcAft>
              <a:buNone/>
            </a:pPr>
            <a:r>
              <a:rPr lang="en-US" sz="2400" dirty="0">
                <a:effectLst/>
                <a:ea typeface="Times New Roman" panose="02020603050405020304" pitchFamily="18" charset="0"/>
                <a:cs typeface="Times New Roman" panose="02020603050405020304" pitchFamily="18" charset="0"/>
              </a:rPr>
              <a:t>Our background plays an immense role in shaping the way we interact with others. </a:t>
            </a:r>
          </a:p>
          <a:p>
            <a:pPr marL="0" indent="0">
              <a:spcAft>
                <a:spcPts val="1000"/>
              </a:spcAft>
              <a:buNone/>
            </a:pPr>
            <a:r>
              <a:rPr lang="en-US" dirty="0">
                <a:ea typeface="Times New Roman" panose="02020603050405020304" pitchFamily="18" charset="0"/>
                <a:cs typeface="Times New Roman" panose="02020603050405020304" pitchFamily="18" charset="0"/>
              </a:rPr>
              <a:t>There are many motives that will cause people to behave in a disrespectful manner, and in some cases, they may not feel as though they are acting disrespectfully.</a:t>
            </a:r>
            <a:endParaRPr lang="en-CA" sz="2400" dirty="0">
              <a:effectLst/>
              <a:ea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A944304-253C-4BC3-B487-6B06E2081A7A}"/>
              </a:ext>
            </a:extLst>
          </p:cNvPr>
          <p:cNvSpPr>
            <a:spLocks noGrp="1"/>
          </p:cNvSpPr>
          <p:nvPr>
            <p:ph type="sldNum" sz="quarter" idx="12"/>
          </p:nvPr>
        </p:nvSpPr>
        <p:spPr/>
        <p:txBody>
          <a:bodyPr/>
          <a:lstStyle/>
          <a:p>
            <a:fld id="{3A98EE3D-8CD1-4C3F-BD1C-C98C9596463C}" type="slidenum">
              <a:rPr lang="en-US" noProof="0" smtClean="0"/>
              <a:pPr/>
              <a:t>19</a:t>
            </a:fld>
            <a:endParaRPr lang="en-US" noProof="0" dirty="0"/>
          </a:p>
        </p:txBody>
      </p:sp>
      <p:pic>
        <p:nvPicPr>
          <p:cNvPr id="1028" name="Picture 4" descr="https://m8p8v8q3.rocketcdn.me/wp-content/uploads/2023/10/Iceberg-Theory.png">
            <a:extLst>
              <a:ext uri="{FF2B5EF4-FFF2-40B4-BE49-F238E27FC236}">
                <a16:creationId xmlns:a16="http://schemas.microsoft.com/office/drawing/2014/main" id="{801E025E-38DD-46C0-8C44-6F806003FCE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6065" r="16065"/>
          <a:stretch>
            <a:fillRect/>
          </a:stretch>
        </p:blipFill>
        <p:spPr bwMode="auto">
          <a:xfrm>
            <a:off x="0" y="0"/>
            <a:ext cx="46542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27D15A-7418-4047-8FEC-81EE39E6A70D}"/>
              </a:ext>
            </a:extLst>
          </p:cNvPr>
          <p:cNvSpPr txBox="1"/>
          <p:nvPr/>
        </p:nvSpPr>
        <p:spPr>
          <a:xfrm>
            <a:off x="1518558" y="1456187"/>
            <a:ext cx="1805944" cy="923330"/>
          </a:xfrm>
          <a:prstGeom prst="rect">
            <a:avLst/>
          </a:prstGeom>
          <a:noFill/>
        </p:spPr>
        <p:txBody>
          <a:bodyPr wrap="none" rtlCol="0">
            <a:spAutoFit/>
          </a:bodyPr>
          <a:lstStyle/>
          <a:p>
            <a:pPr algn="ctr"/>
            <a:r>
              <a:rPr lang="en-US" dirty="0">
                <a:solidFill>
                  <a:schemeClr val="bg1"/>
                </a:solidFill>
                <a:effectLst>
                  <a:glow rad="228600">
                    <a:schemeClr val="accent6">
                      <a:lumMod val="50000"/>
                      <a:alpha val="40000"/>
                    </a:schemeClr>
                  </a:glow>
                </a:effectLst>
              </a:rPr>
              <a:t>Harassment</a:t>
            </a:r>
          </a:p>
          <a:p>
            <a:pPr algn="ctr"/>
            <a:r>
              <a:rPr lang="en-US" dirty="0">
                <a:solidFill>
                  <a:schemeClr val="bg1"/>
                </a:solidFill>
                <a:effectLst>
                  <a:glow rad="228600">
                    <a:schemeClr val="accent6">
                      <a:lumMod val="50000"/>
                      <a:alpha val="40000"/>
                    </a:schemeClr>
                  </a:glow>
                </a:effectLst>
              </a:rPr>
              <a:t>and </a:t>
            </a:r>
          </a:p>
          <a:p>
            <a:pPr algn="ctr"/>
            <a:r>
              <a:rPr lang="en-US" dirty="0">
                <a:solidFill>
                  <a:schemeClr val="bg1"/>
                </a:solidFill>
                <a:effectLst>
                  <a:glow rad="228600">
                    <a:schemeClr val="accent6">
                      <a:lumMod val="50000"/>
                      <a:alpha val="40000"/>
                    </a:schemeClr>
                  </a:glow>
                </a:effectLst>
              </a:rPr>
              <a:t>Discrimination</a:t>
            </a:r>
          </a:p>
        </p:txBody>
      </p:sp>
      <p:sp>
        <p:nvSpPr>
          <p:cNvPr id="15" name="TextBox 14">
            <a:extLst>
              <a:ext uri="{FF2B5EF4-FFF2-40B4-BE49-F238E27FC236}">
                <a16:creationId xmlns:a16="http://schemas.microsoft.com/office/drawing/2014/main" id="{28B40A2F-24D6-42A2-A7AB-AE2E9337A5B5}"/>
              </a:ext>
            </a:extLst>
          </p:cNvPr>
          <p:cNvSpPr txBox="1"/>
          <p:nvPr/>
        </p:nvSpPr>
        <p:spPr>
          <a:xfrm>
            <a:off x="1036320" y="3512995"/>
            <a:ext cx="2798394" cy="1754326"/>
          </a:xfrm>
          <a:prstGeom prst="rect">
            <a:avLst/>
          </a:prstGeom>
          <a:noFill/>
        </p:spPr>
        <p:txBody>
          <a:bodyPr wrap="square" rtlCol="0">
            <a:spAutoFit/>
          </a:bodyPr>
          <a:lstStyle/>
          <a:p>
            <a:pPr algn="ctr"/>
            <a:r>
              <a:rPr lang="en-US" dirty="0">
                <a:solidFill>
                  <a:schemeClr val="bg1"/>
                </a:solidFill>
                <a:effectLst>
                  <a:glow rad="228600">
                    <a:schemeClr val="accent6">
                      <a:lumMod val="50000"/>
                      <a:alpha val="40000"/>
                    </a:schemeClr>
                  </a:glow>
                </a:effectLst>
              </a:rPr>
              <a:t>Why do people do this:</a:t>
            </a:r>
          </a:p>
          <a:p>
            <a:pPr algn="ctr"/>
            <a:r>
              <a:rPr lang="en-US" dirty="0">
                <a:solidFill>
                  <a:schemeClr val="bg1"/>
                </a:solidFill>
                <a:effectLst>
                  <a:glow rad="228600">
                    <a:schemeClr val="accent6">
                      <a:lumMod val="50000"/>
                      <a:alpha val="40000"/>
                    </a:schemeClr>
                  </a:glow>
                </a:effectLst>
              </a:rPr>
              <a:t>To get attention</a:t>
            </a:r>
          </a:p>
          <a:p>
            <a:pPr algn="ctr"/>
            <a:r>
              <a:rPr lang="en-US" dirty="0">
                <a:solidFill>
                  <a:schemeClr val="bg1"/>
                </a:solidFill>
                <a:effectLst>
                  <a:glow rad="228600">
                    <a:schemeClr val="accent6">
                      <a:lumMod val="50000"/>
                      <a:alpha val="40000"/>
                    </a:schemeClr>
                  </a:glow>
                </a:effectLst>
              </a:rPr>
              <a:t>To feel powerful</a:t>
            </a:r>
          </a:p>
          <a:p>
            <a:pPr algn="ctr"/>
            <a:r>
              <a:rPr lang="en-US" dirty="0">
                <a:solidFill>
                  <a:schemeClr val="bg1"/>
                </a:solidFill>
                <a:effectLst>
                  <a:glow rad="228600">
                    <a:schemeClr val="accent6">
                      <a:lumMod val="50000"/>
                      <a:alpha val="40000"/>
                    </a:schemeClr>
                  </a:glow>
                </a:effectLst>
              </a:rPr>
              <a:t>To gain self-esteem</a:t>
            </a:r>
          </a:p>
          <a:p>
            <a:pPr algn="ctr"/>
            <a:r>
              <a:rPr lang="en-US" dirty="0">
                <a:solidFill>
                  <a:schemeClr val="bg1"/>
                </a:solidFill>
                <a:effectLst>
                  <a:glow rad="228600">
                    <a:schemeClr val="accent6">
                      <a:lumMod val="50000"/>
                      <a:alpha val="40000"/>
                    </a:schemeClr>
                  </a:glow>
                </a:effectLst>
              </a:rPr>
              <a:t>To get revenge</a:t>
            </a:r>
          </a:p>
          <a:p>
            <a:pPr algn="ctr"/>
            <a:r>
              <a:rPr lang="en-US" dirty="0">
                <a:solidFill>
                  <a:schemeClr val="bg1"/>
                </a:solidFill>
                <a:effectLst>
                  <a:glow rad="228600">
                    <a:schemeClr val="accent6">
                      <a:lumMod val="50000"/>
                      <a:alpha val="40000"/>
                    </a:schemeClr>
                  </a:glow>
                </a:effectLst>
              </a:rPr>
              <a:t>To be mean</a:t>
            </a:r>
          </a:p>
        </p:txBody>
      </p:sp>
    </p:spTree>
    <p:extLst>
      <p:ext uri="{BB962C8B-B14F-4D97-AF65-F5344CB8AC3E}">
        <p14:creationId xmlns:p14="http://schemas.microsoft.com/office/powerpoint/2010/main" val="164608222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rgbClr val="404040"/>
                </a:solidFill>
                <a:effectLst/>
                <a:latin typeface="+mj-lt"/>
                <a:ea typeface="Times New Roman" panose="02020603050405020304" pitchFamily="18" charset="0"/>
                <a:cs typeface="Times New Roman" panose="02020603050405020304" pitchFamily="18" charset="0"/>
              </a:rPr>
              <a:t>Steps to a Healthy Work Place</a:t>
            </a:r>
            <a:endParaRPr lang="en-US" sz="4800" dirty="0">
              <a:solidFill>
                <a:srgbClr val="404040"/>
              </a:solidFill>
              <a:latin typeface="+mj-lt"/>
            </a:endParaRP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1204" y="11"/>
            <a:ext cx="4618922" cy="6919734"/>
          </a:xfrm>
          <a:prstGeom prst="rect">
            <a:avLst/>
          </a:prstGeom>
        </p:spPr>
      </p:pic>
      <p:sp>
        <p:nvSpPr>
          <p:cNvPr id="2" name="Content Placeholder 7">
            <a:extLst>
              <a:ext uri="{FF2B5EF4-FFF2-40B4-BE49-F238E27FC236}">
                <a16:creationId xmlns:a16="http://schemas.microsoft.com/office/drawing/2014/main" id="{6E1AD8A7-9B9D-7017-7958-AAD4D31FBBF0}"/>
              </a:ext>
            </a:extLst>
          </p:cNvPr>
          <p:cNvSpPr>
            <a:spLocks noGrp="1"/>
          </p:cNvSpPr>
          <p:nvPr>
            <p:ph idx="1"/>
          </p:nvPr>
        </p:nvSpPr>
        <p:spPr>
          <a:xfrm>
            <a:off x="5172074" y="2289116"/>
            <a:ext cx="5983606" cy="3760891"/>
          </a:xfrm>
        </p:spPr>
        <p:txBody>
          <a:bodyPr vert="horz" lIns="0" tIns="45720" rIns="0" bIns="45720" rtlCol="0">
            <a:normAutofit/>
          </a:bodyPr>
          <a:lstStyle/>
          <a:p>
            <a:pPr marL="0" lvl="0" indent="0">
              <a:spcAft>
                <a:spcPts val="1000"/>
              </a:spcAft>
              <a:buNone/>
            </a:pPr>
            <a:r>
              <a:rPr lang="en-US" sz="2400" dirty="0">
                <a:effectLst/>
                <a:ea typeface="Times New Roman" panose="02020603050405020304" pitchFamily="18" charset="0"/>
                <a:cs typeface="Times New Roman" panose="02020603050405020304" pitchFamily="18" charset="0"/>
              </a:rPr>
              <a:t>Regardless of the position one holds at their workplace, all employees have one thing in common: the need to be safe. </a:t>
            </a:r>
          </a:p>
        </p:txBody>
      </p:sp>
    </p:spTree>
    <p:extLst>
      <p:ext uri="{BB962C8B-B14F-4D97-AF65-F5344CB8AC3E}">
        <p14:creationId xmlns:p14="http://schemas.microsoft.com/office/powerpoint/2010/main" val="311516106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7" y="516836"/>
            <a:ext cx="3597965" cy="1960234"/>
          </a:xfrm>
        </p:spPr>
        <p:txBody>
          <a:bodyPr vert="horz" lIns="91440" tIns="45720" rIns="91440" bIns="45720" rtlCol="0" anchor="b">
            <a:noAutofit/>
          </a:bodyPr>
          <a:lstStyle/>
          <a:p>
            <a:r>
              <a:rPr lang="en-US" sz="4400" dirty="0">
                <a:solidFill>
                  <a:srgbClr val="404040"/>
                </a:solidFill>
                <a:effectLst/>
                <a:latin typeface="+mj-lt"/>
                <a:ea typeface="Times New Roman" panose="02020603050405020304" pitchFamily="18" charset="0"/>
                <a:cs typeface="Times New Roman" panose="02020603050405020304" pitchFamily="18" charset="0"/>
              </a:rPr>
              <a:t>Forms of Harassment</a:t>
            </a:r>
            <a:endParaRPr lang="en-US" sz="4400" dirty="0">
              <a:solidFill>
                <a:srgbClr val="404040"/>
              </a:solidFill>
              <a:latin typeface="+mj-lt"/>
            </a:endParaRP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3E8C0240-2D1D-FEFD-2971-521F2BA17591}"/>
              </a:ext>
            </a:extLst>
          </p:cNvPr>
          <p:cNvSpPr txBox="1">
            <a:spLocks/>
          </p:cNvSpPr>
          <p:nvPr/>
        </p:nvSpPr>
        <p:spPr>
          <a:xfrm>
            <a:off x="497942" y="2840117"/>
            <a:ext cx="3084844" cy="3606721"/>
          </a:xfrm>
          <a:prstGeom prst="rect">
            <a:avLst/>
          </a:prstGeom>
        </p:spPr>
        <p:txBody>
          <a:bodyPr vert="horz" lIns="0" tIns="45720" rIns="0" bIns="45720" rtlCol="0" anchor="t">
            <a:normAutofit fontScale="85000" lnSpcReduction="2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fontAlgn="base">
              <a:lnSpc>
                <a:spcPct val="120000"/>
              </a:lnSpc>
              <a:spcBef>
                <a:spcPts val="300"/>
              </a:spcBef>
              <a:spcAft>
                <a:spcPts val="300"/>
              </a:spcAft>
              <a:buFont typeface="Symbol" panose="05050102010706020507" pitchFamily="18" charset="2"/>
              <a:buChar char=""/>
            </a:pPr>
            <a:r>
              <a:rPr lang="en-CA" dirty="0">
                <a:ea typeface="Times New Roman" panose="02020603050405020304" pitchFamily="18" charset="0"/>
                <a:cs typeface="Calibri" panose="020F0502020204030204" pitchFamily="34" charset="0"/>
              </a:rPr>
              <a:t>Sexual Harassment</a:t>
            </a:r>
            <a:endParaRPr lang="en-CA" dirty="0">
              <a:ea typeface="Times New Roman" panose="02020603050405020304" pitchFamily="18" charset="0"/>
              <a:cs typeface="Times New Roman" panose="02020603050405020304" pitchFamily="18" charset="0"/>
            </a:endParaRP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Physical Harassment</a:t>
            </a: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Psychological Harassment</a:t>
            </a: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Verbal Harassment</a:t>
            </a: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Intimidation</a:t>
            </a: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Cyber Bullying</a:t>
            </a: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Power Harassment</a:t>
            </a:r>
          </a:p>
          <a:p>
            <a:pPr marL="342900" indent="-342900" fontAlgn="base">
              <a:lnSpc>
                <a:spcPct val="120000"/>
              </a:lnSpc>
              <a:spcBef>
                <a:spcPts val="300"/>
              </a:spcBef>
              <a:spcAft>
                <a:spcPts val="300"/>
              </a:spcAft>
              <a:buFont typeface="Symbol" panose="05050102010706020507" pitchFamily="18" charset="2"/>
              <a:buChar char=""/>
            </a:pPr>
            <a:r>
              <a:rPr lang="en-US" dirty="0">
                <a:ea typeface="Times New Roman" panose="02020603050405020304" pitchFamily="18" charset="0"/>
                <a:cs typeface="Calibri" panose="020F0502020204030204" pitchFamily="34" charset="0"/>
              </a:rPr>
              <a:t>Discrimination</a:t>
            </a:r>
            <a:endParaRPr lang="en-CA" dirty="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0D0537E-358E-49EA-A93C-727F062AE341}"/>
              </a:ext>
            </a:extLst>
          </p:cNvPr>
          <p:cNvSpPr>
            <a:spLocks noGrp="1"/>
          </p:cNvSpPr>
          <p:nvPr>
            <p:ph type="sldNum" sz="quarter" idx="12"/>
          </p:nvPr>
        </p:nvSpPr>
        <p:spPr/>
        <p:txBody>
          <a:bodyPr/>
          <a:lstStyle/>
          <a:p>
            <a:fld id="{3A98EE3D-8CD1-4C3F-BD1C-C98C9596463C}" type="slidenum">
              <a:rPr lang="en-US" noProof="0" smtClean="0"/>
              <a:pPr/>
              <a:t>20</a:t>
            </a:fld>
            <a:endParaRPr lang="en-US" noProof="0" dirty="0"/>
          </a:p>
        </p:txBody>
      </p:sp>
      <p:pic>
        <p:nvPicPr>
          <p:cNvPr id="3076" name="Picture 4" descr="There's No Room for Sexual Harassment or Gender Bias in Landwork ...">
            <a:extLst>
              <a:ext uri="{FF2B5EF4-FFF2-40B4-BE49-F238E27FC236}">
                <a16:creationId xmlns:a16="http://schemas.microsoft.com/office/drawing/2014/main" id="{DBC81D6A-373D-471E-9247-B5429AF931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4734" r="11402"/>
          <a:stretch/>
        </p:blipFill>
        <p:spPr bwMode="auto">
          <a:xfrm>
            <a:off x="4665970" y="-11112"/>
            <a:ext cx="7520346" cy="686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1643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363402" cy="1960234"/>
          </a:xfrm>
        </p:spPr>
        <p:txBody>
          <a:bodyPr vert="horz" lIns="91440" tIns="45720" rIns="91440" bIns="45720" rtlCol="0" anchor="b">
            <a:noAutofit/>
          </a:bodyPr>
          <a:lstStyle/>
          <a:p>
            <a:r>
              <a:rPr lang="en-US" sz="4000" dirty="0">
                <a:solidFill>
                  <a:schemeClr val="tx1">
                    <a:lumMod val="75000"/>
                    <a:lumOff val="25000"/>
                  </a:schemeClr>
                </a:solidFill>
                <a:effectLst/>
                <a:latin typeface="+mj-lt"/>
                <a:ea typeface="Times New Roman" panose="02020603050405020304" pitchFamily="18" charset="0"/>
                <a:cs typeface="Times New Roman" panose="02020603050405020304" pitchFamily="18" charset="0"/>
              </a:rPr>
              <a:t>Sexual Harassment</a:t>
            </a:r>
            <a:endParaRPr lang="en-US" sz="4000" dirty="0">
              <a:solidFill>
                <a:schemeClr val="tx1">
                  <a:lumMod val="75000"/>
                  <a:lumOff val="25000"/>
                </a:schemeClr>
              </a:solidFill>
              <a:latin typeface="+mj-lt"/>
            </a:endParaRPr>
          </a:p>
        </p:txBody>
      </p: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246509" cy="3311766"/>
          </a:xfrm>
        </p:spPr>
        <p:txBody>
          <a:bodyPr vert="horz" lIns="0" tIns="45720" rIns="0" bIns="45720" rtlCol="0">
            <a:normAutofit lnSpcReduction="10000"/>
          </a:bodyPr>
          <a:lstStyle/>
          <a:p>
            <a:pPr marL="342900" lvl="0" indent="-342900">
              <a:spcAft>
                <a:spcPts val="100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Unwelcome touching</a:t>
            </a:r>
            <a:endParaRPr lang="en-CA" sz="2400" dirty="0">
              <a:effectLst/>
              <a:ea typeface="Times New Roman" panose="02020603050405020304" pitchFamily="18" charset="0"/>
              <a:cs typeface="Times New Roman" panose="02020603050405020304" pitchFamily="18" charset="0"/>
            </a:endParaRPr>
          </a:p>
          <a:p>
            <a:pPr marL="342900" lvl="0" indent="-342900">
              <a:spcAft>
                <a:spcPts val="100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Requests for sexual favors </a:t>
            </a:r>
          </a:p>
          <a:p>
            <a:pPr marL="342900" lvl="0" indent="-342900">
              <a:spcAft>
                <a:spcPts val="100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Staring or stalking</a:t>
            </a:r>
          </a:p>
          <a:p>
            <a:pPr marL="342900" lvl="0" indent="-342900">
              <a:spcAft>
                <a:spcPts val="1000"/>
              </a:spcAft>
              <a:buFont typeface="Symbol" panose="05050102010706020507" pitchFamily="18" charset="2"/>
              <a:buChar char=""/>
            </a:pPr>
            <a:r>
              <a:rPr lang="en-US" dirty="0">
                <a:ea typeface="Times New Roman" panose="02020603050405020304" pitchFamily="18" charset="0"/>
                <a:cs typeface="Times New Roman" panose="02020603050405020304" pitchFamily="18" charset="0"/>
              </a:rPr>
              <a:t>Displaying suggestive texts</a:t>
            </a:r>
            <a:endParaRPr lang="en-CA" sz="2400" dirty="0">
              <a:effectLst/>
              <a:ea typeface="Times New Roman" panose="02020603050405020304" pitchFamily="18" charset="0"/>
              <a:cs typeface="Times New Roman" panose="02020603050405020304" pitchFamily="18" charset="0"/>
            </a:endParaRPr>
          </a:p>
        </p:txBody>
      </p:sp>
      <p:pic>
        <p:nvPicPr>
          <p:cNvPr id="2050" name="Picture 2" descr="https://zocoproducts.com/cdn/shop/files/1218-ALLPOSTERS-HORIZONTAL-SKUS_0001_1218-SEXUALHARRASSMENT4TYPES_1024x1024.jpg?v=1695323480">
            <a:extLst>
              <a:ext uri="{FF2B5EF4-FFF2-40B4-BE49-F238E27FC236}">
                <a16:creationId xmlns:a16="http://schemas.microsoft.com/office/drawing/2014/main" id="{BAFA0B8A-C81E-418D-9702-DDDE03FAC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04" b="16428"/>
          <a:stretch/>
        </p:blipFill>
        <p:spPr bwMode="auto">
          <a:xfrm>
            <a:off x="4224511" y="637098"/>
            <a:ext cx="7967489" cy="531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215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749482" cy="1960234"/>
          </a:xfrm>
        </p:spPr>
        <p:txBody>
          <a:bodyPr vert="horz" lIns="91440" tIns="45720" rIns="91440" bIns="45720" rtlCol="0" anchor="b">
            <a:noAutofit/>
          </a:bodyPr>
          <a:lstStyle/>
          <a:p>
            <a:r>
              <a:rPr lang="en-US" sz="4000" dirty="0">
                <a:solidFill>
                  <a:srgbClr val="404040"/>
                </a:solidFill>
                <a:effectLst/>
                <a:latin typeface="+mj-lt"/>
                <a:ea typeface="Times New Roman" panose="02020603050405020304" pitchFamily="18" charset="0"/>
                <a:cs typeface="Times New Roman" panose="02020603050405020304" pitchFamily="18" charset="0"/>
              </a:rPr>
              <a:t>Discrimination</a:t>
            </a:r>
            <a:endParaRPr lang="en-US" sz="4400" dirty="0">
              <a:solidFill>
                <a:srgbClr val="404040"/>
              </a:solidFill>
              <a:latin typeface="+mj-lt"/>
            </a:endParaRP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Placeholder 8">
            <a:extLst>
              <a:ext uri="{FF2B5EF4-FFF2-40B4-BE49-F238E27FC236}">
                <a16:creationId xmlns:a16="http://schemas.microsoft.com/office/drawing/2014/main" id="{8CFBDF6E-78AD-4FBA-9B07-1F98608A8B2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 r="10551" b="1"/>
          <a:stretch/>
        </p:blipFill>
        <p:spPr>
          <a:xfrm>
            <a:off x="4943014" y="10"/>
            <a:ext cx="7255410" cy="6857990"/>
          </a:xfrm>
          <a:prstGeom prst="rect">
            <a:avLst/>
          </a:prstGeom>
        </p:spPr>
      </p:pic>
      <p:sp>
        <p:nvSpPr>
          <p:cNvPr id="2" name="Slide Number Placeholder 1">
            <a:extLst>
              <a:ext uri="{FF2B5EF4-FFF2-40B4-BE49-F238E27FC236}">
                <a16:creationId xmlns:a16="http://schemas.microsoft.com/office/drawing/2014/main" id="{AC8B7FAE-454E-475E-9CF6-CA1B1658841B}"/>
              </a:ext>
            </a:extLst>
          </p:cNvPr>
          <p:cNvSpPr>
            <a:spLocks noGrp="1"/>
          </p:cNvSpPr>
          <p:nvPr>
            <p:ph type="sldNum" sz="quarter" idx="12"/>
          </p:nvPr>
        </p:nvSpPr>
        <p:spPr/>
        <p:txBody>
          <a:bodyPr/>
          <a:lstStyle/>
          <a:p>
            <a:fld id="{3A98EE3D-8CD1-4C3F-BD1C-C98C9596463C}" type="slidenum">
              <a:rPr lang="en-US" noProof="0" smtClean="0"/>
              <a:pPr/>
              <a:t>22</a:t>
            </a:fld>
            <a:endParaRPr lang="en-US" noProof="0" dirty="0"/>
          </a:p>
        </p:txBody>
      </p:sp>
      <p:sp>
        <p:nvSpPr>
          <p:cNvPr id="11" name="Content Placeholder 7">
            <a:extLst>
              <a:ext uri="{FF2B5EF4-FFF2-40B4-BE49-F238E27FC236}">
                <a16:creationId xmlns:a16="http://schemas.microsoft.com/office/drawing/2014/main" id="{85BB848B-DBFD-4579-A919-338ABEADF07C}"/>
              </a:ext>
            </a:extLst>
          </p:cNvPr>
          <p:cNvSpPr txBox="1">
            <a:spLocks/>
          </p:cNvSpPr>
          <p:nvPr/>
        </p:nvSpPr>
        <p:spPr>
          <a:xfrm>
            <a:off x="590927" y="2993906"/>
            <a:ext cx="3817787" cy="3760891"/>
          </a:xfrm>
          <a:prstGeom prst="rect">
            <a:avLst/>
          </a:prstGeom>
        </p:spPr>
        <p:txBody>
          <a:bodyPr vert="horz" lIns="0" tIns="45720" rIns="0" bIns="45720" rtlCol="0" anchor="t">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1000"/>
              </a:spcAft>
              <a:buNone/>
            </a:pPr>
            <a:r>
              <a:rPr lang="en-US" dirty="0">
                <a:ea typeface="Times New Roman" panose="02020603050405020304" pitchFamily="18" charset="0"/>
                <a:cs typeface="Times New Roman" panose="02020603050405020304" pitchFamily="18" charset="0"/>
              </a:rPr>
              <a:t>Discrimination is the unequal treatment of a fellow employee, or applicant, based on personal attributes such as race, sex, age, disability, or sexual orientation. </a:t>
            </a:r>
          </a:p>
        </p:txBody>
      </p:sp>
    </p:spTree>
    <p:extLst>
      <p:ext uri="{BB962C8B-B14F-4D97-AF65-F5344CB8AC3E}">
        <p14:creationId xmlns:p14="http://schemas.microsoft.com/office/powerpoint/2010/main" val="18986857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rgbClr val="404040"/>
                </a:solidFill>
                <a:effectLst/>
                <a:latin typeface="+mj-lt"/>
                <a:ea typeface="Times New Roman" panose="02020603050405020304" pitchFamily="18" charset="0"/>
                <a:cs typeface="Times New Roman" panose="02020603050405020304" pitchFamily="18" charset="0"/>
              </a:rPr>
              <a:t>Legal Ramifications</a:t>
            </a:r>
            <a:endParaRPr lang="en-US" sz="4800" dirty="0">
              <a:solidFill>
                <a:srgbClr val="404040"/>
              </a:solidFill>
              <a:latin typeface="+mj-lt"/>
            </a:endParaRPr>
          </a:p>
        </p:txBody>
      </p:sp>
      <p:sp>
        <p:nvSpPr>
          <p:cNvPr id="4" name="Content Placeholder 7">
            <a:extLst>
              <a:ext uri="{FF2B5EF4-FFF2-40B4-BE49-F238E27FC236}">
                <a16:creationId xmlns:a16="http://schemas.microsoft.com/office/drawing/2014/main" id="{9917B008-C6A0-CCAE-BAE3-0562687AAD6B}"/>
              </a:ext>
            </a:extLst>
          </p:cNvPr>
          <p:cNvSpPr>
            <a:spLocks noGrp="1"/>
          </p:cNvSpPr>
          <p:nvPr>
            <p:ph idx="1"/>
          </p:nvPr>
        </p:nvSpPr>
        <p:spPr>
          <a:xfrm>
            <a:off x="5172074" y="2278881"/>
            <a:ext cx="5983606" cy="3760891"/>
          </a:xfrm>
        </p:spPr>
        <p:txBody>
          <a:bodyPr vert="horz" lIns="0" tIns="45720" rIns="0" bIns="45720" rtlCol="0">
            <a:normAutofit/>
          </a:bodyPr>
          <a:lstStyle/>
          <a:p>
            <a:pPr marL="0" indent="0">
              <a:spcAft>
                <a:spcPts val="1000"/>
              </a:spcAft>
              <a:buNone/>
            </a:pPr>
            <a:r>
              <a:rPr lang="en-US" dirty="0">
                <a:ea typeface="Times New Roman" panose="02020603050405020304" pitchFamily="18" charset="0"/>
                <a:cs typeface="Times New Roman" panose="02020603050405020304" pitchFamily="18" charset="0"/>
              </a:rPr>
              <a:t>Harassment is against the law.</a:t>
            </a:r>
          </a:p>
          <a:p>
            <a:pPr marL="0" indent="0">
              <a:spcAft>
                <a:spcPts val="1000"/>
              </a:spcAft>
              <a:buNone/>
            </a:pPr>
            <a:r>
              <a:rPr lang="en-US" dirty="0">
                <a:ea typeface="Times New Roman" panose="02020603050405020304" pitchFamily="18" charset="0"/>
                <a:cs typeface="Times New Roman" panose="02020603050405020304" pitchFamily="18" charset="0"/>
              </a:rPr>
              <a:t>It has lasting negative effects and is detrimental to the lives of everyone involved. </a:t>
            </a:r>
            <a:endParaRPr lang="en-CA" dirty="0">
              <a:ea typeface="Times New Roman" panose="02020603050405020304" pitchFamily="18" charset="0"/>
              <a:cs typeface="Times New Roman" panose="02020603050405020304" pitchFamily="18" charset="0"/>
            </a:endParaRPr>
          </a:p>
        </p:txBody>
      </p:sp>
      <p:pic>
        <p:nvPicPr>
          <p:cNvPr id="5122" name="Picture 2" descr="https://www.moneymanagement.org/-/media/money-management/images/blogs/2023/student-loan-legal-blog.jpg?h=427&amp;w=760&amp;la=en&amp;hash=55BEAB50EA4F4F5C48939AE812E8EFCF">
            <a:extLst>
              <a:ext uri="{FF2B5EF4-FFF2-40B4-BE49-F238E27FC236}">
                <a16:creationId xmlns:a16="http://schemas.microsoft.com/office/drawing/2014/main" id="{0F59FA67-C344-40B6-99D4-E9287582F73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53857" r="8011"/>
          <a:stretch/>
        </p:blipFill>
        <p:spPr bwMode="auto">
          <a:xfrm>
            <a:off x="0" y="0"/>
            <a:ext cx="46542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2634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322762" cy="1960234"/>
          </a:xfrm>
        </p:spPr>
        <p:txBody>
          <a:bodyPr vert="horz" lIns="91440" tIns="45720" rIns="91440" bIns="45720" rtlCol="0" anchor="b">
            <a:noAutofit/>
          </a:bodyPr>
          <a:lstStyle/>
          <a:p>
            <a:r>
              <a:rPr lang="en-US" sz="4000" dirty="0">
                <a:solidFill>
                  <a:schemeClr val="tx1">
                    <a:lumMod val="75000"/>
                    <a:lumOff val="25000"/>
                  </a:schemeClr>
                </a:solidFill>
                <a:effectLst/>
                <a:latin typeface="+mj-lt"/>
                <a:ea typeface="Times New Roman" panose="02020603050405020304" pitchFamily="18" charset="0"/>
                <a:cs typeface="Times New Roman" panose="02020603050405020304" pitchFamily="18" charset="0"/>
              </a:rPr>
              <a:t>Identifying Harassment</a:t>
            </a:r>
            <a:endParaRPr lang="en-US" sz="4000" dirty="0">
              <a:solidFill>
                <a:schemeClr val="tx1">
                  <a:lumMod val="75000"/>
                  <a:lumOff val="25000"/>
                </a:schemeClr>
              </a:solidFill>
              <a:latin typeface="+mj-lt"/>
            </a:endParaRPr>
          </a:p>
        </p:txBody>
      </p: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246509" cy="3311766"/>
          </a:xfrm>
        </p:spPr>
        <p:txBody>
          <a:bodyPr vert="horz" lIns="0" tIns="45720" rIns="0" bIns="45720" rtlCol="0">
            <a:normAutofit/>
          </a:bodyPr>
          <a:lstStyle/>
          <a:p>
            <a:pPr marL="0" lvl="0" indent="0">
              <a:spcAft>
                <a:spcPts val="1000"/>
              </a:spcAft>
              <a:buNone/>
            </a:pPr>
            <a:r>
              <a:rPr lang="en-US" sz="2400" dirty="0">
                <a:effectLst/>
                <a:ea typeface="Times New Roman" panose="02020603050405020304" pitchFamily="18" charset="0"/>
                <a:cs typeface="Times New Roman" panose="02020603050405020304" pitchFamily="18" charset="0"/>
              </a:rPr>
              <a:t>The motive behind a statement is the determining factor of whether or not it is harassment. </a:t>
            </a:r>
          </a:p>
        </p:txBody>
      </p:sp>
      <p:pic>
        <p:nvPicPr>
          <p:cNvPr id="2" name="Picture 1">
            <a:extLst>
              <a:ext uri="{FF2B5EF4-FFF2-40B4-BE49-F238E27FC236}">
                <a16:creationId xmlns:a16="http://schemas.microsoft.com/office/drawing/2014/main" id="{3D799BC0-029F-4E91-8AA9-159B8C3611B5}"/>
              </a:ext>
            </a:extLst>
          </p:cNvPr>
          <p:cNvPicPr>
            <a:picLocks noChangeAspect="1"/>
          </p:cNvPicPr>
          <p:nvPr/>
        </p:nvPicPr>
        <p:blipFill>
          <a:blip r:embed="rId3"/>
          <a:stretch>
            <a:fillRect/>
          </a:stretch>
        </p:blipFill>
        <p:spPr>
          <a:xfrm>
            <a:off x="4555670" y="958635"/>
            <a:ext cx="6908347" cy="4605565"/>
          </a:xfrm>
          <a:prstGeom prst="rect">
            <a:avLst/>
          </a:prstGeom>
        </p:spPr>
      </p:pic>
    </p:spTree>
    <p:extLst>
      <p:ext uri="{BB962C8B-B14F-4D97-AF65-F5344CB8AC3E}">
        <p14:creationId xmlns:p14="http://schemas.microsoft.com/office/powerpoint/2010/main" val="396984606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rgbClr val="404040"/>
                </a:solidFill>
                <a:latin typeface="+mj-lt"/>
                <a:cs typeface="Times New Roman" panose="02020603050405020304" pitchFamily="18" charset="0"/>
              </a:rPr>
              <a:t>What is Not Harassment?</a:t>
            </a:r>
            <a:endParaRPr lang="en-US" sz="4800" dirty="0">
              <a:solidFill>
                <a:srgbClr val="404040"/>
              </a:solidFill>
              <a:latin typeface="+mj-lt"/>
            </a:endParaRP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1204" y="11"/>
            <a:ext cx="4577706" cy="6857986"/>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7">
            <a:extLst>
              <a:ext uri="{FF2B5EF4-FFF2-40B4-BE49-F238E27FC236}">
                <a16:creationId xmlns:a16="http://schemas.microsoft.com/office/drawing/2014/main" id="{ECE67DB2-60EF-B628-EA37-E7F8D7729932}"/>
              </a:ext>
            </a:extLst>
          </p:cNvPr>
          <p:cNvSpPr>
            <a:spLocks noGrp="1"/>
          </p:cNvSpPr>
          <p:nvPr>
            <p:ph idx="1"/>
          </p:nvPr>
        </p:nvSpPr>
        <p:spPr>
          <a:xfrm>
            <a:off x="5172074" y="2258409"/>
            <a:ext cx="5983606" cy="3760891"/>
          </a:xfrm>
        </p:spPr>
        <p:txBody>
          <a:bodyPr vert="horz" lIns="0" tIns="45720" rIns="0" bIns="45720" rtlCol="0">
            <a:normAutofit/>
          </a:bodyPr>
          <a:lstStyle/>
          <a:p>
            <a:pPr marL="342900" lvl="0" indent="-342900" fontAlgn="base">
              <a:spcAft>
                <a:spcPts val="1000"/>
              </a:spcAft>
              <a:buFont typeface="Symbol" panose="05050102010706020507" pitchFamily="18" charset="2"/>
              <a:buChar char=""/>
              <a:tabLst>
                <a:tab pos="457200" algn="l"/>
              </a:tabLst>
            </a:pPr>
            <a:r>
              <a:rPr lang="en-US" dirty="0">
                <a:cs typeface="Calibri" panose="020F0502020204030204" pitchFamily="34" charset="0"/>
              </a:rPr>
              <a:t>A compliment on the appearance of another employee</a:t>
            </a:r>
            <a:endParaRPr lang="en-CA" dirty="0">
              <a:cs typeface="Calibri" panose="020F0502020204030204" pitchFamily="34" charset="0"/>
            </a:endParaRPr>
          </a:p>
          <a:p>
            <a:pPr marL="342900" lvl="0" indent="-342900" fontAlgn="base">
              <a:spcAft>
                <a:spcPts val="1000"/>
              </a:spcAft>
              <a:buFont typeface="Symbol" panose="05050102010706020507" pitchFamily="18" charset="2"/>
              <a:buChar char=""/>
              <a:tabLst>
                <a:tab pos="457200" algn="l"/>
              </a:tabLst>
            </a:pPr>
            <a:r>
              <a:rPr lang="en-US" dirty="0">
                <a:cs typeface="Calibri" panose="020F0502020204030204" pitchFamily="34" charset="0"/>
              </a:rPr>
              <a:t>A friendly hug, or pat on the back</a:t>
            </a:r>
            <a:endParaRPr lang="en-CA" dirty="0">
              <a:cs typeface="Calibri" panose="020F0502020204030204" pitchFamily="34" charset="0"/>
            </a:endParaRPr>
          </a:p>
          <a:p>
            <a:pPr marL="342900" lvl="0" indent="-342900" fontAlgn="base">
              <a:spcAft>
                <a:spcPts val="1000"/>
              </a:spcAft>
              <a:buFont typeface="Symbol" panose="05050102010706020507" pitchFamily="18" charset="2"/>
              <a:buChar char=""/>
              <a:tabLst>
                <a:tab pos="457200" algn="l"/>
              </a:tabLst>
            </a:pPr>
            <a:r>
              <a:rPr lang="en-US" dirty="0">
                <a:cs typeface="Calibri" panose="020F0502020204030204" pitchFamily="34" charset="0"/>
              </a:rPr>
              <a:t>Assigning tasks to an individual</a:t>
            </a:r>
            <a:endParaRPr lang="en-CA" dirty="0">
              <a:cs typeface="Calibri" panose="020F0502020204030204" pitchFamily="34" charset="0"/>
            </a:endParaRPr>
          </a:p>
          <a:p>
            <a:pPr marL="342900" lvl="0" indent="-342900" fontAlgn="base">
              <a:spcAft>
                <a:spcPts val="1000"/>
              </a:spcAft>
              <a:buFont typeface="Symbol" panose="05050102010706020507" pitchFamily="18" charset="2"/>
              <a:buChar char=""/>
              <a:tabLst>
                <a:tab pos="457200" algn="l"/>
              </a:tabLst>
            </a:pPr>
            <a:r>
              <a:rPr lang="en-US" dirty="0">
                <a:cs typeface="Calibri" panose="020F0502020204030204" pitchFamily="34" charset="0"/>
              </a:rPr>
              <a:t>Disputes, or disagreements</a:t>
            </a:r>
            <a:endParaRPr lang="en-CA" dirty="0">
              <a:cs typeface="Calibri" panose="020F0502020204030204" pitchFamily="34" charset="0"/>
            </a:endParaRPr>
          </a:p>
        </p:txBody>
      </p:sp>
      <p:sp>
        <p:nvSpPr>
          <p:cNvPr id="3" name="Slide Number Placeholder 2">
            <a:extLst>
              <a:ext uri="{FF2B5EF4-FFF2-40B4-BE49-F238E27FC236}">
                <a16:creationId xmlns:a16="http://schemas.microsoft.com/office/drawing/2014/main" id="{AB1A8C50-12A6-413F-A21F-D3E550F7016D}"/>
              </a:ext>
            </a:extLst>
          </p:cNvPr>
          <p:cNvSpPr>
            <a:spLocks noGrp="1"/>
          </p:cNvSpPr>
          <p:nvPr>
            <p:ph type="sldNum" sz="quarter" idx="12"/>
          </p:nvPr>
        </p:nvSpPr>
        <p:spPr/>
        <p:txBody>
          <a:bodyPr/>
          <a:lstStyle/>
          <a:p>
            <a:fld id="{3A98EE3D-8CD1-4C3F-BD1C-C98C9596463C}" type="slidenum">
              <a:rPr lang="en-US" noProof="0" smtClean="0"/>
              <a:pPr/>
              <a:t>25</a:t>
            </a:fld>
            <a:endParaRPr lang="en-US" noProof="0" dirty="0"/>
          </a:p>
        </p:txBody>
      </p:sp>
    </p:spTree>
    <p:extLst>
      <p:ext uri="{BB962C8B-B14F-4D97-AF65-F5344CB8AC3E}">
        <p14:creationId xmlns:p14="http://schemas.microsoft.com/office/powerpoint/2010/main" val="104842741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097BE-A044-49F5-B5CA-AE183B956585}"/>
              </a:ext>
            </a:extLst>
          </p:cNvPr>
          <p:cNvSpPr>
            <a:spLocks noGrp="1"/>
          </p:cNvSpPr>
          <p:nvPr>
            <p:ph type="title"/>
          </p:nvPr>
        </p:nvSpPr>
        <p:spPr/>
        <p:txBody>
          <a:bodyPr/>
          <a:lstStyle/>
          <a:p>
            <a:r>
              <a:rPr lang="en-US" dirty="0"/>
              <a:t>Review</a:t>
            </a:r>
          </a:p>
        </p:txBody>
      </p:sp>
      <p:sp>
        <p:nvSpPr>
          <p:cNvPr id="8" name="Content Placeholder 7">
            <a:extLst>
              <a:ext uri="{FF2B5EF4-FFF2-40B4-BE49-F238E27FC236}">
                <a16:creationId xmlns:a16="http://schemas.microsoft.com/office/drawing/2014/main" id="{411E9392-71EA-4293-909F-1FE7DD38E31D}"/>
              </a:ext>
            </a:extLst>
          </p:cNvPr>
          <p:cNvSpPr>
            <a:spLocks noGrp="1"/>
          </p:cNvSpPr>
          <p:nvPr>
            <p:ph idx="1"/>
          </p:nvPr>
        </p:nvSpPr>
        <p:spPr/>
        <p:txBody>
          <a:bodyPr/>
          <a:lstStyle/>
          <a:p>
            <a:r>
              <a:rPr lang="en-US" sz="2400" dirty="0">
                <a:effectLst/>
                <a:ea typeface="Times New Roman" panose="02020603050405020304" pitchFamily="18" charset="0"/>
                <a:cs typeface="Times New Roman" panose="02020603050405020304" pitchFamily="18" charset="0"/>
              </a:rPr>
              <a:t>Why These Behaviors Arise</a:t>
            </a:r>
          </a:p>
          <a:p>
            <a:r>
              <a:rPr lang="en-US" sz="2400" dirty="0">
                <a:effectLst/>
                <a:ea typeface="Times New Roman" panose="02020603050405020304" pitchFamily="18" charset="0"/>
                <a:cs typeface="Times New Roman" panose="02020603050405020304" pitchFamily="18" charset="0"/>
              </a:rPr>
              <a:t>Forms of Harassment</a:t>
            </a:r>
          </a:p>
          <a:p>
            <a:r>
              <a:rPr lang="en-US" sz="2400" dirty="0">
                <a:effectLst/>
                <a:ea typeface="Times New Roman" panose="02020603050405020304" pitchFamily="18" charset="0"/>
                <a:cs typeface="Times New Roman" panose="02020603050405020304" pitchFamily="18" charset="0"/>
              </a:rPr>
              <a:t>Sexual Harassment</a:t>
            </a:r>
          </a:p>
          <a:p>
            <a:r>
              <a:rPr lang="en-US" sz="2400" dirty="0">
                <a:effectLst/>
                <a:ea typeface="Times New Roman" panose="02020603050405020304" pitchFamily="18" charset="0"/>
                <a:cs typeface="Times New Roman" panose="02020603050405020304" pitchFamily="18" charset="0"/>
              </a:rPr>
              <a:t>Discrimination</a:t>
            </a:r>
          </a:p>
          <a:p>
            <a:r>
              <a:rPr lang="en-US" dirty="0">
                <a:ea typeface="Times New Roman" panose="02020603050405020304" pitchFamily="18" charset="0"/>
                <a:cs typeface="Times New Roman" panose="02020603050405020304" pitchFamily="18" charset="0"/>
              </a:rPr>
              <a:t>Legal Ramifications</a:t>
            </a:r>
            <a:endParaRPr lang="en-US" sz="2400" dirty="0">
              <a:effectLst/>
              <a:ea typeface="Times New Roman" panose="02020603050405020304" pitchFamily="18" charset="0"/>
              <a:cs typeface="Times New Roman" panose="02020603050405020304" pitchFamily="18" charset="0"/>
            </a:endParaRPr>
          </a:p>
          <a:p>
            <a:r>
              <a:rPr lang="en-US" dirty="0">
                <a:cs typeface="Times New Roman" panose="02020603050405020304" pitchFamily="18" charset="0"/>
              </a:rPr>
              <a:t>Identifying Harassment</a:t>
            </a:r>
          </a:p>
          <a:p>
            <a:r>
              <a:rPr lang="en-US" dirty="0">
                <a:cs typeface="Times New Roman" panose="02020603050405020304" pitchFamily="18" charset="0"/>
              </a:rPr>
              <a:t>What is Not Harassment?</a:t>
            </a:r>
            <a:endParaRPr lang="en-CA" dirty="0"/>
          </a:p>
        </p:txBody>
      </p:sp>
      <p:pic>
        <p:nvPicPr>
          <p:cNvPr id="3" name="Picture 2">
            <a:extLst>
              <a:ext uri="{FF2B5EF4-FFF2-40B4-BE49-F238E27FC236}">
                <a16:creationId xmlns:a16="http://schemas.microsoft.com/office/drawing/2014/main" id="{2C451E3A-C466-428F-20A3-0113125EA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810" y="2426132"/>
            <a:ext cx="934773" cy="934773"/>
          </a:xfrm>
          <a:prstGeom prst="rect">
            <a:avLst/>
          </a:prstGeom>
        </p:spPr>
      </p:pic>
      <p:sp>
        <p:nvSpPr>
          <p:cNvPr id="2" name="Slide Number Placeholder 1">
            <a:extLst>
              <a:ext uri="{FF2B5EF4-FFF2-40B4-BE49-F238E27FC236}">
                <a16:creationId xmlns:a16="http://schemas.microsoft.com/office/drawing/2014/main" id="{919A53C3-6C7D-4C1E-8DB6-DD21C87E740F}"/>
              </a:ext>
            </a:extLst>
          </p:cNvPr>
          <p:cNvSpPr>
            <a:spLocks noGrp="1"/>
          </p:cNvSpPr>
          <p:nvPr>
            <p:ph type="sldNum" sz="quarter" idx="12"/>
          </p:nvPr>
        </p:nvSpPr>
        <p:spPr/>
        <p:txBody>
          <a:bodyPr/>
          <a:lstStyle/>
          <a:p>
            <a:fld id="{3A98EE3D-8CD1-4C3F-BD1C-C98C9596463C}" type="slidenum">
              <a:rPr lang="en-US" noProof="0" smtClean="0"/>
              <a:pPr/>
              <a:t>26</a:t>
            </a:fld>
            <a:endParaRPr lang="en-US" noProof="0" dirty="0"/>
          </a:p>
        </p:txBody>
      </p:sp>
    </p:spTree>
    <p:extLst>
      <p:ext uri="{BB962C8B-B14F-4D97-AF65-F5344CB8AC3E}">
        <p14:creationId xmlns:p14="http://schemas.microsoft.com/office/powerpoint/2010/main" val="141255256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a typeface="Times New Roman" panose="02020603050405020304" pitchFamily="18" charset="0"/>
                <a:cs typeface="Times New Roman" panose="02020603050405020304" pitchFamily="18" charset="0"/>
              </a:rPr>
              <a:t>2a. </a:t>
            </a:r>
            <a:r>
              <a:rPr lang="en-US" sz="2800" dirty="0">
                <a:effectLst/>
                <a:ea typeface="Times New Roman" panose="02020603050405020304" pitchFamily="18" charset="0"/>
                <a:cs typeface="Times New Roman" panose="02020603050405020304" pitchFamily="18" charset="0"/>
              </a:rPr>
              <a:t>All employees have one thing in common:</a:t>
            </a:r>
            <a:endParaRPr lang="en-CA" sz="2800" dirty="0">
              <a:solidFill>
                <a:prstClr val="white"/>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D. </a:t>
            </a:r>
            <a:r>
              <a:rPr lang="en-US" b="1" dirty="0"/>
              <a:t>The right to leave at the same time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B. </a:t>
            </a:r>
            <a:r>
              <a:rPr lang="en-US" b="1" dirty="0"/>
              <a:t>The same lunch hour</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solidFill>
                  <a:sysClr val="windowText" lastClr="000000"/>
                </a:solidFill>
              </a:rPr>
              <a:t>A. </a:t>
            </a:r>
            <a:r>
              <a:rPr lang="en-US" b="1" dirty="0">
                <a:solidFill>
                  <a:sysClr val="windowText" lastClr="000000"/>
                </a:solidFill>
              </a:rPr>
              <a:t>The same pay scale</a:t>
            </a:r>
            <a:endParaRPr lang="en-CA" b="1" dirty="0">
              <a:solidFill>
                <a:sysClr val="windowText" lastClr="000000"/>
              </a:solidFill>
            </a:endParaRPr>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C. </a:t>
            </a:r>
            <a:r>
              <a:rPr lang="en-US" b="1" dirty="0"/>
              <a:t>The right to be safe</a:t>
            </a:r>
            <a:endParaRPr lang="en-CA" b="1" dirty="0"/>
          </a:p>
        </p:txBody>
      </p:sp>
    </p:spTree>
    <p:extLst>
      <p:ext uri="{BB962C8B-B14F-4D97-AF65-F5344CB8AC3E}">
        <p14:creationId xmlns:p14="http://schemas.microsoft.com/office/powerpoint/2010/main" val="26836683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419036"/>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ea typeface="Times New Roman" panose="02020603050405020304" pitchFamily="18" charset="0"/>
                <a:cs typeface="Times New Roman" panose="02020603050405020304" pitchFamily="18" charset="0"/>
              </a:rPr>
              <a:t>2b. What is harassment?</a:t>
            </a:r>
            <a:endParaRPr lang="en-CA" sz="2800" dirty="0">
              <a:solidFill>
                <a:prstClr val="white"/>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09"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Unwanted physical or verbal behavior</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A form of discrimination</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Behavior that will persist over time</a:t>
            </a:r>
            <a:endParaRPr lang="en-CA" b="1" dirty="0"/>
          </a:p>
        </p:txBody>
      </p:sp>
      <p:sp>
        <p:nvSpPr>
          <p:cNvPr id="2" name="Slide Number Placeholder 1">
            <a:extLst>
              <a:ext uri="{FF2B5EF4-FFF2-40B4-BE49-F238E27FC236}">
                <a16:creationId xmlns:a16="http://schemas.microsoft.com/office/drawing/2014/main" id="{FEECC8BA-E49F-4490-A1F5-DDB6DDA27AFB}"/>
              </a:ext>
            </a:extLst>
          </p:cNvPr>
          <p:cNvSpPr>
            <a:spLocks noGrp="1"/>
          </p:cNvSpPr>
          <p:nvPr>
            <p:ph type="sldNum" sz="quarter" idx="12"/>
          </p:nvPr>
        </p:nvSpPr>
        <p:spPr/>
        <p:txBody>
          <a:bodyPr/>
          <a:lstStyle/>
          <a:p>
            <a:fld id="{3A98EE3D-8CD1-4C3F-BD1C-C98C9596463C}" type="slidenum">
              <a:rPr lang="en-US" smtClean="0"/>
              <a:t>28</a:t>
            </a:fld>
            <a:endParaRPr lang="en-US" dirty="0"/>
          </a:p>
        </p:txBody>
      </p:sp>
      <p:sp>
        <p:nvSpPr>
          <p:cNvPr id="4" name="Title 3">
            <a:extLst>
              <a:ext uri="{FF2B5EF4-FFF2-40B4-BE49-F238E27FC236}">
                <a16:creationId xmlns:a16="http://schemas.microsoft.com/office/drawing/2014/main" id="{6BBFC7BA-A742-4BBA-BF17-B6166903EA9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569069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419036"/>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459345"/>
            <a:ext cx="9004852" cy="1254037"/>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000" dirty="0">
                <a:solidFill>
                  <a:srgbClr val="FFFFFF"/>
                </a:solidFill>
                <a:effectLst/>
                <a:ea typeface="SimSun" panose="02010600030101010101" pitchFamily="2" charset="-122"/>
                <a:cs typeface="Mangal" panose="02040503050203030202" pitchFamily="18" charset="0"/>
              </a:rPr>
              <a:t>2c. While some people may view sexual harassment as unwanted touching or blatant requests for sex, what else can also be sexual harassment?</a:t>
            </a:r>
            <a:endParaRPr lang="en-CA" sz="2000" dirty="0">
              <a:solidFill>
                <a:srgbClr val="FFFFFF"/>
              </a:solidFill>
            </a:endParaRPr>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Overt, obvious behaviors are the only cases of sexual harassment</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A supervisor asking you to work on a weekend</a:t>
            </a:r>
            <a:endParaRPr lang="en-CA" b="1" dirty="0"/>
          </a:p>
        </p:txBody>
      </p:sp>
      <p:sp>
        <p:nvSpPr>
          <p:cNvPr id="2" name="Rectangle: Rounded Corners 1">
            <a:extLst>
              <a:ext uri="{FF2B5EF4-FFF2-40B4-BE49-F238E27FC236}">
                <a16:creationId xmlns:a16="http://schemas.microsoft.com/office/drawing/2014/main" id="{A3647906-D74A-31C4-A4ED-7B1DE5573874}"/>
              </a:ext>
            </a:extLst>
          </p:cNvPr>
          <p:cNvSpPr/>
          <p:nvPr/>
        </p:nvSpPr>
        <p:spPr>
          <a:xfrm>
            <a:off x="6785110" y="4780722"/>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Mutual attraction in the workplace</a:t>
            </a:r>
            <a:endParaRPr lang="en-CA" b="1" dirty="0"/>
          </a:p>
        </p:txBody>
      </p:sp>
      <p:sp>
        <p:nvSpPr>
          <p:cNvPr id="3" name="Rectangle: Rounded Corners 2">
            <a:extLst>
              <a:ext uri="{FF2B5EF4-FFF2-40B4-BE49-F238E27FC236}">
                <a16:creationId xmlns:a16="http://schemas.microsoft.com/office/drawing/2014/main" id="{F5CD56F9-B19D-22D1-3DCE-9257F4A8A5C1}"/>
              </a:ext>
            </a:extLst>
          </p:cNvPr>
          <p:cNvSpPr/>
          <p:nvPr/>
        </p:nvSpPr>
        <p:spPr>
          <a:xfrm>
            <a:off x="1808923" y="4790661"/>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More subtle behaviors are also considered sexual harassment</a:t>
            </a:r>
            <a:endParaRPr lang="en-CA" b="1" dirty="0"/>
          </a:p>
        </p:txBody>
      </p:sp>
    </p:spTree>
    <p:extLst>
      <p:ext uri="{BB962C8B-B14F-4D97-AF65-F5344CB8AC3E}">
        <p14:creationId xmlns:p14="http://schemas.microsoft.com/office/powerpoint/2010/main" val="419261127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rgbClr val="3F3F3F"/>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3"/>
                                        </p:tgtEl>
                                        <p:attrNameLst>
                                          <p:attrName>fillcolor</p:attrName>
                                        </p:attrNameLst>
                                      </p:cBhvr>
                                      <p:to>
                                        <a:srgbClr val="3F3F3F"/>
                                      </p:to>
                                    </p:animClr>
                                    <p:set>
                                      <p:cBhvr>
                                        <p:cTn id="14" dur="500" fill="hold"/>
                                        <p:tgtEl>
                                          <p:spTgt spid="13"/>
                                        </p:tgtEl>
                                        <p:attrNameLst>
                                          <p:attrName>fill.type</p:attrName>
                                        </p:attrNameLst>
                                      </p:cBhvr>
                                      <p:to>
                                        <p:strVal val="solid"/>
                                      </p:to>
                                    </p:set>
                                    <p:set>
                                      <p:cBhvr>
                                        <p:cTn id="15"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
                                        </p:tgtEl>
                                        <p:attrNameLst>
                                          <p:attrName>fillcolor</p:attrName>
                                        </p:attrNameLst>
                                      </p:cBhvr>
                                      <p:to>
                                        <a:srgbClr val="3F3F3F"/>
                                      </p:to>
                                    </p:animClr>
                                    <p:set>
                                      <p:cBhvr>
                                        <p:cTn id="21" dur="500" fill="hold"/>
                                        <p:tgtEl>
                                          <p:spTgt spid="2"/>
                                        </p:tgtEl>
                                        <p:attrNameLst>
                                          <p:attrName>fill.type</p:attrName>
                                        </p:attrNameLst>
                                      </p:cBhvr>
                                      <p:to>
                                        <p:strVal val="solid"/>
                                      </p:to>
                                    </p:set>
                                    <p:set>
                                      <p:cBhvr>
                                        <p:cTn id="22"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
                                        </p:tgtEl>
                                        <p:attrNameLst>
                                          <p:attrName>fillcolor</p:attrName>
                                        </p:attrNameLst>
                                      </p:cBhvr>
                                      <p:to>
                                        <a:srgbClr val="419036"/>
                                      </p:to>
                                    </p:animClr>
                                    <p:set>
                                      <p:cBhvr>
                                        <p:cTn id="28" dur="500" fill="hold"/>
                                        <p:tgtEl>
                                          <p:spTgt spid="3"/>
                                        </p:tgtEl>
                                        <p:attrNameLst>
                                          <p:attrName>fill.type</p:attrName>
                                        </p:attrNameLst>
                                      </p:cBhvr>
                                      <p:to>
                                        <p:strVal val="solid"/>
                                      </p:to>
                                    </p:set>
                                    <p:set>
                                      <p:cBhvr>
                                        <p:cTn id="29"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A5C30F-185D-413F-9005-B41DD0FA0924}"/>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DE7AB9F-A1D0-ECE2-1488-53FD92A3B51E}"/>
              </a:ext>
            </a:extLst>
          </p:cNvPr>
          <p:cNvSpPr>
            <a:spLocks noGrp="1"/>
          </p:cNvSpPr>
          <p:nvPr>
            <p:ph type="body" sz="half" idx="2"/>
          </p:nvPr>
        </p:nvSpPr>
        <p:spPr>
          <a:xfrm>
            <a:off x="712052" y="411173"/>
            <a:ext cx="10645777" cy="4111732"/>
          </a:xfrm>
        </p:spPr>
        <p:txBody>
          <a:bodyPr>
            <a:normAutofit fontScale="92500" lnSpcReduction="20000"/>
          </a:bodyPr>
          <a:lstStyle/>
          <a:p>
            <a:pPr algn="ctr"/>
            <a:r>
              <a:rPr lang="en-US" sz="2800" dirty="0">
                <a:solidFill>
                  <a:schemeClr val="tx1"/>
                </a:solidFill>
                <a:ea typeface="Times New Roman" panose="02020603050405020304" pitchFamily="18" charset="0"/>
                <a:cs typeface="Times New Roman" panose="02020603050405020304" pitchFamily="18" charset="0"/>
              </a:rPr>
              <a:t>A respectful work environment is essential to your overall success, and will contribute to a healthy, safe work environment for all staff.</a:t>
            </a:r>
          </a:p>
          <a:p>
            <a:pPr algn="ctr"/>
            <a:r>
              <a:rPr lang="en-US" sz="2800" dirty="0">
                <a:solidFill>
                  <a:schemeClr val="tx1"/>
                </a:solidFill>
                <a:ea typeface="Times New Roman" panose="02020603050405020304" pitchFamily="18" charset="0"/>
                <a:cs typeface="Times New Roman" panose="02020603050405020304" pitchFamily="18" charset="0"/>
              </a:rPr>
              <a:t> </a:t>
            </a:r>
          </a:p>
          <a:p>
            <a:pPr algn="ctr"/>
            <a:r>
              <a:rPr lang="en-US" sz="2800" dirty="0">
                <a:solidFill>
                  <a:schemeClr val="tx1"/>
                </a:solidFill>
                <a:ea typeface="Times New Roman" panose="02020603050405020304" pitchFamily="18" charset="0"/>
                <a:cs typeface="Times New Roman" panose="02020603050405020304" pitchFamily="18" charset="0"/>
              </a:rPr>
              <a:t>Workplace harassment can be based on a variety of factors that differ from one person to another, such as race, sex, and disability.</a:t>
            </a:r>
          </a:p>
          <a:p>
            <a:pPr algn="ctr"/>
            <a:endParaRPr lang="en-CA" sz="2800" dirty="0">
              <a:solidFill>
                <a:schemeClr val="tx1"/>
              </a:solidFill>
            </a:endParaRPr>
          </a:p>
          <a:p>
            <a:pPr algn="ctr"/>
            <a:r>
              <a:rPr lang="en-US" sz="2800" dirty="0">
                <a:solidFill>
                  <a:schemeClr val="tx1"/>
                </a:solidFill>
                <a:ea typeface="Times New Roman" panose="02020603050405020304" pitchFamily="18" charset="0"/>
                <a:cs typeface="Times New Roman" panose="02020603050405020304" pitchFamily="18" charset="0"/>
              </a:rPr>
              <a:t>When we learn to accept and respect the differences between the values and perspectives of those around us, we will find more happiness and success in our job. </a:t>
            </a:r>
          </a:p>
        </p:txBody>
      </p:sp>
      <p:sp>
        <p:nvSpPr>
          <p:cNvPr id="4" name="TextBox 3">
            <a:extLst>
              <a:ext uri="{FF2B5EF4-FFF2-40B4-BE49-F238E27FC236}">
                <a16:creationId xmlns:a16="http://schemas.microsoft.com/office/drawing/2014/main" id="{01240DA7-A874-5D7F-EB6A-C38CDEEC7196}"/>
              </a:ext>
            </a:extLst>
          </p:cNvPr>
          <p:cNvSpPr txBox="1"/>
          <p:nvPr/>
        </p:nvSpPr>
        <p:spPr>
          <a:xfrm rot="16200000">
            <a:off x="-379795" y="2744659"/>
            <a:ext cx="1814361" cy="369332"/>
          </a:xfrm>
          <a:prstGeom prst="rect">
            <a:avLst/>
          </a:prstGeom>
          <a:noFill/>
        </p:spPr>
        <p:txBody>
          <a:bodyPr wrap="square" rtlCol="0">
            <a:spAutoFit/>
          </a:bodyPr>
          <a:lstStyle/>
          <a:p>
            <a:pPr algn="ctr"/>
            <a:r>
              <a:rPr lang="en-CA" dirty="0">
                <a:solidFill>
                  <a:schemeClr val="bg1"/>
                </a:solidFill>
              </a:rPr>
              <a:t>MODULE ONE</a:t>
            </a:r>
          </a:p>
        </p:txBody>
      </p:sp>
      <p:sp>
        <p:nvSpPr>
          <p:cNvPr id="2" name="Slide Number Placeholder 1">
            <a:extLst>
              <a:ext uri="{FF2B5EF4-FFF2-40B4-BE49-F238E27FC236}">
                <a16:creationId xmlns:a16="http://schemas.microsoft.com/office/drawing/2014/main" id="{BA09F2D3-C277-4F88-814A-767175356DB7}"/>
              </a:ext>
            </a:extLst>
          </p:cNvPr>
          <p:cNvSpPr>
            <a:spLocks noGrp="1"/>
          </p:cNvSpPr>
          <p:nvPr>
            <p:ph type="sldNum" sz="quarter" idx="12"/>
          </p:nvPr>
        </p:nvSpPr>
        <p:spPr/>
        <p:txBody>
          <a:bodyPr/>
          <a:lstStyle/>
          <a:p>
            <a:fld id="{3A98EE3D-8CD1-4C3F-BD1C-C98C9596463C}" type="slidenum">
              <a:rPr lang="en-US" noProof="0" smtClean="0"/>
              <a:pPr/>
              <a:t>3</a:t>
            </a:fld>
            <a:endParaRPr lang="en-US" noProof="0" dirty="0"/>
          </a:p>
        </p:txBody>
      </p:sp>
    </p:spTree>
    <p:extLst>
      <p:ext uri="{BB962C8B-B14F-4D97-AF65-F5344CB8AC3E}">
        <p14:creationId xmlns:p14="http://schemas.microsoft.com/office/powerpoint/2010/main" val="266731854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chemeClr val="bg1"/>
                </a:solidFill>
                <a:effectLst/>
                <a:ea typeface="Times New Roman" panose="02020603050405020304" pitchFamily="18" charset="0"/>
              </a:rPr>
              <a:t>2d. How do you know whether an incident is a form of harassment?</a:t>
            </a:r>
            <a:endParaRPr lang="en-CA" sz="2800" dirty="0">
              <a:solidFill>
                <a:schemeClr val="bg1"/>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It was inappropriate, improper or offensive</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It has offended, or negatively impacted someone</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 It was personally directed at a particular individual</a:t>
            </a:r>
            <a:endParaRPr lang="en-CA" b="1" dirty="0"/>
          </a:p>
        </p:txBody>
      </p:sp>
      <p:sp>
        <p:nvSpPr>
          <p:cNvPr id="2" name="Slide Number Placeholder 1">
            <a:extLst>
              <a:ext uri="{FF2B5EF4-FFF2-40B4-BE49-F238E27FC236}">
                <a16:creationId xmlns:a16="http://schemas.microsoft.com/office/drawing/2014/main" id="{44AB2451-C137-43A3-A1D7-7689E016BFA9}"/>
              </a:ext>
            </a:extLst>
          </p:cNvPr>
          <p:cNvSpPr>
            <a:spLocks noGrp="1"/>
          </p:cNvSpPr>
          <p:nvPr>
            <p:ph type="sldNum" sz="quarter" idx="12"/>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280422778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419036"/>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667465" y="1785159"/>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rgbClr val="FFFFFF"/>
                </a:solidFill>
                <a:effectLst/>
                <a:ea typeface="SimSun" panose="02010600030101010101" pitchFamily="2" charset="-122"/>
                <a:cs typeface="Mangal" panose="02040503050203030202" pitchFamily="18" charset="0"/>
              </a:rPr>
              <a:t>2e. When is harassment acceptable in the workplace?</a:t>
            </a:r>
            <a:endParaRPr lang="en-CA" sz="2800" dirty="0">
              <a:solidFill>
                <a:srgbClr val="FFFFFF"/>
              </a:solidFill>
            </a:endParaRPr>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When it's after hours in the office</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When an employee is just joking around</a:t>
            </a:r>
            <a:endParaRPr lang="en-CA" b="1" dirty="0"/>
          </a:p>
        </p:txBody>
      </p:sp>
      <p:sp>
        <p:nvSpPr>
          <p:cNvPr id="2" name="Rectangle: Rounded Corners 1">
            <a:extLst>
              <a:ext uri="{FF2B5EF4-FFF2-40B4-BE49-F238E27FC236}">
                <a16:creationId xmlns:a16="http://schemas.microsoft.com/office/drawing/2014/main" id="{1EDEB19C-98DA-0945-17BB-60304E791E61}"/>
              </a:ext>
            </a:extLst>
          </p:cNvPr>
          <p:cNvSpPr/>
          <p:nvPr/>
        </p:nvSpPr>
        <p:spPr>
          <a:xfrm>
            <a:off x="6785110"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It is never acceptable</a:t>
            </a:r>
            <a:endParaRPr lang="en-CA" b="1" dirty="0"/>
          </a:p>
        </p:txBody>
      </p:sp>
      <p:sp>
        <p:nvSpPr>
          <p:cNvPr id="3" name="Rectangle: Rounded Corners 2">
            <a:extLst>
              <a:ext uri="{FF2B5EF4-FFF2-40B4-BE49-F238E27FC236}">
                <a16:creationId xmlns:a16="http://schemas.microsoft.com/office/drawing/2014/main" id="{B5F7EC32-5A4E-DB38-86E3-91C716C4B8E7}"/>
              </a:ext>
            </a:extLst>
          </p:cNvPr>
          <p:cNvSpPr/>
          <p:nvPr/>
        </p:nvSpPr>
        <p:spPr>
          <a:xfrm>
            <a:off x="1808923"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When there are no supervisors present</a:t>
            </a:r>
            <a:endParaRPr lang="en-CA" b="1" dirty="0"/>
          </a:p>
        </p:txBody>
      </p:sp>
    </p:spTree>
    <p:extLst>
      <p:ext uri="{BB962C8B-B14F-4D97-AF65-F5344CB8AC3E}">
        <p14:creationId xmlns:p14="http://schemas.microsoft.com/office/powerpoint/2010/main" val="418362080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rgbClr val="3F3F3F"/>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3"/>
                                        </p:tgtEl>
                                        <p:attrNameLst>
                                          <p:attrName>fillcolor</p:attrName>
                                        </p:attrNameLst>
                                      </p:cBhvr>
                                      <p:to>
                                        <a:srgbClr val="3F3F3F"/>
                                      </p:to>
                                    </p:animClr>
                                    <p:set>
                                      <p:cBhvr>
                                        <p:cTn id="14" dur="500" fill="hold"/>
                                        <p:tgtEl>
                                          <p:spTgt spid="13"/>
                                        </p:tgtEl>
                                        <p:attrNameLst>
                                          <p:attrName>fill.type</p:attrName>
                                        </p:attrNameLst>
                                      </p:cBhvr>
                                      <p:to>
                                        <p:strVal val="solid"/>
                                      </p:to>
                                    </p:set>
                                    <p:set>
                                      <p:cBhvr>
                                        <p:cTn id="15"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
                                        </p:tgtEl>
                                        <p:attrNameLst>
                                          <p:attrName>fillcolor</p:attrName>
                                        </p:attrNameLst>
                                      </p:cBhvr>
                                      <p:to>
                                        <a:srgbClr val="419036"/>
                                      </p:to>
                                    </p:animClr>
                                    <p:set>
                                      <p:cBhvr>
                                        <p:cTn id="21" dur="500" fill="hold"/>
                                        <p:tgtEl>
                                          <p:spTgt spid="2"/>
                                        </p:tgtEl>
                                        <p:attrNameLst>
                                          <p:attrName>fill.type</p:attrName>
                                        </p:attrNameLst>
                                      </p:cBhvr>
                                      <p:to>
                                        <p:strVal val="solid"/>
                                      </p:to>
                                    </p:set>
                                    <p:set>
                                      <p:cBhvr>
                                        <p:cTn id="22"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
                                        </p:tgtEl>
                                        <p:attrNameLst>
                                          <p:attrName>fillcolor</p:attrName>
                                        </p:attrNameLst>
                                      </p:cBhvr>
                                      <p:to>
                                        <a:srgbClr val="3F3F3F"/>
                                      </p:to>
                                    </p:animClr>
                                    <p:set>
                                      <p:cBhvr>
                                        <p:cTn id="28" dur="500" fill="hold"/>
                                        <p:tgtEl>
                                          <p:spTgt spid="3"/>
                                        </p:tgtEl>
                                        <p:attrNameLst>
                                          <p:attrName>fill.type</p:attrName>
                                        </p:attrNameLst>
                                      </p:cBhvr>
                                      <p:to>
                                        <p:strVal val="solid"/>
                                      </p:to>
                                    </p:set>
                                    <p:set>
                                      <p:cBhvr>
                                        <p:cTn id="29"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888A-AEE0-8822-C640-B922801CEF03}"/>
              </a:ext>
            </a:extLst>
          </p:cNvPr>
          <p:cNvSpPr>
            <a:spLocks noGrp="1"/>
          </p:cNvSpPr>
          <p:nvPr>
            <p:ph type="title"/>
          </p:nvPr>
        </p:nvSpPr>
        <p:spPr>
          <a:xfrm>
            <a:off x="1930400" y="951866"/>
            <a:ext cx="8331202" cy="1308100"/>
          </a:xfrm>
        </p:spPr>
        <p:txBody>
          <a:bodyPr/>
          <a:lstStyle/>
          <a:p>
            <a:r>
              <a:rPr lang="en-US" sz="4800" dirty="0">
                <a:effectLst/>
                <a:latin typeface="+mj-lt"/>
                <a:ea typeface="Times New Roman" panose="02020603050405020304" pitchFamily="18" charset="0"/>
                <a:cs typeface="Times New Roman" panose="02020603050405020304" pitchFamily="18" charset="0"/>
              </a:rPr>
              <a:t>Proper Procedures to Resolve</a:t>
            </a:r>
            <a:endParaRPr lang="en-CA" dirty="0">
              <a:latin typeface="+mj-lt"/>
            </a:endParaRPr>
          </a:p>
        </p:txBody>
      </p:sp>
      <p:sp>
        <p:nvSpPr>
          <p:cNvPr id="3" name="Text Placeholder 2">
            <a:extLst>
              <a:ext uri="{FF2B5EF4-FFF2-40B4-BE49-F238E27FC236}">
                <a16:creationId xmlns:a16="http://schemas.microsoft.com/office/drawing/2014/main" id="{317F8D73-7E14-9595-046C-3F76E8E87ED1}"/>
              </a:ext>
            </a:extLst>
          </p:cNvPr>
          <p:cNvSpPr>
            <a:spLocks noGrp="1"/>
          </p:cNvSpPr>
          <p:nvPr>
            <p:ph type="body" idx="1"/>
          </p:nvPr>
        </p:nvSpPr>
        <p:spPr>
          <a:xfrm>
            <a:off x="1930400" y="277813"/>
            <a:ext cx="8331201" cy="586740"/>
          </a:xfrm>
        </p:spPr>
        <p:txBody>
          <a:bodyPr/>
          <a:lstStyle/>
          <a:p>
            <a:r>
              <a:rPr lang="en-CA" dirty="0"/>
              <a:t>PART 3</a:t>
            </a:r>
          </a:p>
        </p:txBody>
      </p:sp>
      <p:sp>
        <p:nvSpPr>
          <p:cNvPr id="4" name="Text Placeholder 3">
            <a:extLst>
              <a:ext uri="{FF2B5EF4-FFF2-40B4-BE49-F238E27FC236}">
                <a16:creationId xmlns:a16="http://schemas.microsoft.com/office/drawing/2014/main" id="{ECE55A83-8081-0917-0BA9-A12F67D22C47}"/>
              </a:ext>
            </a:extLst>
          </p:cNvPr>
          <p:cNvSpPr>
            <a:spLocks noGrp="1"/>
          </p:cNvSpPr>
          <p:nvPr>
            <p:ph type="body" sz="quarter" idx="10"/>
          </p:nvPr>
        </p:nvSpPr>
        <p:spPr/>
        <p:txBody>
          <a:bodyPr/>
          <a:lstStyle/>
          <a:p>
            <a:r>
              <a:rPr lang="en-US" sz="2800" dirty="0">
                <a:effectLst/>
                <a:ea typeface="Times New Roman" panose="02020603050405020304" pitchFamily="18" charset="0"/>
                <a:cs typeface="Times New Roman" panose="02020603050405020304" pitchFamily="18" charset="0"/>
              </a:rPr>
              <a:t>In order for the process to go as smoothly as possible, and for the problem to be resolved as quickly as possible, it is vital that all involved follow the proper procedures.</a:t>
            </a:r>
            <a:endParaRPr lang="en-CA" dirty="0"/>
          </a:p>
        </p:txBody>
      </p:sp>
    </p:spTree>
    <p:extLst>
      <p:ext uri="{BB962C8B-B14F-4D97-AF65-F5344CB8AC3E}">
        <p14:creationId xmlns:p14="http://schemas.microsoft.com/office/powerpoint/2010/main" val="235126278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rgbClr val="404040"/>
                </a:solidFill>
                <a:effectLst/>
                <a:latin typeface="+mj-lt"/>
                <a:ea typeface="Times New Roman" panose="02020603050405020304" pitchFamily="18" charset="0"/>
                <a:cs typeface="Times New Roman" panose="02020603050405020304" pitchFamily="18" charset="0"/>
              </a:rPr>
              <a:t>How to Address the Situation</a:t>
            </a:r>
            <a:endParaRPr lang="en-US" sz="4800" dirty="0">
              <a:solidFill>
                <a:srgbClr val="404040"/>
              </a:solidFill>
              <a:latin typeface="+mj-lt"/>
            </a:endParaRPr>
          </a:p>
        </p:txBody>
      </p:sp>
      <p:sp>
        <p:nvSpPr>
          <p:cNvPr id="3" name="Content Placeholder 7">
            <a:extLst>
              <a:ext uri="{FF2B5EF4-FFF2-40B4-BE49-F238E27FC236}">
                <a16:creationId xmlns:a16="http://schemas.microsoft.com/office/drawing/2014/main" id="{AB6A62CC-37AB-FD7F-2896-C388F30DC8D2}"/>
              </a:ext>
            </a:extLst>
          </p:cNvPr>
          <p:cNvSpPr>
            <a:spLocks noGrp="1"/>
          </p:cNvSpPr>
          <p:nvPr>
            <p:ph idx="1"/>
          </p:nvPr>
        </p:nvSpPr>
        <p:spPr>
          <a:xfrm>
            <a:off x="5242903" y="2248172"/>
            <a:ext cx="5983606" cy="3760891"/>
          </a:xfrm>
        </p:spPr>
        <p:txBody>
          <a:bodyPr vert="horz" lIns="0" tIns="45720" rIns="0" bIns="45720" rtlCol="0">
            <a:normAutofit/>
          </a:bodyPr>
          <a:lstStyle/>
          <a:p>
            <a:pPr marL="0" lvl="0" indent="0">
              <a:spcAft>
                <a:spcPts val="1000"/>
              </a:spcAft>
              <a:buNone/>
            </a:pPr>
            <a:r>
              <a:rPr lang="en-US" sz="2800" dirty="0">
                <a:effectLst/>
                <a:ea typeface="Times New Roman" panose="02020603050405020304" pitchFamily="18" charset="0"/>
                <a:cs typeface="Times New Roman" panose="02020603050405020304" pitchFamily="18" charset="0"/>
              </a:rPr>
              <a:t>It is best to discuss the matter with your supervisor, or case manager in a calm, informative manner. </a:t>
            </a:r>
            <a:endParaRPr lang="en-CA" sz="2800" dirty="0">
              <a:effectLst/>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2CB70B3-64B6-4895-8250-5418093FA4F3}"/>
              </a:ext>
            </a:extLst>
          </p:cNvPr>
          <p:cNvPicPr>
            <a:picLocks noChangeAspect="1"/>
          </p:cNvPicPr>
          <p:nvPr/>
        </p:nvPicPr>
        <p:blipFill>
          <a:blip r:embed="rId3"/>
          <a:stretch>
            <a:fillRect/>
          </a:stretch>
        </p:blipFill>
        <p:spPr>
          <a:xfrm>
            <a:off x="0" y="0"/>
            <a:ext cx="4551137" cy="6858000"/>
          </a:xfrm>
          <a:prstGeom prst="rect">
            <a:avLst/>
          </a:prstGeom>
        </p:spPr>
      </p:pic>
    </p:spTree>
    <p:extLst>
      <p:ext uri="{BB962C8B-B14F-4D97-AF65-F5344CB8AC3E}">
        <p14:creationId xmlns:p14="http://schemas.microsoft.com/office/powerpoint/2010/main" val="243884290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000" dirty="0">
                <a:solidFill>
                  <a:schemeClr val="tx1">
                    <a:lumMod val="75000"/>
                    <a:lumOff val="25000"/>
                  </a:schemeClr>
                </a:solidFill>
                <a:latin typeface="+mj-lt"/>
                <a:cs typeface="Calibri" panose="020F0502020204030204" pitchFamily="34" charset="0"/>
              </a:rPr>
              <a:t>If You are Being Harassed</a:t>
            </a:r>
          </a:p>
        </p:txBody>
      </p:sp>
      <p:sp>
        <p:nvSpPr>
          <p:cNvPr id="2" name="Content Placeholder 7">
            <a:extLst>
              <a:ext uri="{FF2B5EF4-FFF2-40B4-BE49-F238E27FC236}">
                <a16:creationId xmlns:a16="http://schemas.microsoft.com/office/drawing/2014/main" id="{ECE67DB2-60EF-B628-EA37-E7F8D7729932}"/>
              </a:ext>
            </a:extLst>
          </p:cNvPr>
          <p:cNvSpPr>
            <a:spLocks noGrp="1"/>
          </p:cNvSpPr>
          <p:nvPr>
            <p:ph idx="1"/>
          </p:nvPr>
        </p:nvSpPr>
        <p:spPr>
          <a:xfrm>
            <a:off x="5172074" y="2268645"/>
            <a:ext cx="5983606" cy="3760891"/>
          </a:xfrm>
        </p:spPr>
        <p:txBody>
          <a:bodyPr vert="horz" lIns="0" tIns="45720" rIns="0" bIns="45720" rtlCol="0">
            <a:normAutofit/>
          </a:bodyPr>
          <a:lstStyle/>
          <a:p>
            <a:pPr marL="342900" lvl="0" indent="-342900">
              <a:spcAft>
                <a:spcPts val="300"/>
              </a:spcAft>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Tell the person to stop.</a:t>
            </a:r>
          </a:p>
          <a:p>
            <a:pPr marL="342900" lvl="0" indent="-342900">
              <a:spcAft>
                <a:spcPts val="300"/>
              </a:spcAft>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Write down what happened.</a:t>
            </a:r>
          </a:p>
          <a:p>
            <a:pPr marL="342900" lvl="0" indent="-342900">
              <a:spcAft>
                <a:spcPts val="300"/>
              </a:spcAft>
              <a:buFont typeface="Symbol" panose="05050102010706020507" pitchFamily="18" charset="2"/>
              <a:buChar char=""/>
              <a:tabLst>
                <a:tab pos="457200" algn="l"/>
              </a:tabLst>
            </a:pPr>
            <a:r>
              <a:rPr lang="en-US" sz="2800" dirty="0">
                <a:effectLst/>
                <a:ea typeface="Times New Roman" panose="02020603050405020304" pitchFamily="18" charset="0"/>
                <a:cs typeface="Times New Roman" panose="02020603050405020304" pitchFamily="18" charset="0"/>
              </a:rPr>
              <a:t>Do not retaliate.</a:t>
            </a:r>
          </a:p>
          <a:p>
            <a:pPr marL="342900" lvl="0" indent="-342900">
              <a:spcAft>
                <a:spcPts val="300"/>
              </a:spcAft>
              <a:buFont typeface="Symbol" panose="05050102010706020507" pitchFamily="18" charset="2"/>
              <a:buChar char=""/>
              <a:tabLst>
                <a:tab pos="457200" algn="l"/>
              </a:tabLst>
            </a:pPr>
            <a:r>
              <a:rPr lang="en-US" sz="2800" dirty="0">
                <a:ea typeface="Times New Roman" panose="02020603050405020304" pitchFamily="18" charset="0"/>
                <a:cs typeface="Times New Roman" panose="02020603050405020304" pitchFamily="18" charset="0"/>
              </a:rPr>
              <a:t>Consult with your supervisor.</a:t>
            </a:r>
            <a:endParaRPr lang="en-CA" sz="2800" dirty="0">
              <a:effectLst/>
              <a:ea typeface="Times New Roman" panose="02020603050405020304" pitchFamily="18" charset="0"/>
              <a:cs typeface="Times New Roman" panose="02020603050405020304" pitchFamily="18" charset="0"/>
            </a:endParaRPr>
          </a:p>
        </p:txBody>
      </p:sp>
      <p:sp>
        <p:nvSpPr>
          <p:cNvPr id="5" name="AutoShape 2" descr="How to Deal with Someone Who is Harassing You">
            <a:extLst>
              <a:ext uri="{FF2B5EF4-FFF2-40B4-BE49-F238E27FC236}">
                <a16:creationId xmlns:a16="http://schemas.microsoft.com/office/drawing/2014/main" id="{F04F8ECC-A4F7-4F35-B958-5C6106D3BE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ow to Deal with Someone Who is Harassing You">
            <a:extLst>
              <a:ext uri="{FF2B5EF4-FFF2-40B4-BE49-F238E27FC236}">
                <a16:creationId xmlns:a16="http://schemas.microsoft.com/office/drawing/2014/main" id="{F6B546DC-AAAB-4207-8AA5-2EF02FBCD0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9C5A2D02-2724-4FE4-9A4A-45171E794477}"/>
              </a:ext>
            </a:extLst>
          </p:cNvPr>
          <p:cNvPicPr>
            <a:picLocks noChangeAspect="1"/>
          </p:cNvPicPr>
          <p:nvPr/>
        </p:nvPicPr>
        <p:blipFill rotWithShape="1">
          <a:blip r:embed="rId3"/>
          <a:srcRect t="883" r="13656"/>
          <a:stretch/>
        </p:blipFill>
        <p:spPr>
          <a:xfrm>
            <a:off x="-1" y="0"/>
            <a:ext cx="4295033" cy="6858000"/>
          </a:xfrm>
          <a:prstGeom prst="rect">
            <a:avLst/>
          </a:prstGeom>
        </p:spPr>
      </p:pic>
    </p:spTree>
    <p:extLst>
      <p:ext uri="{BB962C8B-B14F-4D97-AF65-F5344CB8AC3E}">
        <p14:creationId xmlns:p14="http://schemas.microsoft.com/office/powerpoint/2010/main" val="223054412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292282" cy="1960234"/>
          </a:xfrm>
        </p:spPr>
        <p:txBody>
          <a:bodyPr vert="horz" lIns="91440" tIns="45720" rIns="91440" bIns="45720" rtlCol="0" anchor="b">
            <a:noAutofit/>
          </a:bodyPr>
          <a:lstStyle/>
          <a:p>
            <a:r>
              <a:rPr lang="en-US" sz="4000" dirty="0">
                <a:solidFill>
                  <a:schemeClr val="tx1">
                    <a:lumMod val="75000"/>
                    <a:lumOff val="25000"/>
                  </a:schemeClr>
                </a:solidFill>
                <a:effectLst/>
                <a:latin typeface="+mj-lt"/>
                <a:ea typeface="Times New Roman" panose="02020603050405020304" pitchFamily="18" charset="0"/>
                <a:cs typeface="Times New Roman" panose="02020603050405020304" pitchFamily="18" charset="0"/>
              </a:rPr>
              <a:t>If You are Accused of Harassment</a:t>
            </a:r>
            <a:endParaRPr lang="en-US" sz="4000" dirty="0">
              <a:solidFill>
                <a:schemeClr val="tx1">
                  <a:lumMod val="75000"/>
                  <a:lumOff val="25000"/>
                </a:schemeClr>
              </a:solidFill>
              <a:latin typeface="+mj-lt"/>
            </a:endParaRPr>
          </a:p>
        </p:txBody>
      </p:sp>
      <p:sp>
        <p:nvSpPr>
          <p:cNvPr id="4" name="Content Placeholder 6">
            <a:extLst>
              <a:ext uri="{FF2B5EF4-FFF2-40B4-BE49-F238E27FC236}">
                <a16:creationId xmlns:a16="http://schemas.microsoft.com/office/drawing/2014/main" id="{AD9350AF-8BBE-4970-4035-C1424E9B03EF}"/>
              </a:ext>
            </a:extLst>
          </p:cNvPr>
          <p:cNvSpPr txBox="1">
            <a:spLocks/>
          </p:cNvSpPr>
          <p:nvPr/>
        </p:nvSpPr>
        <p:spPr>
          <a:xfrm>
            <a:off x="477078" y="2970292"/>
            <a:ext cx="3368429" cy="3311766"/>
          </a:xfrm>
          <a:prstGeom prst="rect">
            <a:avLst/>
          </a:prstGeom>
        </p:spPr>
        <p:txBody>
          <a:bodyPr vert="horz" lIns="0" tIns="45720" rIns="0" bIns="45720" rtlCol="0" anchor="t">
            <a:normAutofit fontScale="925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Aft>
                <a:spcPts val="300"/>
              </a:spcAft>
              <a:buFont typeface="Symbol" panose="05050102010706020507" pitchFamily="18" charset="2"/>
              <a:buChar char=""/>
              <a:tabLst>
                <a:tab pos="457200" algn="l"/>
              </a:tabLst>
            </a:pPr>
            <a:r>
              <a:rPr lang="en-US" sz="3200" dirty="0">
                <a:cs typeface="Times New Roman" panose="02020603050405020304" pitchFamily="18" charset="0"/>
              </a:rPr>
              <a:t>Remain calm</a:t>
            </a:r>
          </a:p>
          <a:p>
            <a:pPr marL="342900" indent="-342900">
              <a:spcAft>
                <a:spcPts val="300"/>
              </a:spcAft>
              <a:buFont typeface="Symbol" panose="05050102010706020507" pitchFamily="18" charset="2"/>
              <a:buChar char=""/>
              <a:tabLst>
                <a:tab pos="457200" algn="l"/>
              </a:tabLst>
            </a:pPr>
            <a:r>
              <a:rPr lang="en-US" sz="3200" dirty="0">
                <a:cs typeface="Times New Roman" panose="02020603050405020304" pitchFamily="18" charset="0"/>
              </a:rPr>
              <a:t>Do not confront your accuser</a:t>
            </a:r>
          </a:p>
          <a:p>
            <a:pPr marL="342900" indent="-342900">
              <a:spcAft>
                <a:spcPts val="300"/>
              </a:spcAft>
              <a:buFont typeface="Symbol" panose="05050102010706020507" pitchFamily="18" charset="2"/>
              <a:buChar char=""/>
              <a:tabLst>
                <a:tab pos="457200" algn="l"/>
              </a:tabLst>
            </a:pPr>
            <a:r>
              <a:rPr lang="en-US" sz="3200" dirty="0">
                <a:cs typeface="Times New Roman" panose="02020603050405020304" pitchFamily="18" charset="0"/>
              </a:rPr>
              <a:t>Write down what happened.</a:t>
            </a:r>
            <a:endParaRPr lang="en-CA" sz="3200" dirty="0">
              <a:cs typeface="Times New Roman" panose="02020603050405020304" pitchFamily="18" charset="0"/>
            </a:endParaRPr>
          </a:p>
        </p:txBody>
      </p:sp>
      <p:pic>
        <p:nvPicPr>
          <p:cNvPr id="5" name="Picture 4">
            <a:extLst>
              <a:ext uri="{FF2B5EF4-FFF2-40B4-BE49-F238E27FC236}">
                <a16:creationId xmlns:a16="http://schemas.microsoft.com/office/drawing/2014/main" id="{AC903ED0-BF39-47EC-9CE1-C8D36B6D85AD}"/>
              </a:ext>
            </a:extLst>
          </p:cNvPr>
          <p:cNvPicPr>
            <a:picLocks noChangeAspect="1"/>
          </p:cNvPicPr>
          <p:nvPr/>
        </p:nvPicPr>
        <p:blipFill rotWithShape="1">
          <a:blip r:embed="rId3"/>
          <a:srcRect l="20462"/>
          <a:stretch/>
        </p:blipFill>
        <p:spPr>
          <a:xfrm>
            <a:off x="4654296" y="0"/>
            <a:ext cx="7537704" cy="6858000"/>
          </a:xfrm>
          <a:prstGeom prst="rect">
            <a:avLst/>
          </a:prstGeom>
        </p:spPr>
      </p:pic>
    </p:spTree>
    <p:extLst>
      <p:ext uri="{BB962C8B-B14F-4D97-AF65-F5344CB8AC3E}">
        <p14:creationId xmlns:p14="http://schemas.microsoft.com/office/powerpoint/2010/main" val="282643647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7" y="516836"/>
            <a:ext cx="3689196" cy="1960234"/>
          </a:xfrm>
        </p:spPr>
        <p:txBody>
          <a:bodyPr vert="horz" lIns="91440" tIns="45720" rIns="91440" bIns="45720" rtlCol="0" anchor="b">
            <a:normAutofit/>
          </a:bodyPr>
          <a:lstStyle/>
          <a:p>
            <a:r>
              <a:rPr lang="en-US" sz="4000" dirty="0">
                <a:solidFill>
                  <a:srgbClr val="404040"/>
                </a:solidFill>
                <a:effectLst/>
                <a:latin typeface="+mj-lt"/>
                <a:ea typeface="Times New Roman" panose="02020603050405020304" pitchFamily="18" charset="0"/>
                <a:cs typeface="Times New Roman" panose="02020603050405020304" pitchFamily="18" charset="0"/>
              </a:rPr>
              <a:t>Confidentiality</a:t>
            </a:r>
            <a:endParaRPr lang="en-US" dirty="0">
              <a:solidFill>
                <a:srgbClr val="404040"/>
              </a:solidFill>
              <a:latin typeface="+mj-lt"/>
            </a:endParaRPr>
          </a:p>
        </p:txBody>
      </p: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689195" cy="3311766"/>
          </a:xfrm>
        </p:spPr>
        <p:txBody>
          <a:bodyPr vert="horz" lIns="0" tIns="45720" rIns="0" bIns="45720" rtlCol="0">
            <a:normAutofit/>
          </a:bodyPr>
          <a:lstStyle/>
          <a:p>
            <a:pPr marL="0" indent="0">
              <a:buNone/>
            </a:pPr>
            <a:r>
              <a:rPr lang="en-US" sz="2400" dirty="0">
                <a:effectLst/>
                <a:ea typeface="Times New Roman" panose="02020603050405020304" pitchFamily="18" charset="0"/>
                <a:cs typeface="Times New Roman" panose="02020603050405020304" pitchFamily="18" charset="0"/>
              </a:rPr>
              <a:t>Strict adherence to confidentiality is crucial in the case of an actual, or perceived harassment situation. </a:t>
            </a:r>
            <a:endParaRPr lang="en-US" dirty="0"/>
          </a:p>
        </p:txBody>
      </p:sp>
      <p:pic>
        <p:nvPicPr>
          <p:cNvPr id="4" name="Picture 3">
            <a:extLst>
              <a:ext uri="{FF2B5EF4-FFF2-40B4-BE49-F238E27FC236}">
                <a16:creationId xmlns:a16="http://schemas.microsoft.com/office/drawing/2014/main" id="{57A74E58-C6AC-412F-A35C-8E7821844187}"/>
              </a:ext>
            </a:extLst>
          </p:cNvPr>
          <p:cNvPicPr>
            <a:picLocks noChangeAspect="1"/>
          </p:cNvPicPr>
          <p:nvPr/>
        </p:nvPicPr>
        <p:blipFill rotWithShape="1">
          <a:blip r:embed="rId3"/>
          <a:srcRect l="10601"/>
          <a:stretch/>
        </p:blipFill>
        <p:spPr>
          <a:xfrm>
            <a:off x="4899004" y="0"/>
            <a:ext cx="7301831" cy="6858000"/>
          </a:xfrm>
          <a:prstGeom prst="rect">
            <a:avLst/>
          </a:prstGeom>
        </p:spPr>
      </p:pic>
    </p:spTree>
    <p:extLst>
      <p:ext uri="{BB962C8B-B14F-4D97-AF65-F5344CB8AC3E}">
        <p14:creationId xmlns:p14="http://schemas.microsoft.com/office/powerpoint/2010/main" val="57038350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100136" cy="1960234"/>
          </a:xfrm>
        </p:spPr>
        <p:txBody>
          <a:bodyPr vert="horz" lIns="91440" tIns="45720" rIns="91440" bIns="45720" rtlCol="0" anchor="b">
            <a:normAutofit/>
          </a:bodyPr>
          <a:lstStyle/>
          <a:p>
            <a:r>
              <a:rPr lang="en-US" sz="4000" dirty="0">
                <a:solidFill>
                  <a:srgbClr val="404040"/>
                </a:solidFill>
                <a:effectLst/>
                <a:latin typeface="+mj-lt"/>
                <a:ea typeface="Times New Roman" panose="02020603050405020304" pitchFamily="18" charset="0"/>
                <a:cs typeface="Times New Roman" panose="02020603050405020304" pitchFamily="18" charset="0"/>
              </a:rPr>
              <a:t>Retaliation</a:t>
            </a:r>
            <a:endParaRPr lang="en-US" sz="4000" dirty="0">
              <a:solidFill>
                <a:srgbClr val="404040"/>
              </a:solidFill>
              <a:latin typeface="+mj-lt"/>
            </a:endParaRPr>
          </a:p>
        </p:txBody>
      </p: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246509" cy="3311766"/>
          </a:xfrm>
        </p:spPr>
        <p:txBody>
          <a:bodyPr vert="horz" lIns="0" tIns="45720" rIns="0" bIns="45720" rtlCol="0">
            <a:normAutofit/>
          </a:bodyPr>
          <a:lstStyle/>
          <a:p>
            <a:pPr marL="0" indent="0">
              <a:buNone/>
            </a:pPr>
            <a:r>
              <a:rPr lang="en-US" dirty="0">
                <a:ea typeface="Times New Roman" panose="02020603050405020304" pitchFamily="18" charset="0"/>
                <a:cs typeface="Times New Roman" panose="02020603050405020304" pitchFamily="18" charset="0"/>
              </a:rPr>
              <a:t>Employees who file a complaint about workplace discrimination or harassment are </a:t>
            </a:r>
            <a:r>
              <a:rPr lang="en-US" sz="2400" dirty="0">
                <a:effectLst/>
                <a:ea typeface="Times New Roman" panose="02020603050405020304" pitchFamily="18" charset="0"/>
                <a:cs typeface="Times New Roman" panose="02020603050405020304" pitchFamily="18" charset="0"/>
              </a:rPr>
              <a:t>protected from retaliation by </a:t>
            </a:r>
            <a:r>
              <a:rPr lang="en-US" dirty="0">
                <a:ea typeface="Times New Roman" panose="02020603050405020304" pitchFamily="18" charset="0"/>
                <a:cs typeface="Times New Roman" panose="02020603050405020304" pitchFamily="18" charset="0"/>
              </a:rPr>
              <a:t>Federal Law</a:t>
            </a:r>
            <a:r>
              <a:rPr lang="en-US" sz="2400" dirty="0">
                <a:effectLst/>
                <a:ea typeface="Times New Roman" panose="02020603050405020304" pitchFamily="18" charset="0"/>
                <a:cs typeface="Times New Roman" panose="02020603050405020304" pitchFamily="18" charset="0"/>
              </a:rPr>
              <a:t>.</a:t>
            </a:r>
            <a:endParaRPr lang="en-US" dirty="0"/>
          </a:p>
        </p:txBody>
      </p:sp>
      <p:pic>
        <p:nvPicPr>
          <p:cNvPr id="4" name="Picture 3">
            <a:extLst>
              <a:ext uri="{FF2B5EF4-FFF2-40B4-BE49-F238E27FC236}">
                <a16:creationId xmlns:a16="http://schemas.microsoft.com/office/drawing/2014/main" id="{77D9815A-EF55-4081-886A-D0D04E0157F4}"/>
              </a:ext>
            </a:extLst>
          </p:cNvPr>
          <p:cNvPicPr>
            <a:picLocks noChangeAspect="1"/>
          </p:cNvPicPr>
          <p:nvPr/>
        </p:nvPicPr>
        <p:blipFill rotWithShape="1">
          <a:blip r:embed="rId3"/>
          <a:srcRect r="4991"/>
          <a:stretch/>
        </p:blipFill>
        <p:spPr>
          <a:xfrm>
            <a:off x="4199738" y="0"/>
            <a:ext cx="7992262" cy="6858000"/>
          </a:xfrm>
          <a:prstGeom prst="rect">
            <a:avLst/>
          </a:prstGeom>
        </p:spPr>
      </p:pic>
      <p:sp>
        <p:nvSpPr>
          <p:cNvPr id="2" name="&quot;Not Allowed&quot; Symbol 1">
            <a:extLst>
              <a:ext uri="{FF2B5EF4-FFF2-40B4-BE49-F238E27FC236}">
                <a16:creationId xmlns:a16="http://schemas.microsoft.com/office/drawing/2014/main" id="{A21DFDDF-A190-4A33-A9C5-CFEE9A1EF118}"/>
              </a:ext>
            </a:extLst>
          </p:cNvPr>
          <p:cNvSpPr/>
          <p:nvPr/>
        </p:nvSpPr>
        <p:spPr>
          <a:xfrm>
            <a:off x="5115542" y="516836"/>
            <a:ext cx="6160654" cy="5727071"/>
          </a:xfrm>
          <a:prstGeom prst="noSmoking">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4130500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097BE-A044-49F5-B5CA-AE183B956585}"/>
              </a:ext>
            </a:extLst>
          </p:cNvPr>
          <p:cNvSpPr>
            <a:spLocks noGrp="1"/>
          </p:cNvSpPr>
          <p:nvPr>
            <p:ph type="title"/>
          </p:nvPr>
        </p:nvSpPr>
        <p:spPr/>
        <p:txBody>
          <a:bodyPr/>
          <a:lstStyle/>
          <a:p>
            <a:r>
              <a:rPr lang="en-US" dirty="0"/>
              <a:t>Review</a:t>
            </a:r>
          </a:p>
        </p:txBody>
      </p:sp>
      <p:sp>
        <p:nvSpPr>
          <p:cNvPr id="8" name="Content Placeholder 7">
            <a:extLst>
              <a:ext uri="{FF2B5EF4-FFF2-40B4-BE49-F238E27FC236}">
                <a16:creationId xmlns:a16="http://schemas.microsoft.com/office/drawing/2014/main" id="{411E9392-71EA-4293-909F-1FE7DD38E31D}"/>
              </a:ext>
            </a:extLst>
          </p:cNvPr>
          <p:cNvSpPr>
            <a:spLocks noGrp="1"/>
          </p:cNvSpPr>
          <p:nvPr>
            <p:ph idx="1"/>
          </p:nvPr>
        </p:nvSpPr>
        <p:spPr>
          <a:xfrm>
            <a:off x="6518529" y="943430"/>
            <a:ext cx="4654296" cy="3977366"/>
          </a:xfrm>
        </p:spPr>
        <p:txBody>
          <a:bodyPr/>
          <a:lstStyle/>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How to Address the Situation</a:t>
            </a:r>
          </a:p>
          <a:p>
            <a:pPr lvl="1"/>
            <a:r>
              <a:rPr lang="en-US" dirty="0">
                <a:latin typeface="Calibri" panose="020F0502020204030204" pitchFamily="34" charset="0"/>
                <a:ea typeface="Times New Roman" panose="02020603050405020304" pitchFamily="18" charset="0"/>
                <a:cs typeface="Times New Roman" panose="02020603050405020304" pitchFamily="18" charset="0"/>
              </a:rPr>
              <a:t>If You are Being Harassed</a:t>
            </a:r>
          </a:p>
          <a:p>
            <a:pPr lvl="1"/>
            <a:r>
              <a:rPr lang="en-US" dirty="0">
                <a:effectLst/>
                <a:latin typeface="Calibri" panose="020F0502020204030204" pitchFamily="34" charset="0"/>
                <a:ea typeface="Times New Roman" panose="02020603050405020304" pitchFamily="18" charset="0"/>
                <a:cs typeface="Times New Roman" panose="02020603050405020304" pitchFamily="18" charset="0"/>
              </a:rPr>
              <a:t>If You are Accused of Harassment</a:t>
            </a:r>
          </a:p>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Confidentiality</a:t>
            </a:r>
          </a:p>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Retaliation </a:t>
            </a:r>
          </a:p>
        </p:txBody>
      </p:sp>
      <p:pic>
        <p:nvPicPr>
          <p:cNvPr id="3" name="Picture 2">
            <a:extLst>
              <a:ext uri="{FF2B5EF4-FFF2-40B4-BE49-F238E27FC236}">
                <a16:creationId xmlns:a16="http://schemas.microsoft.com/office/drawing/2014/main" id="{2C451E3A-C466-428F-20A3-0113125EA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810" y="2426132"/>
            <a:ext cx="934773" cy="934773"/>
          </a:xfrm>
          <a:prstGeom prst="rect">
            <a:avLst/>
          </a:prstGeom>
        </p:spPr>
      </p:pic>
    </p:spTree>
    <p:extLst>
      <p:ext uri="{BB962C8B-B14F-4D97-AF65-F5344CB8AC3E}">
        <p14:creationId xmlns:p14="http://schemas.microsoft.com/office/powerpoint/2010/main" val="6442165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rgbClr val="FFFFFF"/>
                </a:solidFill>
                <a:ea typeface="SimSun" panose="02010600030101010101" pitchFamily="2" charset="-122"/>
                <a:cs typeface="Mangal" panose="02040503050203030202" pitchFamily="18" charset="0"/>
              </a:rPr>
              <a:t>3a. In cases of harassment, what actions may be taken?</a:t>
            </a:r>
            <a:endParaRPr lang="en-CA" sz="2800" dirty="0">
              <a:solidFill>
                <a:srgbClr val="FFFFFF"/>
              </a:solidFill>
            </a:endParaRPr>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Suspension due to the action</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Charges filed</a:t>
            </a:r>
            <a:endParaRPr lang="en-CA" b="1" dirty="0"/>
          </a:p>
        </p:txBody>
      </p:sp>
      <p:sp>
        <p:nvSpPr>
          <p:cNvPr id="2" name="Rectangle: Rounded Corners 1">
            <a:extLst>
              <a:ext uri="{FF2B5EF4-FFF2-40B4-BE49-F238E27FC236}">
                <a16:creationId xmlns:a16="http://schemas.microsoft.com/office/drawing/2014/main" id="{64A5E4F0-CCDF-6137-33E6-7B812305BEDA}"/>
              </a:ext>
            </a:extLst>
          </p:cNvPr>
          <p:cNvSpPr/>
          <p:nvPr/>
        </p:nvSpPr>
        <p:spPr>
          <a:xfrm>
            <a:off x="6785110"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3" name="Rectangle: Rounded Corners 2">
            <a:extLst>
              <a:ext uri="{FF2B5EF4-FFF2-40B4-BE49-F238E27FC236}">
                <a16:creationId xmlns:a16="http://schemas.microsoft.com/office/drawing/2014/main" id="{12723CFE-F437-88F9-BC35-7AED02C399BB}"/>
              </a:ext>
            </a:extLst>
          </p:cNvPr>
          <p:cNvSpPr/>
          <p:nvPr/>
        </p:nvSpPr>
        <p:spPr>
          <a:xfrm>
            <a:off x="1808923"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Termination due to the action</a:t>
            </a:r>
            <a:endParaRPr lang="en-CA" b="1" dirty="0"/>
          </a:p>
        </p:txBody>
      </p:sp>
    </p:spTree>
    <p:extLst>
      <p:ext uri="{BB962C8B-B14F-4D97-AF65-F5344CB8AC3E}">
        <p14:creationId xmlns:p14="http://schemas.microsoft.com/office/powerpoint/2010/main" val="42939125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rgbClr val="3F3F3F"/>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3"/>
                                        </p:tgtEl>
                                        <p:attrNameLst>
                                          <p:attrName>fillcolor</p:attrName>
                                        </p:attrNameLst>
                                      </p:cBhvr>
                                      <p:to>
                                        <a:srgbClr val="3F3F3F"/>
                                      </p:to>
                                    </p:animClr>
                                    <p:set>
                                      <p:cBhvr>
                                        <p:cTn id="14" dur="500" fill="hold"/>
                                        <p:tgtEl>
                                          <p:spTgt spid="13"/>
                                        </p:tgtEl>
                                        <p:attrNameLst>
                                          <p:attrName>fill.type</p:attrName>
                                        </p:attrNameLst>
                                      </p:cBhvr>
                                      <p:to>
                                        <p:strVal val="solid"/>
                                      </p:to>
                                    </p:set>
                                    <p:set>
                                      <p:cBhvr>
                                        <p:cTn id="15"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
                                        </p:tgtEl>
                                        <p:attrNameLst>
                                          <p:attrName>fillcolor</p:attrName>
                                        </p:attrNameLst>
                                      </p:cBhvr>
                                      <p:to>
                                        <a:srgbClr val="3F3F3F"/>
                                      </p:to>
                                    </p:animClr>
                                    <p:set>
                                      <p:cBhvr>
                                        <p:cTn id="21" dur="500" fill="hold"/>
                                        <p:tgtEl>
                                          <p:spTgt spid="2"/>
                                        </p:tgtEl>
                                        <p:attrNameLst>
                                          <p:attrName>fill.type</p:attrName>
                                        </p:attrNameLst>
                                      </p:cBhvr>
                                      <p:to>
                                        <p:strVal val="solid"/>
                                      </p:to>
                                    </p:set>
                                    <p:set>
                                      <p:cBhvr>
                                        <p:cTn id="22"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3"/>
                                        </p:tgtEl>
                                        <p:attrNameLst>
                                          <p:attrName>fillcolor</p:attrName>
                                        </p:attrNameLst>
                                      </p:cBhvr>
                                      <p:to>
                                        <a:srgbClr val="419036"/>
                                      </p:to>
                                    </p:animClr>
                                    <p:set>
                                      <p:cBhvr>
                                        <p:cTn id="28" dur="500" fill="hold"/>
                                        <p:tgtEl>
                                          <p:spTgt spid="3"/>
                                        </p:tgtEl>
                                        <p:attrNameLst>
                                          <p:attrName>fill.type</p:attrName>
                                        </p:attrNameLst>
                                      </p:cBhvr>
                                      <p:to>
                                        <p:strVal val="solid"/>
                                      </p:to>
                                    </p:set>
                                    <p:set>
                                      <p:cBhvr>
                                        <p:cTn id="29"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097BE-A044-49F5-B5CA-AE183B956585}"/>
              </a:ext>
            </a:extLst>
          </p:cNvPr>
          <p:cNvSpPr>
            <a:spLocks noGrp="1"/>
          </p:cNvSpPr>
          <p:nvPr>
            <p:ph type="title"/>
          </p:nvPr>
        </p:nvSpPr>
        <p:spPr/>
        <p:txBody>
          <a:bodyPr/>
          <a:lstStyle/>
          <a:p>
            <a:r>
              <a:rPr lang="en-US" dirty="0"/>
              <a:t>Workshop Objectives</a:t>
            </a:r>
          </a:p>
        </p:txBody>
      </p:sp>
      <p:sp>
        <p:nvSpPr>
          <p:cNvPr id="8" name="Content Placeholder 7">
            <a:extLst>
              <a:ext uri="{FF2B5EF4-FFF2-40B4-BE49-F238E27FC236}">
                <a16:creationId xmlns:a16="http://schemas.microsoft.com/office/drawing/2014/main" id="{411E9392-71EA-4293-909F-1FE7DD38E31D}"/>
              </a:ext>
            </a:extLst>
          </p:cNvPr>
          <p:cNvSpPr>
            <a:spLocks noGrp="1"/>
          </p:cNvSpPr>
          <p:nvPr>
            <p:ph idx="1"/>
          </p:nvPr>
        </p:nvSpPr>
        <p:spPr>
          <a:xfrm>
            <a:off x="6445504" y="943429"/>
            <a:ext cx="4654296" cy="3977366"/>
          </a:xfrm>
        </p:spPr>
        <p:txBody>
          <a:bodyPr>
            <a:normAutofit fontScale="92500" lnSpcReduction="10000"/>
          </a:bodyPr>
          <a:lstStyle/>
          <a:p>
            <a:pPr marL="457200" indent="-457200">
              <a:buFont typeface="+mj-lt"/>
              <a:buAutoNum type="arabicPeriod"/>
            </a:pPr>
            <a:r>
              <a:rPr lang="en-US" dirty="0"/>
              <a:t>Have a clear understanding of respect and self-respect</a:t>
            </a:r>
          </a:p>
          <a:p>
            <a:pPr marL="457200" indent="-457200">
              <a:buFont typeface="+mj-lt"/>
              <a:buAutoNum type="arabicPeriod"/>
            </a:pPr>
            <a:r>
              <a:rPr lang="en-US" dirty="0"/>
              <a:t>Identify the actions that constitute harassment and its consequences</a:t>
            </a:r>
          </a:p>
          <a:p>
            <a:pPr marL="457200" indent="-457200">
              <a:buFont typeface="+mj-lt"/>
              <a:buAutoNum type="arabicPeriod"/>
            </a:pPr>
            <a:r>
              <a:rPr lang="en-US" dirty="0"/>
              <a:t>Learn what to do if you have experienced or have been accused of harassment</a:t>
            </a:r>
          </a:p>
          <a:p>
            <a:pPr marL="457200" indent="-457200">
              <a:buFont typeface="+mj-lt"/>
              <a:buAutoNum type="arabicPeriod"/>
            </a:pPr>
            <a:r>
              <a:rPr lang="en-US" dirty="0"/>
              <a:t>Learn how you can help build a respectful workplace</a:t>
            </a:r>
          </a:p>
        </p:txBody>
      </p:sp>
      <p:sp>
        <p:nvSpPr>
          <p:cNvPr id="2" name="Slide Number Placeholder 1">
            <a:extLst>
              <a:ext uri="{FF2B5EF4-FFF2-40B4-BE49-F238E27FC236}">
                <a16:creationId xmlns:a16="http://schemas.microsoft.com/office/drawing/2014/main" id="{FE8EDDFB-842D-47F1-95EF-80B93A482CF0}"/>
              </a:ext>
            </a:extLst>
          </p:cNvPr>
          <p:cNvSpPr>
            <a:spLocks noGrp="1"/>
          </p:cNvSpPr>
          <p:nvPr>
            <p:ph type="sldNum" sz="quarter" idx="12"/>
          </p:nvPr>
        </p:nvSpPr>
        <p:spPr/>
        <p:txBody>
          <a:bodyPr/>
          <a:lstStyle/>
          <a:p>
            <a:fld id="{3A98EE3D-8CD1-4C3F-BD1C-C98C9596463C}" type="slidenum">
              <a:rPr lang="en-US" noProof="0" smtClean="0"/>
              <a:pPr/>
              <a:t>4</a:t>
            </a:fld>
            <a:endParaRPr lang="en-US" noProof="0" dirty="0"/>
          </a:p>
        </p:txBody>
      </p:sp>
    </p:spTree>
    <p:extLst>
      <p:ext uri="{BB962C8B-B14F-4D97-AF65-F5344CB8AC3E}">
        <p14:creationId xmlns:p14="http://schemas.microsoft.com/office/powerpoint/2010/main" val="105670776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13716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400" dirty="0">
                <a:solidFill>
                  <a:srgbClr val="FFFFFF"/>
                </a:solidFill>
                <a:effectLst/>
                <a:ea typeface="SimSun" panose="02010600030101010101" pitchFamily="2" charset="-122"/>
                <a:cs typeface="Mangal" panose="02040503050203030202" pitchFamily="18" charset="0"/>
              </a:rPr>
              <a:t>3b. When someone is harassed or accused of harassing someone else, what is vital in order for the investigative process to go smoothly?</a:t>
            </a:r>
            <a:endParaRPr lang="en-CA" sz="2400" dirty="0">
              <a:solidFill>
                <a:srgbClr val="FFFFFF"/>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sz="1600" b="1" dirty="0"/>
              <a:t>D. </a:t>
            </a:r>
            <a:r>
              <a:rPr lang="en-US" sz="1600" b="1" dirty="0"/>
              <a:t>That all involved immediately read the policies posted around the office</a:t>
            </a:r>
            <a:endParaRPr lang="en-CA" sz="1600"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B. </a:t>
            </a:r>
            <a:r>
              <a:rPr lang="en-US" b="1" dirty="0"/>
              <a:t>That all involved go the highest level to have the problem resolved</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91440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A. </a:t>
            </a:r>
            <a:r>
              <a:rPr lang="en-US" b="1" dirty="0"/>
              <a:t>That all involved follow the proper procedures</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C. </a:t>
            </a:r>
            <a:r>
              <a:rPr lang="en-US" b="1" dirty="0"/>
              <a:t>That all involved have patience while the problem is worked out</a:t>
            </a:r>
            <a:endParaRPr lang="en-CA" b="1" dirty="0"/>
          </a:p>
        </p:txBody>
      </p:sp>
    </p:spTree>
    <p:extLst>
      <p:ext uri="{BB962C8B-B14F-4D97-AF65-F5344CB8AC3E}">
        <p14:creationId xmlns:p14="http://schemas.microsoft.com/office/powerpoint/2010/main" val="46367855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419036"/>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361661"/>
            <a:ext cx="9004852" cy="135172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lvl="0" algn="ctr"/>
            <a:r>
              <a:rPr lang="en-US" sz="2400" b="1" dirty="0">
                <a:solidFill>
                  <a:srgbClr val="FFFFFF"/>
                </a:solidFill>
                <a:ea typeface="Times New Roman" panose="02020603050405020304" pitchFamily="18" charset="0"/>
                <a:cs typeface="Times New Roman" panose="02020603050405020304" pitchFamily="18" charset="0"/>
              </a:rPr>
              <a:t>3c. </a:t>
            </a:r>
            <a:r>
              <a:rPr lang="en-US" sz="2400" b="1" dirty="0">
                <a:solidFill>
                  <a:srgbClr val="FFFFFF"/>
                </a:solidFill>
                <a:effectLst/>
                <a:ea typeface="SimSun" panose="02010600030101010101" pitchFamily="2" charset="-122"/>
                <a:cs typeface="Mangal" panose="02040503050203030202" pitchFamily="18" charset="0"/>
              </a:rPr>
              <a:t>Why </a:t>
            </a:r>
            <a:r>
              <a:rPr lang="en-US" sz="2400" dirty="0">
                <a:solidFill>
                  <a:srgbClr val="FFFFFF"/>
                </a:solidFill>
                <a:effectLst/>
                <a:ea typeface="SimSun" panose="02010600030101010101" pitchFamily="2" charset="-122"/>
                <a:cs typeface="Mangal" panose="02040503050203030202" pitchFamily="18" charset="0"/>
              </a:rPr>
              <a:t>must</a:t>
            </a:r>
            <a:r>
              <a:rPr lang="en-US" sz="2400" b="1" dirty="0">
                <a:solidFill>
                  <a:srgbClr val="FFFFFF"/>
                </a:solidFill>
                <a:effectLst/>
                <a:ea typeface="SimSun" panose="02010600030101010101" pitchFamily="2" charset="-122"/>
                <a:cs typeface="Mangal" panose="02040503050203030202" pitchFamily="18" charset="0"/>
              </a:rPr>
              <a:t> the offender understand that their actions are hurtful, inappropriate, and not tolerated in the workplace?</a:t>
            </a:r>
            <a:endParaRPr lang="en-CA" sz="2400" b="1" dirty="0">
              <a:solidFill>
                <a:srgbClr val="FFFFFF"/>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CA" b="1" dirty="0">
                <a:solidFill>
                  <a:sysClr val="windowText" lastClr="000000"/>
                </a:solidFill>
              </a:rPr>
              <a:t>D. </a:t>
            </a:r>
            <a:r>
              <a:rPr lang="en-US" b="1" dirty="0">
                <a:solidFill>
                  <a:sysClr val="windowText" lastClr="000000"/>
                </a:solidFill>
              </a:rPr>
              <a:t>Because it is the only way to move beyond the harassment</a:t>
            </a:r>
            <a:endParaRPr lang="en-CA" b="1" dirty="0">
              <a:solidFill>
                <a:sysClr val="windowText" lastClr="000000"/>
              </a:solidFill>
            </a:endParaRPr>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CA" b="1" dirty="0">
                <a:solidFill>
                  <a:sysClr val="windowText" lastClr="000000"/>
                </a:solidFill>
              </a:rPr>
              <a:t>B. </a:t>
            </a:r>
            <a:r>
              <a:rPr lang="en-US" b="1" dirty="0">
                <a:solidFill>
                  <a:sysClr val="windowText" lastClr="000000"/>
                </a:solidFill>
              </a:rPr>
              <a:t>Because the number of mediations needs to decrease</a:t>
            </a:r>
            <a:endParaRPr lang="en-CA" b="1" dirty="0">
              <a:solidFill>
                <a:sysClr val="windowText" lastClr="000000"/>
              </a:solidFill>
            </a:endParaRPr>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CA" b="1" dirty="0">
                <a:solidFill>
                  <a:sysClr val="windowText" lastClr="000000"/>
                </a:solidFill>
              </a:rPr>
              <a:t>A. </a:t>
            </a:r>
            <a:r>
              <a:rPr lang="en-US" b="1" dirty="0">
                <a:solidFill>
                  <a:sysClr val="windowText" lastClr="000000"/>
                </a:solidFill>
              </a:rPr>
              <a:t>Because only then can the ruling in their case change</a:t>
            </a:r>
            <a:endParaRPr lang="en-CA" b="1" dirty="0">
              <a:solidFill>
                <a:sysClr val="windowText" lastClr="000000"/>
              </a:solidFill>
            </a:endParaRPr>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CA" sz="1600" b="1" dirty="0">
                <a:solidFill>
                  <a:sysClr val="windowText" lastClr="000000"/>
                </a:solidFill>
              </a:rPr>
              <a:t>C. </a:t>
            </a:r>
            <a:r>
              <a:rPr lang="en-US" sz="1600" b="1" dirty="0">
                <a:solidFill>
                  <a:sysClr val="windowText" lastClr="000000"/>
                </a:solidFill>
              </a:rPr>
              <a:t>Because continued illegal actions can result in dire consequences</a:t>
            </a:r>
            <a:endParaRPr lang="en-CA" sz="1600" b="1" dirty="0">
              <a:solidFill>
                <a:sysClr val="windowText" lastClr="000000"/>
              </a:solidFill>
            </a:endParaRPr>
          </a:p>
        </p:txBody>
      </p:sp>
    </p:spTree>
    <p:extLst>
      <p:ext uri="{BB962C8B-B14F-4D97-AF65-F5344CB8AC3E}">
        <p14:creationId xmlns:p14="http://schemas.microsoft.com/office/powerpoint/2010/main" val="96157627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419036"/>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rgbClr val="FFFFFF"/>
                </a:solidFill>
                <a:effectLst/>
                <a:ea typeface="SimSun" panose="02010600030101010101" pitchFamily="2" charset="-122"/>
                <a:cs typeface="Mangal" panose="02040503050203030202" pitchFamily="18" charset="0"/>
              </a:rPr>
              <a:t>When is confidentiality crucial?</a:t>
            </a:r>
            <a:endParaRPr lang="en-CA" sz="2800" dirty="0">
              <a:solidFill>
                <a:srgbClr val="FFFFFF"/>
              </a:solidFill>
            </a:endParaRPr>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In an alleged case of harassment</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At all times in the workplace regardless of circumstance</a:t>
            </a:r>
            <a:endParaRPr lang="en-CA" b="1" dirty="0"/>
          </a:p>
        </p:txBody>
      </p:sp>
      <p:sp>
        <p:nvSpPr>
          <p:cNvPr id="4" name="Rectangle: Rounded Corners 3">
            <a:extLst>
              <a:ext uri="{FF2B5EF4-FFF2-40B4-BE49-F238E27FC236}">
                <a16:creationId xmlns:a16="http://schemas.microsoft.com/office/drawing/2014/main" id="{F9474520-19C7-A7D0-0CFD-0CB77BFFA428}"/>
              </a:ext>
            </a:extLst>
          </p:cNvPr>
          <p:cNvSpPr/>
          <p:nvPr/>
        </p:nvSpPr>
        <p:spPr>
          <a:xfrm>
            <a:off x="6785110" y="4780722"/>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In a case of harassment, or perceived harassment</a:t>
            </a:r>
            <a:endParaRPr lang="en-CA" b="1" dirty="0"/>
          </a:p>
        </p:txBody>
      </p:sp>
      <p:sp>
        <p:nvSpPr>
          <p:cNvPr id="6" name="Rectangle: Rounded Corners 5">
            <a:extLst>
              <a:ext uri="{FF2B5EF4-FFF2-40B4-BE49-F238E27FC236}">
                <a16:creationId xmlns:a16="http://schemas.microsoft.com/office/drawing/2014/main" id="{159249FD-CCA5-88D9-FDF0-46A6951A1D32}"/>
              </a:ext>
            </a:extLst>
          </p:cNvPr>
          <p:cNvSpPr/>
          <p:nvPr/>
        </p:nvSpPr>
        <p:spPr>
          <a:xfrm>
            <a:off x="1808923" y="4790661"/>
            <a:ext cx="3597965" cy="914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a:t>
            </a:r>
            <a:r>
              <a:rPr lang="en-US" b="1" dirty="0"/>
              <a:t> In a case of harassment</a:t>
            </a:r>
            <a:endParaRPr lang="en-CA" b="1" dirty="0"/>
          </a:p>
        </p:txBody>
      </p:sp>
    </p:spTree>
    <p:extLst>
      <p:ext uri="{BB962C8B-B14F-4D97-AF65-F5344CB8AC3E}">
        <p14:creationId xmlns:p14="http://schemas.microsoft.com/office/powerpoint/2010/main" val="29328403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2"/>
                                        </p:tgtEl>
                                        <p:attrNameLst>
                                          <p:attrName>fillcolor</p:attrName>
                                        </p:attrNameLst>
                                      </p:cBhvr>
                                      <p:to>
                                        <a:srgbClr val="3F3F3F"/>
                                      </p:to>
                                    </p:animClr>
                                    <p:set>
                                      <p:cBhvr>
                                        <p:cTn id="7" dur="500" fill="hold"/>
                                        <p:tgtEl>
                                          <p:spTgt spid="12"/>
                                        </p:tgtEl>
                                        <p:attrNameLst>
                                          <p:attrName>fill.type</p:attrName>
                                        </p:attrNameLst>
                                      </p:cBhvr>
                                      <p:to>
                                        <p:strVal val="solid"/>
                                      </p:to>
                                    </p:set>
                                    <p:set>
                                      <p:cBhvr>
                                        <p:cTn id="8"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3"/>
                                        </p:tgtEl>
                                        <p:attrNameLst>
                                          <p:attrName>fillcolor</p:attrName>
                                        </p:attrNameLst>
                                      </p:cBhvr>
                                      <p:to>
                                        <a:srgbClr val="3F3F3F"/>
                                      </p:to>
                                    </p:animClr>
                                    <p:set>
                                      <p:cBhvr>
                                        <p:cTn id="14" dur="500" fill="hold"/>
                                        <p:tgtEl>
                                          <p:spTgt spid="13"/>
                                        </p:tgtEl>
                                        <p:attrNameLst>
                                          <p:attrName>fill.type</p:attrName>
                                        </p:attrNameLst>
                                      </p:cBhvr>
                                      <p:to>
                                        <p:strVal val="solid"/>
                                      </p:to>
                                    </p:set>
                                    <p:set>
                                      <p:cBhvr>
                                        <p:cTn id="15"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419036"/>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6"/>
                                        </p:tgtEl>
                                        <p:attrNameLst>
                                          <p:attrName>fillcolor</p:attrName>
                                        </p:attrNameLst>
                                      </p:cBhvr>
                                      <p:to>
                                        <a:srgbClr val="3F3F3F"/>
                                      </p:to>
                                    </p:animClr>
                                    <p:set>
                                      <p:cBhvr>
                                        <p:cTn id="28" dur="500" fill="hold"/>
                                        <p:tgtEl>
                                          <p:spTgt spid="6"/>
                                        </p:tgtEl>
                                        <p:attrNameLst>
                                          <p:attrName>fill.type</p:attrName>
                                        </p:attrNameLst>
                                      </p:cBhvr>
                                      <p:to>
                                        <p:strVal val="solid"/>
                                      </p:to>
                                    </p:set>
                                    <p:set>
                                      <p:cBhvr>
                                        <p:cTn id="29"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505527"/>
            <a:ext cx="9004852" cy="1207855"/>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lvl="0" algn="ctr"/>
            <a:r>
              <a:rPr lang="en-US" sz="2000" b="1" dirty="0">
                <a:solidFill>
                  <a:schemeClr val="bg1"/>
                </a:solidFill>
                <a:ea typeface="Times New Roman" panose="02020603050405020304" pitchFamily="18" charset="0"/>
                <a:cs typeface="Times New Roman" panose="02020603050405020304" pitchFamily="18" charset="0"/>
              </a:rPr>
              <a:t>4. </a:t>
            </a:r>
            <a:r>
              <a:rPr lang="en-US" sz="2000" b="1" dirty="0">
                <a:solidFill>
                  <a:schemeClr val="bg1"/>
                </a:solidFill>
                <a:effectLst/>
                <a:ea typeface="SimSun" panose="02010600030101010101" pitchFamily="2" charset="-122"/>
                <a:cs typeface="Mangal" panose="02040503050203030202" pitchFamily="18" charset="0"/>
              </a:rPr>
              <a:t>Who is </a:t>
            </a:r>
            <a:r>
              <a:rPr lang="en-US" sz="2000" dirty="0">
                <a:solidFill>
                  <a:schemeClr val="bg1"/>
                </a:solidFill>
                <a:effectLst/>
                <a:ea typeface="SimSun" panose="02010600030101010101" pitchFamily="2" charset="-122"/>
                <a:cs typeface="Mangal" panose="02040503050203030202" pitchFamily="18" charset="0"/>
              </a:rPr>
              <a:t>responsible</a:t>
            </a:r>
            <a:r>
              <a:rPr lang="en-US" sz="2000" b="1" dirty="0">
                <a:solidFill>
                  <a:schemeClr val="bg1"/>
                </a:solidFill>
                <a:effectLst/>
                <a:ea typeface="SimSun" panose="02010600030101010101" pitchFamily="2" charset="-122"/>
                <a:cs typeface="Mangal" panose="02040503050203030202" pitchFamily="18" charset="0"/>
              </a:rPr>
              <a:t> for monitoring the process of addressing an incident of harassment and the work environment after the conclusion of the incident</a:t>
            </a:r>
            <a:r>
              <a:rPr lang="en-US" sz="2000" b="1" dirty="0">
                <a:solidFill>
                  <a:schemeClr val="bg1"/>
                </a:solidFill>
                <a:effectLst/>
                <a:ea typeface="Times New Roman" panose="02020603050405020304" pitchFamily="18" charset="0"/>
                <a:cs typeface="Times New Roman" panose="02020603050405020304" pitchFamily="18" charset="0"/>
              </a:rPr>
              <a:t>?</a:t>
            </a:r>
            <a:endParaRPr lang="en-CA" sz="2000" b="1" dirty="0">
              <a:solidFill>
                <a:schemeClr val="bg1"/>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The employee harassed</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Designated personnel of the company</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The person accused of harassment</a:t>
            </a:r>
            <a:endParaRPr lang="en-CA" b="1" dirty="0"/>
          </a:p>
        </p:txBody>
      </p:sp>
    </p:spTree>
    <p:extLst>
      <p:ext uri="{BB962C8B-B14F-4D97-AF65-F5344CB8AC3E}">
        <p14:creationId xmlns:p14="http://schemas.microsoft.com/office/powerpoint/2010/main" val="347708700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419036"/>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888A-AEE0-8822-C640-B922801CEF03}"/>
              </a:ext>
            </a:extLst>
          </p:cNvPr>
          <p:cNvSpPr>
            <a:spLocks noGrp="1"/>
          </p:cNvSpPr>
          <p:nvPr>
            <p:ph type="title"/>
          </p:nvPr>
        </p:nvSpPr>
        <p:spPr/>
        <p:txBody>
          <a:bodyPr/>
          <a:lstStyle/>
          <a:p>
            <a:r>
              <a:rPr lang="en-US" sz="4800" dirty="0">
                <a:effectLst/>
                <a:latin typeface="Calibri" panose="020F0502020204030204" pitchFamily="34" charset="0"/>
                <a:ea typeface="Times New Roman" panose="02020603050405020304" pitchFamily="18" charset="0"/>
                <a:cs typeface="Times New Roman" panose="02020603050405020304" pitchFamily="18" charset="0"/>
              </a:rPr>
              <a:t>Building a Respectful Workplace</a:t>
            </a:r>
            <a:endParaRPr lang="en-CA" dirty="0"/>
          </a:p>
        </p:txBody>
      </p:sp>
      <p:sp>
        <p:nvSpPr>
          <p:cNvPr id="3" name="Text Placeholder 2">
            <a:extLst>
              <a:ext uri="{FF2B5EF4-FFF2-40B4-BE49-F238E27FC236}">
                <a16:creationId xmlns:a16="http://schemas.microsoft.com/office/drawing/2014/main" id="{317F8D73-7E14-9595-046C-3F76E8E87ED1}"/>
              </a:ext>
            </a:extLst>
          </p:cNvPr>
          <p:cNvSpPr>
            <a:spLocks noGrp="1"/>
          </p:cNvSpPr>
          <p:nvPr>
            <p:ph type="body" idx="1"/>
          </p:nvPr>
        </p:nvSpPr>
        <p:spPr>
          <a:xfrm>
            <a:off x="1930400" y="277813"/>
            <a:ext cx="8331201" cy="586740"/>
          </a:xfrm>
        </p:spPr>
        <p:txBody>
          <a:bodyPr/>
          <a:lstStyle/>
          <a:p>
            <a:r>
              <a:rPr lang="en-CA" dirty="0"/>
              <a:t>Part 4</a:t>
            </a:r>
          </a:p>
        </p:txBody>
      </p:sp>
      <p:sp>
        <p:nvSpPr>
          <p:cNvPr id="4" name="Text Placeholder 3">
            <a:extLst>
              <a:ext uri="{FF2B5EF4-FFF2-40B4-BE49-F238E27FC236}">
                <a16:creationId xmlns:a16="http://schemas.microsoft.com/office/drawing/2014/main" id="{ECE55A83-8081-0917-0BA9-A12F67D22C47}"/>
              </a:ext>
            </a:extLst>
          </p:cNvPr>
          <p:cNvSpPr>
            <a:spLocks noGrp="1"/>
          </p:cNvSpPr>
          <p:nvPr>
            <p:ph type="body" sz="quarter" idx="10"/>
          </p:nvPr>
        </p:nvSpPr>
        <p:spPr/>
        <p:txBody>
          <a:bodyPr/>
          <a:lstStyle/>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Once respect is present, all employees should be empowered to maintain this respect in order to ensure a healthy, successful workplace each day. </a:t>
            </a:r>
            <a:endParaRPr lang="en-CA" dirty="0"/>
          </a:p>
        </p:txBody>
      </p:sp>
    </p:spTree>
    <p:extLst>
      <p:ext uri="{BB962C8B-B14F-4D97-AF65-F5344CB8AC3E}">
        <p14:creationId xmlns:p14="http://schemas.microsoft.com/office/powerpoint/2010/main" val="406570861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It Starts With You</a:t>
            </a:r>
            <a:endParaRPr lang="en-US" sz="4800" dirty="0">
              <a:solidFill>
                <a:schemeClr val="tx1">
                  <a:lumMod val="75000"/>
                  <a:lumOff val="25000"/>
                </a:schemeClr>
              </a:solidFill>
            </a:endParaRP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1204" y="12"/>
            <a:ext cx="4577704" cy="6857984"/>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7">
            <a:extLst>
              <a:ext uri="{FF2B5EF4-FFF2-40B4-BE49-F238E27FC236}">
                <a16:creationId xmlns:a16="http://schemas.microsoft.com/office/drawing/2014/main" id="{4879F990-070C-69FF-57C4-DC754A42A113}"/>
              </a:ext>
            </a:extLst>
          </p:cNvPr>
          <p:cNvSpPr>
            <a:spLocks noGrp="1"/>
          </p:cNvSpPr>
          <p:nvPr>
            <p:ph idx="1"/>
          </p:nvPr>
        </p:nvSpPr>
        <p:spPr>
          <a:xfrm>
            <a:off x="5172074" y="2278881"/>
            <a:ext cx="5983606" cy="3760891"/>
          </a:xfrm>
        </p:spPr>
        <p:txBody>
          <a:bodyPr vert="horz" lIns="0" tIns="45720" rIns="0" bIns="45720" rtlCol="0">
            <a:normAutofit/>
          </a:bodyPr>
          <a:lstStyle/>
          <a:p>
            <a:pPr marL="0" indent="0">
              <a:lnSpc>
                <a:spcPct val="115000"/>
              </a:lnSpc>
              <a:spcAft>
                <a:spcPts val="1019"/>
              </a:spcAft>
              <a:buNone/>
            </a:pPr>
            <a:r>
              <a:rPr lang="en-US" dirty="0">
                <a:latin typeface="Calibri" panose="020F0502020204030204" pitchFamily="34" charset="0"/>
                <a:ea typeface="Times New Roman" panose="02020603050405020304" pitchFamily="18" charset="0"/>
                <a:cs typeface="Times New Roman" panose="02020603050405020304" pitchFamily="18" charset="0"/>
              </a:rPr>
              <a:t>Being a respectful employee requires self-respect, respect for the people around you, and respect for the environment around you.</a:t>
            </a:r>
          </a:p>
        </p:txBody>
      </p:sp>
      <p:sp>
        <p:nvSpPr>
          <p:cNvPr id="3" name="Slide Number Placeholder 2">
            <a:extLst>
              <a:ext uri="{FF2B5EF4-FFF2-40B4-BE49-F238E27FC236}">
                <a16:creationId xmlns:a16="http://schemas.microsoft.com/office/drawing/2014/main" id="{D50B418A-F4C4-4D4A-9461-969138751E99}"/>
              </a:ext>
            </a:extLst>
          </p:cNvPr>
          <p:cNvSpPr>
            <a:spLocks noGrp="1"/>
          </p:cNvSpPr>
          <p:nvPr>
            <p:ph type="sldNum" sz="quarter" idx="12"/>
          </p:nvPr>
        </p:nvSpPr>
        <p:spPr/>
        <p:txBody>
          <a:bodyPr/>
          <a:lstStyle/>
          <a:p>
            <a:fld id="{3A98EE3D-8CD1-4C3F-BD1C-C98C9596463C}" type="slidenum">
              <a:rPr lang="en-US" noProof="0" smtClean="0"/>
              <a:pPr/>
              <a:t>45</a:t>
            </a:fld>
            <a:endParaRPr lang="en-US" noProof="0" dirty="0"/>
          </a:p>
        </p:txBody>
      </p:sp>
    </p:spTree>
    <p:extLst>
      <p:ext uri="{BB962C8B-B14F-4D97-AF65-F5344CB8AC3E}">
        <p14:creationId xmlns:p14="http://schemas.microsoft.com/office/powerpoint/2010/main" val="361277823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603650" cy="1960234"/>
          </a:xfrm>
        </p:spPr>
        <p:txBody>
          <a:bodyPr vert="horz" lIns="91440" tIns="45720" rIns="91440" bIns="45720" rtlCol="0" anchor="b">
            <a:noAutofit/>
          </a:bodyPr>
          <a:lstStyle/>
          <a:p>
            <a:r>
              <a:rPr lang="en-US" sz="4000" dirty="0">
                <a:solidFill>
                  <a:srgbClr val="404040"/>
                </a:solidFill>
                <a:latin typeface="Calibri" panose="020F0502020204030204" pitchFamily="34" charset="0"/>
                <a:cs typeface="Calibri" panose="020F0502020204030204" pitchFamily="34" charset="0"/>
              </a:rPr>
              <a:t>The Importance of Mutual Respect</a:t>
            </a: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92370" y="2989807"/>
            <a:ext cx="3084844" cy="3311766"/>
          </a:xfrm>
        </p:spPr>
        <p:txBody>
          <a:bodyPr vert="horz" lIns="0" tIns="45720" rIns="0" bIns="45720" rtlCol="0">
            <a:normAutofit/>
          </a:bodyPr>
          <a:lstStyle/>
          <a:p>
            <a:pPr marL="0" indent="0">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Respect is a two-way street; a respectful work environment requires reciprocal respect among the employees. </a:t>
            </a:r>
            <a:endParaRPr lang="en-US" dirty="0">
              <a:latin typeface="+mj-lt"/>
            </a:endParaRPr>
          </a:p>
        </p:txBody>
      </p:sp>
      <p:pic>
        <p:nvPicPr>
          <p:cNvPr id="9" name="Picture Placeholder 8">
            <a:extLst>
              <a:ext uri="{FF2B5EF4-FFF2-40B4-BE49-F238E27FC236}">
                <a16:creationId xmlns:a16="http://schemas.microsoft.com/office/drawing/2014/main" id="{8CFBDF6E-78AD-4FBA-9B07-1F98608A8B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 b="1"/>
          <a:stretch/>
        </p:blipFill>
        <p:spPr>
          <a:xfrm>
            <a:off x="4080728" y="10"/>
            <a:ext cx="8111272" cy="6857990"/>
          </a:xfrm>
          <a:prstGeom prst="rect">
            <a:avLst/>
          </a:prstGeom>
        </p:spPr>
      </p:pic>
      <p:sp>
        <p:nvSpPr>
          <p:cNvPr id="2" name="Slide Number Placeholder 1">
            <a:extLst>
              <a:ext uri="{FF2B5EF4-FFF2-40B4-BE49-F238E27FC236}">
                <a16:creationId xmlns:a16="http://schemas.microsoft.com/office/drawing/2014/main" id="{98FE7902-46D4-48E2-8E4A-C0A35B9612DB}"/>
              </a:ext>
            </a:extLst>
          </p:cNvPr>
          <p:cNvSpPr>
            <a:spLocks noGrp="1"/>
          </p:cNvSpPr>
          <p:nvPr>
            <p:ph type="sldNum" sz="quarter" idx="12"/>
          </p:nvPr>
        </p:nvSpPr>
        <p:spPr/>
        <p:txBody>
          <a:bodyPr/>
          <a:lstStyle/>
          <a:p>
            <a:fld id="{3A98EE3D-8CD1-4C3F-BD1C-C98C9596463C}" type="slidenum">
              <a:rPr lang="en-US" noProof="0" smtClean="0"/>
              <a:pPr/>
              <a:t>46</a:t>
            </a:fld>
            <a:endParaRPr lang="en-US" noProof="0" dirty="0"/>
          </a:p>
        </p:txBody>
      </p:sp>
    </p:spTree>
    <p:extLst>
      <p:ext uri="{BB962C8B-B14F-4D97-AF65-F5344CB8AC3E}">
        <p14:creationId xmlns:p14="http://schemas.microsoft.com/office/powerpoint/2010/main" val="145539717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5" y="426152"/>
            <a:ext cx="5983605" cy="1450757"/>
          </a:xfrm>
        </p:spPr>
        <p:txBody>
          <a:bodyPr vert="horz" lIns="91440" tIns="45720" rIns="91440" bIns="45720" rtlCol="0" anchor="b">
            <a:normAutofit/>
          </a:bodyPr>
          <a:lstStyle/>
          <a:p>
            <a:r>
              <a:rPr lang="en-US" sz="4800" dirty="0">
                <a:solidFill>
                  <a:schemeClr val="tx1">
                    <a:lumMod val="75000"/>
                    <a:lumOff val="25000"/>
                  </a:schemeClr>
                </a:solidFill>
                <a:latin typeface="Calibri" panose="020F0502020204030204" pitchFamily="34" charset="0"/>
                <a:cs typeface="Calibri" panose="020F0502020204030204" pitchFamily="34" charset="0"/>
              </a:rPr>
              <a:t>Earning Respect</a:t>
            </a: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80" r="280"/>
          <a:stretch/>
        </p:blipFill>
        <p:spPr>
          <a:xfrm>
            <a:off x="0" y="-40926"/>
            <a:ext cx="4579200" cy="6898926"/>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CCBAAA8-DE36-46A7-8728-72C3486FDBF0}"/>
              </a:ext>
            </a:extLst>
          </p:cNvPr>
          <p:cNvSpPr>
            <a:spLocks noGrp="1"/>
          </p:cNvSpPr>
          <p:nvPr>
            <p:ph idx="1"/>
          </p:nvPr>
        </p:nvSpPr>
        <p:spPr>
          <a:xfrm>
            <a:off x="5172074" y="2278881"/>
            <a:ext cx="5983606" cy="3760891"/>
          </a:xfrm>
        </p:spPr>
        <p:txBody>
          <a:bodyPr vert="horz" lIns="0" tIns="45720" rIns="0" bIns="45720" rtlCol="0">
            <a:normAutofit/>
          </a:bodyPr>
          <a:lstStyle/>
          <a:p>
            <a:pPr marL="342900" lvl="0" indent="-342900" fontAlgn="base">
              <a:spcAft>
                <a:spcPts val="1000"/>
              </a:spcAft>
              <a:buFont typeface="Symbol" panose="05050102010706020507" pitchFamily="18" charset="2"/>
              <a:buChar char=""/>
              <a:tabLst>
                <a:tab pos="457200" algn="l"/>
              </a:tabLst>
            </a:pPr>
            <a:r>
              <a:rPr lang="en-US" dirty="0">
                <a:latin typeface="Calibri" panose="020F0502020204030204" pitchFamily="34" charset="0"/>
                <a:cs typeface="Times New Roman" panose="02020603050405020304" pitchFamily="18" charset="0"/>
              </a:rPr>
              <a:t>Focus on your surroundings</a:t>
            </a:r>
            <a:endParaRPr lang="en-CA" dirty="0">
              <a:latin typeface="Calibri" panose="020F0502020204030204" pitchFamily="34" charset="0"/>
              <a:cs typeface="Times New Roman" panose="02020603050405020304" pitchFamily="18" charset="0"/>
            </a:endParaRPr>
          </a:p>
          <a:p>
            <a:pPr marL="342900" lvl="0" indent="-342900" fontAlgn="base">
              <a:spcAft>
                <a:spcPts val="1000"/>
              </a:spcAft>
              <a:buFont typeface="Symbol" panose="05050102010706020507" pitchFamily="18" charset="2"/>
              <a:buChar char=""/>
              <a:tabLst>
                <a:tab pos="457200" algn="l"/>
              </a:tabLst>
            </a:pPr>
            <a:r>
              <a:rPr lang="en-US" dirty="0">
                <a:latin typeface="Calibri" panose="020F0502020204030204" pitchFamily="34" charset="0"/>
                <a:cs typeface="Times New Roman" panose="02020603050405020304" pitchFamily="18" charset="0"/>
              </a:rPr>
              <a:t>Be inclusive, and understand workplace diversity</a:t>
            </a:r>
            <a:endParaRPr lang="en-CA" dirty="0">
              <a:latin typeface="Calibri" panose="020F0502020204030204" pitchFamily="34" charset="0"/>
              <a:cs typeface="Times New Roman" panose="02020603050405020304" pitchFamily="18" charset="0"/>
            </a:endParaRPr>
          </a:p>
          <a:p>
            <a:pPr marL="342900" lvl="0" indent="-342900" fontAlgn="base">
              <a:spcAft>
                <a:spcPts val="1000"/>
              </a:spcAft>
              <a:buFont typeface="Symbol" panose="05050102010706020507" pitchFamily="18" charset="2"/>
              <a:buChar char=""/>
              <a:tabLst>
                <a:tab pos="457200" algn="l"/>
              </a:tabLst>
            </a:pPr>
            <a:r>
              <a:rPr lang="en-US" dirty="0">
                <a:latin typeface="Calibri" panose="020F0502020204030204" pitchFamily="34" charset="0"/>
                <a:cs typeface="Times New Roman" panose="02020603050405020304" pitchFamily="18" charset="0"/>
              </a:rPr>
              <a:t>Be truthful, and admit any faults</a:t>
            </a:r>
            <a:endParaRPr lang="en-CA" dirty="0">
              <a:latin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2EF6776-5036-4473-BAFF-4DDDC8210EC8}"/>
              </a:ext>
            </a:extLst>
          </p:cNvPr>
          <p:cNvSpPr>
            <a:spLocks noGrp="1"/>
          </p:cNvSpPr>
          <p:nvPr>
            <p:ph type="sldNum" sz="quarter" idx="12"/>
          </p:nvPr>
        </p:nvSpPr>
        <p:spPr/>
        <p:txBody>
          <a:bodyPr/>
          <a:lstStyle/>
          <a:p>
            <a:fld id="{3A98EE3D-8CD1-4C3F-BD1C-C98C9596463C}" type="slidenum">
              <a:rPr lang="en-US" noProof="0" smtClean="0"/>
              <a:pPr/>
              <a:t>47</a:t>
            </a:fld>
            <a:endParaRPr lang="en-US" noProof="0" dirty="0"/>
          </a:p>
        </p:txBody>
      </p:sp>
    </p:spTree>
    <p:extLst>
      <p:ext uri="{BB962C8B-B14F-4D97-AF65-F5344CB8AC3E}">
        <p14:creationId xmlns:p14="http://schemas.microsoft.com/office/powerpoint/2010/main" val="78911871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246508" cy="1960234"/>
          </a:xfrm>
        </p:spPr>
        <p:txBody>
          <a:bodyPr vert="horz" lIns="91440" tIns="45720" rIns="91440" bIns="45720" rtlCol="0" anchor="b">
            <a:normAutofit fontScale="90000"/>
          </a:bodyPr>
          <a:lstStyle/>
          <a:p>
            <a:r>
              <a:rPr lang="en-US" sz="53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Diversity vs. Inclusion</a:t>
            </a:r>
            <a:endParaRPr lang="en-US" sz="5300" dirty="0">
              <a:solidFill>
                <a:srgbClr val="404040"/>
              </a:solidFill>
            </a:endParaRP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246509" cy="3311766"/>
          </a:xfrm>
        </p:spPr>
        <p:txBody>
          <a:bodyPr vert="horz" lIns="0" tIns="45720" rIns="0" bIns="45720" rtlCol="0">
            <a:normAutofit/>
          </a:bodyPr>
          <a:lstStyle/>
          <a:p>
            <a:pPr marL="0" indent="0">
              <a:spcAft>
                <a:spcPts val="100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Respectful practices will help to accomplish inclusion and diversity to create a powerful team in the workplace.</a:t>
            </a:r>
            <a:endParaRPr lang="en-C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8CFBDF6E-78AD-4FBA-9B07-1F98608A8B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 b="1"/>
          <a:stretch/>
        </p:blipFill>
        <p:spPr>
          <a:xfrm>
            <a:off x="4080728" y="10"/>
            <a:ext cx="8111272" cy="6857990"/>
          </a:xfrm>
          <a:prstGeom prst="rect">
            <a:avLst/>
          </a:prstGeom>
        </p:spPr>
      </p:pic>
      <p:sp>
        <p:nvSpPr>
          <p:cNvPr id="2" name="Slide Number Placeholder 1">
            <a:extLst>
              <a:ext uri="{FF2B5EF4-FFF2-40B4-BE49-F238E27FC236}">
                <a16:creationId xmlns:a16="http://schemas.microsoft.com/office/drawing/2014/main" id="{66F2FE3E-668A-4B7F-9178-6B6A642D58D6}"/>
              </a:ext>
            </a:extLst>
          </p:cNvPr>
          <p:cNvSpPr>
            <a:spLocks noGrp="1"/>
          </p:cNvSpPr>
          <p:nvPr>
            <p:ph type="sldNum" sz="quarter" idx="12"/>
          </p:nvPr>
        </p:nvSpPr>
        <p:spPr/>
        <p:txBody>
          <a:bodyPr/>
          <a:lstStyle/>
          <a:p>
            <a:fld id="{3A98EE3D-8CD1-4C3F-BD1C-C98C9596463C}" type="slidenum">
              <a:rPr lang="en-US" noProof="0" smtClean="0"/>
              <a:pPr/>
              <a:t>48</a:t>
            </a:fld>
            <a:endParaRPr lang="en-US" noProof="0" dirty="0"/>
          </a:p>
        </p:txBody>
      </p:sp>
    </p:spTree>
    <p:extLst>
      <p:ext uri="{BB962C8B-B14F-4D97-AF65-F5344CB8AC3E}">
        <p14:creationId xmlns:p14="http://schemas.microsoft.com/office/powerpoint/2010/main" val="361021050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7" y="142242"/>
            <a:ext cx="3505643" cy="2334828"/>
          </a:xfrm>
        </p:spPr>
        <p:txBody>
          <a:bodyPr vert="horz" lIns="91440" tIns="45720" rIns="91440" bIns="45720" rtlCol="0" anchor="b">
            <a:normAutofit/>
          </a:bodyPr>
          <a:lstStyle/>
          <a:p>
            <a:r>
              <a:rPr lang="en-US" sz="48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Team Contribution</a:t>
            </a:r>
            <a:endParaRPr lang="en-US" sz="4800" dirty="0">
              <a:solidFill>
                <a:schemeClr val="tx1">
                  <a:lumMod val="75000"/>
                  <a:lumOff val="25000"/>
                </a:schemeClr>
              </a:solidFill>
            </a:endParaRP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246509" cy="3311766"/>
          </a:xfrm>
        </p:spPr>
        <p:txBody>
          <a:bodyPr vert="horz" lIns="0" tIns="45720" rIns="0" bIns="45720" rtlCol="0">
            <a:normAutofit/>
          </a:bodyPr>
          <a:lstStyle/>
          <a:p>
            <a:pPr marL="0" lvl="0" indent="0">
              <a:spcAft>
                <a:spcPts val="1000"/>
              </a:spcAft>
              <a:buNone/>
            </a:pPr>
            <a:r>
              <a:rPr lang="en-US" sz="2400" dirty="0">
                <a:effectLst/>
                <a:latin typeface="Calibri" panose="020F0502020204030204" pitchFamily="34" charset="0"/>
                <a:ea typeface="Times New Roman" panose="02020603050405020304" pitchFamily="18" charset="0"/>
              </a:rPr>
              <a:t>Respect is contagious; when we show respect for others, we will in turn receive and earn respect from others. </a:t>
            </a:r>
            <a:endParaRPr lang="en-C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8CFBDF6E-78AD-4FBA-9B07-1F98608A8B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 b="1"/>
          <a:stretch/>
        </p:blipFill>
        <p:spPr>
          <a:xfrm>
            <a:off x="4080728" y="10"/>
            <a:ext cx="8111272" cy="6857990"/>
          </a:xfrm>
          <a:prstGeom prst="rect">
            <a:avLst/>
          </a:prstGeom>
        </p:spPr>
      </p:pic>
      <p:sp>
        <p:nvSpPr>
          <p:cNvPr id="2" name="Slide Number Placeholder 1">
            <a:extLst>
              <a:ext uri="{FF2B5EF4-FFF2-40B4-BE49-F238E27FC236}">
                <a16:creationId xmlns:a16="http://schemas.microsoft.com/office/drawing/2014/main" id="{30AB208B-048D-45B3-BD6F-9186CCBEA9A6}"/>
              </a:ext>
            </a:extLst>
          </p:cNvPr>
          <p:cNvSpPr>
            <a:spLocks noGrp="1"/>
          </p:cNvSpPr>
          <p:nvPr>
            <p:ph type="sldNum" sz="quarter" idx="12"/>
          </p:nvPr>
        </p:nvSpPr>
        <p:spPr/>
        <p:txBody>
          <a:bodyPr/>
          <a:lstStyle/>
          <a:p>
            <a:fld id="{3A98EE3D-8CD1-4C3F-BD1C-C98C9596463C}" type="slidenum">
              <a:rPr lang="en-US" noProof="0" smtClean="0"/>
              <a:pPr/>
              <a:t>49</a:t>
            </a:fld>
            <a:endParaRPr lang="en-US" noProof="0" dirty="0"/>
          </a:p>
        </p:txBody>
      </p:sp>
    </p:spTree>
    <p:extLst>
      <p:ext uri="{BB962C8B-B14F-4D97-AF65-F5344CB8AC3E}">
        <p14:creationId xmlns:p14="http://schemas.microsoft.com/office/powerpoint/2010/main" val="30957679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888A-AEE0-8822-C640-B922801CEF03}"/>
              </a:ext>
            </a:extLst>
          </p:cNvPr>
          <p:cNvSpPr>
            <a:spLocks noGrp="1"/>
          </p:cNvSpPr>
          <p:nvPr>
            <p:ph type="title"/>
          </p:nvPr>
        </p:nvSpPr>
        <p:spPr/>
        <p:txBody>
          <a:bodyPr/>
          <a:lstStyle/>
          <a:p>
            <a:r>
              <a:rPr lang="en-CA" dirty="0">
                <a:latin typeface="Calibri" panose="020F0502020204030204" pitchFamily="34" charset="0"/>
                <a:cs typeface="Calibri" panose="020F0502020204030204" pitchFamily="34" charset="0"/>
              </a:rPr>
              <a:t>What is Respect?</a:t>
            </a:r>
          </a:p>
        </p:txBody>
      </p:sp>
      <p:sp>
        <p:nvSpPr>
          <p:cNvPr id="3" name="Text Placeholder 2">
            <a:extLst>
              <a:ext uri="{FF2B5EF4-FFF2-40B4-BE49-F238E27FC236}">
                <a16:creationId xmlns:a16="http://schemas.microsoft.com/office/drawing/2014/main" id="{317F8D73-7E14-9595-046C-3F76E8E87ED1}"/>
              </a:ext>
            </a:extLst>
          </p:cNvPr>
          <p:cNvSpPr>
            <a:spLocks noGrp="1"/>
          </p:cNvSpPr>
          <p:nvPr>
            <p:ph type="body" idx="1"/>
          </p:nvPr>
        </p:nvSpPr>
        <p:spPr/>
        <p:txBody>
          <a:bodyPr/>
          <a:lstStyle/>
          <a:p>
            <a:r>
              <a:rPr lang="en-CA" dirty="0"/>
              <a:t>Part ONE</a:t>
            </a:r>
          </a:p>
        </p:txBody>
      </p:sp>
      <p:sp>
        <p:nvSpPr>
          <p:cNvPr id="4" name="Text Placeholder 3">
            <a:extLst>
              <a:ext uri="{FF2B5EF4-FFF2-40B4-BE49-F238E27FC236}">
                <a16:creationId xmlns:a16="http://schemas.microsoft.com/office/drawing/2014/main" id="{ECE55A83-8081-0917-0BA9-A12F67D22C47}"/>
              </a:ext>
            </a:extLst>
          </p:cNvPr>
          <p:cNvSpPr>
            <a:spLocks noGrp="1"/>
          </p:cNvSpPr>
          <p:nvPr>
            <p:ph type="body" sz="quarter" idx="10"/>
          </p:nvPr>
        </p:nvSpPr>
        <p:spPr/>
        <p:txBody>
          <a:bodyPr>
            <a:normAutofit/>
          </a:bodyPr>
          <a:lstStyle/>
          <a:p>
            <a:pPr>
              <a:lnSpc>
                <a:spcPct val="110000"/>
              </a:lnSpc>
            </a:pPr>
            <a:r>
              <a:rPr lang="en-US" sz="3000" dirty="0">
                <a:effectLst/>
                <a:ea typeface="Times New Roman" panose="02020603050405020304" pitchFamily="18" charset="0"/>
                <a:cs typeface="Times New Roman" panose="02020603050405020304" pitchFamily="18" charset="0"/>
              </a:rPr>
              <a:t>Respect is the way we show appreciation to the valuable qualities of others. We are all worthy of this appreciation,</a:t>
            </a:r>
            <a:r>
              <a:rPr lang="en-US" sz="3000" dirty="0">
                <a:ea typeface="Times New Roman" panose="02020603050405020304" pitchFamily="18" charset="0"/>
                <a:cs typeface="Times New Roman" panose="02020603050405020304" pitchFamily="18" charset="0"/>
              </a:rPr>
              <a:t> as well.</a:t>
            </a:r>
            <a:endParaRPr lang="en-CA" sz="3000" dirty="0"/>
          </a:p>
        </p:txBody>
      </p:sp>
    </p:spTree>
    <p:extLst>
      <p:ext uri="{BB962C8B-B14F-4D97-AF65-F5344CB8AC3E}">
        <p14:creationId xmlns:p14="http://schemas.microsoft.com/office/powerpoint/2010/main" val="98780275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4" y="426151"/>
            <a:ext cx="5983605" cy="1450757"/>
          </a:xfrm>
        </p:spPr>
        <p:txBody>
          <a:bodyPr vert="horz" lIns="91440" tIns="45720" rIns="91440" bIns="45720" rtlCol="0" anchor="b">
            <a:normAutofit/>
          </a:bodyPr>
          <a:lstStyle/>
          <a:p>
            <a:r>
              <a:rPr lang="en-US" sz="48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Respecting Space and Boundaries</a:t>
            </a:r>
            <a:endParaRPr lang="en-US" sz="4800" dirty="0">
              <a:solidFill>
                <a:schemeClr val="tx1">
                  <a:lumMod val="75000"/>
                  <a:lumOff val="25000"/>
                </a:schemeClr>
              </a:solidFill>
            </a:endParaRP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p:blipFill>
        <p:spPr>
          <a:xfrm>
            <a:off x="1204" y="12"/>
            <a:ext cx="4577704" cy="6857983"/>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012B38F7-12BB-0676-5B78-87B8C75BD786}"/>
              </a:ext>
            </a:extLst>
          </p:cNvPr>
          <p:cNvGraphicFramePr/>
          <p:nvPr>
            <p:extLst>
              <p:ext uri="{D42A27DB-BD31-4B8C-83A1-F6EECF244321}">
                <p14:modId xmlns:p14="http://schemas.microsoft.com/office/powerpoint/2010/main" val="3013779646"/>
              </p:ext>
            </p:extLst>
          </p:nvPr>
        </p:nvGraphicFramePr>
        <p:xfrm>
          <a:off x="4763213" y="2323379"/>
          <a:ext cx="6837659" cy="4136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BD452A32-0826-4886-A9FB-E8962B82B9A6}"/>
              </a:ext>
            </a:extLst>
          </p:cNvPr>
          <p:cNvSpPr>
            <a:spLocks noGrp="1"/>
          </p:cNvSpPr>
          <p:nvPr>
            <p:ph type="sldNum" sz="quarter" idx="12"/>
          </p:nvPr>
        </p:nvSpPr>
        <p:spPr/>
        <p:txBody>
          <a:bodyPr/>
          <a:lstStyle/>
          <a:p>
            <a:fld id="{3A98EE3D-8CD1-4C3F-BD1C-C98C9596463C}" type="slidenum">
              <a:rPr lang="en-US" noProof="0" smtClean="0"/>
              <a:pPr/>
              <a:t>50</a:t>
            </a:fld>
            <a:endParaRPr lang="en-US" noProof="0" dirty="0"/>
          </a:p>
        </p:txBody>
      </p:sp>
    </p:spTree>
    <p:extLst>
      <p:ext uri="{BB962C8B-B14F-4D97-AF65-F5344CB8AC3E}">
        <p14:creationId xmlns:p14="http://schemas.microsoft.com/office/powerpoint/2010/main" val="349634562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100136" cy="1960234"/>
          </a:xfrm>
        </p:spPr>
        <p:txBody>
          <a:bodyPr vert="horz" lIns="91440" tIns="45720" rIns="91440" bIns="45720" rtlCol="0" anchor="b">
            <a:normAutofit/>
          </a:bodyPr>
          <a:lstStyle/>
          <a:p>
            <a:r>
              <a:rPr lang="en-US" sz="48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Workplace Ethics</a:t>
            </a:r>
            <a:endParaRPr lang="en-US" sz="4800" dirty="0">
              <a:solidFill>
                <a:schemeClr val="tx1">
                  <a:lumMod val="75000"/>
                  <a:lumOff val="25000"/>
                </a:schemeClr>
              </a:solidFill>
            </a:endParaRP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77078" y="2932141"/>
            <a:ext cx="3246509" cy="3311766"/>
          </a:xfrm>
        </p:spPr>
        <p:txBody>
          <a:bodyPr vert="horz" lIns="0" tIns="45720" rIns="0" bIns="45720" rtlCol="0">
            <a:normAutofit/>
          </a:bodyPr>
          <a:lstStyle/>
          <a:p>
            <a:pPr marL="0" lvl="0" indent="0">
              <a:spcAft>
                <a:spcPts val="100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Ethics are the moral principles that motivate our behaviors and choices; guiding us to abide by right and wrong conduct. </a:t>
            </a:r>
            <a:endParaRPr lang="en-US" dirty="0"/>
          </a:p>
        </p:txBody>
      </p:sp>
      <p:pic>
        <p:nvPicPr>
          <p:cNvPr id="9" name="Picture Placeholder 8">
            <a:extLst>
              <a:ext uri="{FF2B5EF4-FFF2-40B4-BE49-F238E27FC236}">
                <a16:creationId xmlns:a16="http://schemas.microsoft.com/office/drawing/2014/main" id="{8CFBDF6E-78AD-4FBA-9B07-1F98608A8B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 b="1"/>
          <a:stretch/>
        </p:blipFill>
        <p:spPr>
          <a:xfrm>
            <a:off x="4080728" y="10"/>
            <a:ext cx="8111272" cy="6857990"/>
          </a:xfrm>
          <a:prstGeom prst="rect">
            <a:avLst/>
          </a:prstGeom>
        </p:spPr>
      </p:pic>
      <p:sp>
        <p:nvSpPr>
          <p:cNvPr id="2" name="Slide Number Placeholder 1">
            <a:extLst>
              <a:ext uri="{FF2B5EF4-FFF2-40B4-BE49-F238E27FC236}">
                <a16:creationId xmlns:a16="http://schemas.microsoft.com/office/drawing/2014/main" id="{C01B7703-F33B-438B-95DE-ED3417C3B63B}"/>
              </a:ext>
            </a:extLst>
          </p:cNvPr>
          <p:cNvSpPr>
            <a:spLocks noGrp="1"/>
          </p:cNvSpPr>
          <p:nvPr>
            <p:ph type="sldNum" sz="quarter" idx="12"/>
          </p:nvPr>
        </p:nvSpPr>
        <p:spPr/>
        <p:txBody>
          <a:bodyPr/>
          <a:lstStyle/>
          <a:p>
            <a:fld id="{3A98EE3D-8CD1-4C3F-BD1C-C98C9596463C}" type="slidenum">
              <a:rPr lang="en-US" noProof="0" smtClean="0"/>
              <a:pPr/>
              <a:t>51</a:t>
            </a:fld>
            <a:endParaRPr lang="en-US" noProof="0" dirty="0"/>
          </a:p>
        </p:txBody>
      </p:sp>
    </p:spTree>
    <p:extLst>
      <p:ext uri="{BB962C8B-B14F-4D97-AF65-F5344CB8AC3E}">
        <p14:creationId xmlns:p14="http://schemas.microsoft.com/office/powerpoint/2010/main" val="237053567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477078" y="516836"/>
            <a:ext cx="3851082" cy="1960234"/>
          </a:xfrm>
        </p:spPr>
        <p:txBody>
          <a:bodyPr vert="horz" lIns="91440" tIns="45720" rIns="91440" bIns="45720" rtlCol="0" anchor="b">
            <a:noAutofit/>
          </a:bodyPr>
          <a:lstStyle/>
          <a:p>
            <a:r>
              <a:rPr lang="en-US" sz="4000" dirty="0">
                <a:solidFill>
                  <a:srgbClr val="404040"/>
                </a:solidFill>
                <a:latin typeface="Calibri" panose="020F0502020204030204" pitchFamily="34" charset="0"/>
                <a:cs typeface="Calibri" panose="020F0502020204030204" pitchFamily="34" charset="0"/>
              </a:rPr>
              <a:t>Enhancing Professionalism</a:t>
            </a:r>
          </a:p>
        </p:txBody>
      </p:sp>
      <p:cxnSp>
        <p:nvCxnSpPr>
          <p:cNvPr id="31" name="Straight Connector 3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497942" y="2993906"/>
            <a:ext cx="3084844" cy="3311766"/>
          </a:xfrm>
        </p:spPr>
        <p:txBody>
          <a:bodyPr vert="horz" lIns="0" tIns="45720" rIns="0" bIns="45720" rtlCol="0">
            <a:normAutofit/>
          </a:bodyPr>
          <a:lstStyle/>
          <a:p>
            <a:pPr marL="0" indent="0">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There is a strong link between respect and professionalism; you cannot be considered professional if you lack respect. </a:t>
            </a:r>
            <a:endParaRPr lang="en-US" dirty="0">
              <a:latin typeface="+mj-lt"/>
            </a:endParaRPr>
          </a:p>
        </p:txBody>
      </p:sp>
      <p:pic>
        <p:nvPicPr>
          <p:cNvPr id="9" name="Picture Placeholder 8">
            <a:extLst>
              <a:ext uri="{FF2B5EF4-FFF2-40B4-BE49-F238E27FC236}">
                <a16:creationId xmlns:a16="http://schemas.microsoft.com/office/drawing/2014/main" id="{8CFBDF6E-78AD-4FBA-9B07-1F98608A8B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 b="1"/>
          <a:stretch/>
        </p:blipFill>
        <p:spPr>
          <a:xfrm>
            <a:off x="4080728" y="10"/>
            <a:ext cx="8111272" cy="6857990"/>
          </a:xfrm>
          <a:prstGeom prst="rect">
            <a:avLst/>
          </a:prstGeom>
        </p:spPr>
      </p:pic>
      <p:sp>
        <p:nvSpPr>
          <p:cNvPr id="2" name="Slide Number Placeholder 1">
            <a:extLst>
              <a:ext uri="{FF2B5EF4-FFF2-40B4-BE49-F238E27FC236}">
                <a16:creationId xmlns:a16="http://schemas.microsoft.com/office/drawing/2014/main" id="{D565A1C1-F716-4072-BDE0-B2F3A76827E5}"/>
              </a:ext>
            </a:extLst>
          </p:cNvPr>
          <p:cNvSpPr>
            <a:spLocks noGrp="1"/>
          </p:cNvSpPr>
          <p:nvPr>
            <p:ph type="sldNum" sz="quarter" idx="12"/>
          </p:nvPr>
        </p:nvSpPr>
        <p:spPr/>
        <p:txBody>
          <a:bodyPr/>
          <a:lstStyle/>
          <a:p>
            <a:fld id="{3A98EE3D-8CD1-4C3F-BD1C-C98C9596463C}" type="slidenum">
              <a:rPr lang="en-US" noProof="0" smtClean="0"/>
              <a:pPr/>
              <a:t>52</a:t>
            </a:fld>
            <a:endParaRPr lang="en-US" noProof="0" dirty="0"/>
          </a:p>
        </p:txBody>
      </p:sp>
    </p:spTree>
    <p:extLst>
      <p:ext uri="{BB962C8B-B14F-4D97-AF65-F5344CB8AC3E}">
        <p14:creationId xmlns:p14="http://schemas.microsoft.com/office/powerpoint/2010/main" val="418109439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Placeholder 8">
            <a:extLst>
              <a:ext uri="{FF2B5EF4-FFF2-40B4-BE49-F238E27FC236}">
                <a16:creationId xmlns:a16="http://schemas.microsoft.com/office/drawing/2014/main" id="{B7892E10-2C1A-424E-A36E-3C294CB6B996}"/>
              </a:ext>
            </a:extLst>
          </p:cNvPr>
          <p:cNvPicPr>
            <a:picLocks noGrp="1" noChangeAspect="1"/>
          </p:cNvPicPr>
          <p:nvPr>
            <p:ph type="pic" sz="quarter" idx="13"/>
          </p:nvPr>
        </p:nvPicPr>
        <p:blipFill>
          <a:blip r:embed="rId3" cstate="print">
            <a:lum bright="70000" contrast="-70000"/>
            <a:extLst>
              <a:ext uri="{28A0092B-C50C-407E-A947-70E740481C1C}">
                <a14:useLocalDpi xmlns:a14="http://schemas.microsoft.com/office/drawing/2010/main" val="0"/>
              </a:ext>
            </a:extLst>
          </a:blip>
          <a:srcRect t="1" b="1"/>
          <a:stretch/>
        </p:blipFill>
        <p:spPr>
          <a:xfrm>
            <a:off x="0" y="-341736"/>
            <a:ext cx="12192000" cy="10308200"/>
          </a:xfrm>
          <a:prstGeom prst="rect">
            <a:avLst/>
          </a:prstGeom>
        </p:spPr>
      </p:pic>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378692" y="426151"/>
            <a:ext cx="10776988" cy="1450757"/>
          </a:xfrm>
        </p:spPr>
        <p:txBody>
          <a:bodyPr vert="horz" lIns="91440" tIns="45720" rIns="91440" bIns="45720" rtlCol="0" anchor="b">
            <a:normAutofit/>
          </a:bodyPr>
          <a:lstStyle/>
          <a:p>
            <a:r>
              <a:rPr lang="en-US" sz="48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B</a:t>
            </a:r>
            <a:r>
              <a:rPr lang="en-US" sz="48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ENEFITS</a:t>
            </a:r>
            <a:endParaRPr lang="en-US" sz="4800" dirty="0">
              <a:solidFill>
                <a:schemeClr val="tx1">
                  <a:lumMod val="75000"/>
                  <a:lumOff val="25000"/>
                </a:schemeClr>
              </a:solidFill>
            </a:endParaRPr>
          </a:p>
        </p:txBody>
      </p:sp>
      <p:sp>
        <p:nvSpPr>
          <p:cNvPr id="2" name="Content Placeholder 7">
            <a:extLst>
              <a:ext uri="{FF2B5EF4-FFF2-40B4-BE49-F238E27FC236}">
                <a16:creationId xmlns:a16="http://schemas.microsoft.com/office/drawing/2014/main" id="{4879F990-070C-69FF-57C4-DC754A42A113}"/>
              </a:ext>
            </a:extLst>
          </p:cNvPr>
          <p:cNvSpPr>
            <a:spLocks noGrp="1"/>
          </p:cNvSpPr>
          <p:nvPr>
            <p:ph idx="1"/>
          </p:nvPr>
        </p:nvSpPr>
        <p:spPr>
          <a:xfrm>
            <a:off x="378692" y="2131099"/>
            <a:ext cx="5209309" cy="2136101"/>
          </a:xfrm>
        </p:spPr>
        <p:txBody>
          <a:bodyPr vert="horz" lIns="0" tIns="45720" rIns="0" bIns="45720" rtlCol="0">
            <a:normAutofit/>
          </a:bodyPr>
          <a:lstStyle/>
          <a:p>
            <a:pPr marL="0" lvl="0" indent="0">
              <a:spcAft>
                <a:spcPts val="1000"/>
              </a:spcAft>
              <a:buNone/>
            </a:pPr>
            <a:r>
              <a:rPr lang="en-US" b="1" dirty="0">
                <a:latin typeface="Calibri" panose="020F0502020204030204" pitchFamily="34" charset="0"/>
                <a:ea typeface="Times New Roman" panose="02020603050405020304" pitchFamily="18" charset="0"/>
                <a:cs typeface="Times New Roman" panose="02020603050405020304" pitchFamily="18" charset="0"/>
              </a:rPr>
              <a:t>Productivity and Knowledge</a:t>
            </a:r>
          </a:p>
          <a:p>
            <a:pPr marL="0" lvl="0" indent="0">
              <a:spcAft>
                <a:spcPts val="100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Employees who trust and share mutual respect are more likely to share knowledge with each other. </a:t>
            </a:r>
            <a:endParaRPr lang="en-CA"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3B9902B-1AAC-4999-9744-25A105BDB311}"/>
              </a:ext>
            </a:extLst>
          </p:cNvPr>
          <p:cNvSpPr>
            <a:spLocks noGrp="1"/>
          </p:cNvSpPr>
          <p:nvPr>
            <p:ph type="sldNum" sz="quarter" idx="12"/>
          </p:nvPr>
        </p:nvSpPr>
        <p:spPr/>
        <p:txBody>
          <a:bodyPr/>
          <a:lstStyle/>
          <a:p>
            <a:fld id="{3A98EE3D-8CD1-4C3F-BD1C-C98C9596463C}" type="slidenum">
              <a:rPr lang="en-US" noProof="0" smtClean="0"/>
              <a:pPr/>
              <a:t>53</a:t>
            </a:fld>
            <a:endParaRPr lang="en-US" noProof="0" dirty="0"/>
          </a:p>
        </p:txBody>
      </p:sp>
      <p:sp>
        <p:nvSpPr>
          <p:cNvPr id="12" name="Content Placeholder 6">
            <a:extLst>
              <a:ext uri="{FF2B5EF4-FFF2-40B4-BE49-F238E27FC236}">
                <a16:creationId xmlns:a16="http://schemas.microsoft.com/office/drawing/2014/main" id="{877339F5-CF31-4DEF-8745-6E45EF25EEEC}"/>
              </a:ext>
            </a:extLst>
          </p:cNvPr>
          <p:cNvSpPr txBox="1">
            <a:spLocks/>
          </p:cNvSpPr>
          <p:nvPr/>
        </p:nvSpPr>
        <p:spPr>
          <a:xfrm>
            <a:off x="378692" y="4264824"/>
            <a:ext cx="5110923" cy="2136102"/>
          </a:xfrm>
          <a:prstGeom prst="rect">
            <a:avLst/>
          </a:prstGeom>
        </p:spPr>
        <p:txBody>
          <a:bodyPr vert="horz" lIns="0" tIns="45720" rIns="0" bIns="45720" rtlCol="0" anchor="t">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1000"/>
              </a:spcAft>
              <a:buFont typeface="Wingdings" panose="05000000000000000000" pitchFamily="2" charset="2"/>
              <a:buNone/>
            </a:pPr>
            <a:r>
              <a:rPr lang="en-US" b="1" dirty="0">
                <a:latin typeface="Calibri" panose="020F0502020204030204" pitchFamily="34" charset="0"/>
                <a:ea typeface="Times New Roman" panose="02020603050405020304" pitchFamily="18" charset="0"/>
              </a:rPr>
              <a:t>Employee Engagement</a:t>
            </a:r>
          </a:p>
          <a:p>
            <a:pPr marL="0" indent="0">
              <a:spcAft>
                <a:spcPts val="1000"/>
              </a:spcAft>
              <a:buFont typeface="Wingdings" panose="05000000000000000000" pitchFamily="2" charset="2"/>
              <a:buNone/>
            </a:pPr>
            <a:r>
              <a:rPr lang="en-US" dirty="0">
                <a:latin typeface="Calibri" panose="020F0502020204030204" pitchFamily="34" charset="0"/>
                <a:ea typeface="Times New Roman" panose="02020603050405020304" pitchFamily="18" charset="0"/>
              </a:rPr>
              <a:t>A respectful workplace is one in which employees are more likely to apply themselves, such as in decision-making. </a:t>
            </a:r>
            <a:endParaRPr lang="en-CA"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Content Placeholder 7">
            <a:extLst>
              <a:ext uri="{FF2B5EF4-FFF2-40B4-BE49-F238E27FC236}">
                <a16:creationId xmlns:a16="http://schemas.microsoft.com/office/drawing/2014/main" id="{B32260F9-AB99-4F0A-9E3D-6FA4584242C8}"/>
              </a:ext>
            </a:extLst>
          </p:cNvPr>
          <p:cNvSpPr txBox="1">
            <a:spLocks/>
          </p:cNvSpPr>
          <p:nvPr/>
        </p:nvSpPr>
        <p:spPr>
          <a:xfrm>
            <a:off x="6096000" y="2202614"/>
            <a:ext cx="5569816" cy="2062210"/>
          </a:xfrm>
          <a:prstGeom prst="rect">
            <a:avLst/>
          </a:prstGeom>
        </p:spPr>
        <p:txBody>
          <a:bodyPr vert="horz" lIns="0" tIns="45720" rIns="0" bIns="45720" rtlCol="0" anchor="t">
            <a:normAutofit lnSpcReduction="10000"/>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1000"/>
              </a:spcAft>
              <a:buFont typeface="Wingdings" panose="05000000000000000000" pitchFamily="2" charset="2"/>
              <a:buNone/>
            </a:pPr>
            <a:r>
              <a:rPr lang="en-US" b="1" dirty="0">
                <a:latin typeface="Calibri" panose="020F0502020204030204" pitchFamily="34" charset="0"/>
                <a:ea typeface="Times New Roman" panose="02020603050405020304" pitchFamily="18" charset="0"/>
                <a:cs typeface="Times New Roman" panose="02020603050405020304" pitchFamily="18" charset="0"/>
              </a:rPr>
              <a:t>Job Satisfaction</a:t>
            </a:r>
          </a:p>
          <a:p>
            <a:pPr marL="0" indent="0">
              <a:spcAft>
                <a:spcPts val="1000"/>
              </a:spcAft>
              <a:buFont typeface="Wingdings" panose="05000000000000000000" pitchFamily="2" charset="2"/>
              <a:buNone/>
            </a:pPr>
            <a:r>
              <a:rPr lang="en-US" dirty="0">
                <a:latin typeface="Calibri" panose="020F0502020204030204" pitchFamily="34" charset="0"/>
                <a:ea typeface="Times New Roman" panose="02020603050405020304" pitchFamily="18" charset="0"/>
                <a:cs typeface="Times New Roman" panose="02020603050405020304" pitchFamily="18" charset="0"/>
              </a:rPr>
              <a:t>Respect for one another will lead to employees feeling satisfied, content, and empowered to contribute to decisions in the workplace. </a:t>
            </a:r>
            <a:endParaRPr lang="en-CA"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Content Placeholder 7">
            <a:extLst>
              <a:ext uri="{FF2B5EF4-FFF2-40B4-BE49-F238E27FC236}">
                <a16:creationId xmlns:a16="http://schemas.microsoft.com/office/drawing/2014/main" id="{2CDCB85F-FE70-4065-8D80-30CA0D6F4F09}"/>
              </a:ext>
            </a:extLst>
          </p:cNvPr>
          <p:cNvSpPr txBox="1">
            <a:spLocks/>
          </p:cNvSpPr>
          <p:nvPr/>
        </p:nvSpPr>
        <p:spPr>
          <a:xfrm>
            <a:off x="6095999" y="4521391"/>
            <a:ext cx="5569815" cy="1518381"/>
          </a:xfrm>
          <a:prstGeom prst="rect">
            <a:avLst/>
          </a:prstGeom>
        </p:spPr>
        <p:txBody>
          <a:bodyPr vert="horz" lIns="0" tIns="45720" rIns="0" bIns="45720" rtlCol="0" anchor="t">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1000"/>
              </a:spcAft>
              <a:buFont typeface="Wingdings" panose="05000000000000000000" pitchFamily="2" charset="2"/>
              <a:buNone/>
            </a:pPr>
            <a:r>
              <a:rPr lang="en-US" b="1" dirty="0">
                <a:latin typeface="Calibri" panose="020F0502020204030204" pitchFamily="34" charset="0"/>
                <a:ea typeface="Times New Roman" panose="02020603050405020304" pitchFamily="18" charset="0"/>
                <a:cs typeface="Times New Roman" panose="02020603050405020304" pitchFamily="18" charset="0"/>
              </a:rPr>
              <a:t>Welcoming Environment </a:t>
            </a:r>
          </a:p>
          <a:p>
            <a:pPr marL="0" indent="0">
              <a:spcAft>
                <a:spcPts val="1000"/>
              </a:spcAft>
              <a:buFont typeface="Wingdings" panose="05000000000000000000" pitchFamily="2" charset="2"/>
              <a:buNone/>
            </a:pPr>
            <a:r>
              <a:rPr lang="en-US" dirty="0">
                <a:latin typeface="Calibri" panose="020F0502020204030204" pitchFamily="34" charset="0"/>
                <a:ea typeface="Times New Roman" panose="02020603050405020304" pitchFamily="18" charset="0"/>
              </a:rPr>
              <a:t>A successful workplace is one in which there is a sense of fairness amongst everyone. </a:t>
            </a:r>
            <a:endParaRPr lang="en-CA"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29086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097BE-A044-49F5-B5CA-AE183B956585}"/>
              </a:ext>
            </a:extLst>
          </p:cNvPr>
          <p:cNvSpPr>
            <a:spLocks noGrp="1"/>
          </p:cNvSpPr>
          <p:nvPr>
            <p:ph type="title"/>
          </p:nvPr>
        </p:nvSpPr>
        <p:spPr/>
        <p:txBody>
          <a:bodyPr/>
          <a:lstStyle/>
          <a:p>
            <a:r>
              <a:rPr lang="en-US" dirty="0"/>
              <a:t>Practical Illustration</a:t>
            </a:r>
          </a:p>
        </p:txBody>
      </p:sp>
      <p:sp>
        <p:nvSpPr>
          <p:cNvPr id="8" name="Content Placeholder 7">
            <a:extLst>
              <a:ext uri="{FF2B5EF4-FFF2-40B4-BE49-F238E27FC236}">
                <a16:creationId xmlns:a16="http://schemas.microsoft.com/office/drawing/2014/main" id="{411E9392-71EA-4293-909F-1FE7DD38E31D}"/>
              </a:ext>
            </a:extLst>
          </p:cNvPr>
          <p:cNvSpPr>
            <a:spLocks noGrp="1"/>
          </p:cNvSpPr>
          <p:nvPr>
            <p:ph idx="1"/>
          </p:nvPr>
        </p:nvSpPr>
        <p:spPr/>
        <p:txBody>
          <a:bodyPr>
            <a:normAutofit/>
          </a:bodyPr>
          <a:lstStyle/>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It starts with you</a:t>
            </a:r>
          </a:p>
          <a:p>
            <a:r>
              <a:rPr lang="en-US" dirty="0">
                <a:latin typeface="Calibri" panose="020F0502020204030204" pitchFamily="34" charset="0"/>
                <a:ea typeface="Times New Roman" panose="02020603050405020304" pitchFamily="18" charset="0"/>
                <a:cs typeface="Times New Roman" panose="02020603050405020304" pitchFamily="18" charset="0"/>
              </a:rPr>
              <a:t>Team Contribution</a:t>
            </a:r>
          </a:p>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Respecting Space</a:t>
            </a:r>
          </a:p>
          <a:p>
            <a:r>
              <a:rPr lang="en-US" dirty="0">
                <a:latin typeface="Calibri" panose="020F0502020204030204" pitchFamily="34" charset="0"/>
                <a:ea typeface="Times New Roman" panose="02020603050405020304" pitchFamily="18" charset="0"/>
                <a:cs typeface="Times New Roman" panose="02020603050405020304" pitchFamily="18" charset="0"/>
              </a:rPr>
              <a:t>Workplace Ethics</a:t>
            </a:r>
          </a:p>
          <a:p>
            <a:r>
              <a:rPr lang="en-US" sz="2400" dirty="0">
                <a:effectLst/>
                <a:latin typeface="Calibri" panose="020F0502020204030204" pitchFamily="34" charset="0"/>
                <a:ea typeface="Times New Roman" panose="02020603050405020304" pitchFamily="18" charset="0"/>
                <a:cs typeface="Times New Roman" panose="02020603050405020304" pitchFamily="18" charset="0"/>
              </a:rPr>
              <a:t>Benefits</a:t>
            </a:r>
          </a:p>
        </p:txBody>
      </p:sp>
      <p:pic>
        <p:nvPicPr>
          <p:cNvPr id="3" name="Picture 2">
            <a:extLst>
              <a:ext uri="{FF2B5EF4-FFF2-40B4-BE49-F238E27FC236}">
                <a16:creationId xmlns:a16="http://schemas.microsoft.com/office/drawing/2014/main" id="{2C451E3A-C466-428F-20A3-0113125EA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810" y="2426132"/>
            <a:ext cx="934773" cy="934773"/>
          </a:xfrm>
          <a:prstGeom prst="rect">
            <a:avLst/>
          </a:prstGeom>
        </p:spPr>
      </p:pic>
      <p:sp>
        <p:nvSpPr>
          <p:cNvPr id="2" name="Slide Number Placeholder 1">
            <a:extLst>
              <a:ext uri="{FF2B5EF4-FFF2-40B4-BE49-F238E27FC236}">
                <a16:creationId xmlns:a16="http://schemas.microsoft.com/office/drawing/2014/main" id="{BF8158A4-08A8-4284-8235-9139E3CD7340}"/>
              </a:ext>
            </a:extLst>
          </p:cNvPr>
          <p:cNvSpPr>
            <a:spLocks noGrp="1"/>
          </p:cNvSpPr>
          <p:nvPr>
            <p:ph type="sldNum" sz="quarter" idx="12"/>
          </p:nvPr>
        </p:nvSpPr>
        <p:spPr/>
        <p:txBody>
          <a:bodyPr/>
          <a:lstStyle/>
          <a:p>
            <a:fld id="{3A98EE3D-8CD1-4C3F-BD1C-C98C9596463C}" type="slidenum">
              <a:rPr lang="en-US" noProof="0" smtClean="0"/>
              <a:pPr/>
              <a:t>54</a:t>
            </a:fld>
            <a:endParaRPr lang="en-US" noProof="0" dirty="0"/>
          </a:p>
        </p:txBody>
      </p:sp>
    </p:spTree>
    <p:extLst>
      <p:ext uri="{BB962C8B-B14F-4D97-AF65-F5344CB8AC3E}">
        <p14:creationId xmlns:p14="http://schemas.microsoft.com/office/powerpoint/2010/main" val="392381592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chemeClr val="bg1"/>
                </a:solidFill>
                <a:ea typeface="Times New Roman" panose="02020603050405020304" pitchFamily="18" charset="0"/>
                <a:cs typeface="Times New Roman" panose="02020603050405020304" pitchFamily="18" charset="0"/>
              </a:rPr>
              <a:t>4a. </a:t>
            </a:r>
            <a:r>
              <a:rPr lang="en-US" sz="2800" dirty="0">
                <a:solidFill>
                  <a:schemeClr val="bg1"/>
                </a:solidFill>
                <a:effectLst/>
                <a:ea typeface="Times New Roman" panose="02020603050405020304" pitchFamily="18" charset="0"/>
              </a:rPr>
              <a:t>Why must we be conscious of our actions in the workplace?</a:t>
            </a:r>
            <a:endParaRPr lang="en-CA" sz="2800" dirty="0">
              <a:solidFill>
                <a:schemeClr val="bg1"/>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D. </a:t>
            </a:r>
            <a:r>
              <a:rPr lang="en-US" b="1" dirty="0"/>
              <a:t>To prove we are better than fellow employees</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B. </a:t>
            </a:r>
            <a:r>
              <a:rPr lang="en-US" b="1" dirty="0"/>
              <a:t>To ensure we are more respected than those around us</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A. </a:t>
            </a:r>
            <a:r>
              <a:rPr lang="en-US" b="1" dirty="0"/>
              <a:t>It is not necessary to be conscious of our actions</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sz="1600" b="1" dirty="0"/>
              <a:t>C. </a:t>
            </a:r>
            <a:r>
              <a:rPr lang="en-US" sz="1600" b="1" dirty="0"/>
              <a:t>To ensure a respectful environment and avoid unintentional disrespectful practices</a:t>
            </a:r>
            <a:endParaRPr lang="en-CA" sz="1600" b="1" dirty="0"/>
          </a:p>
        </p:txBody>
      </p:sp>
      <p:sp>
        <p:nvSpPr>
          <p:cNvPr id="2" name="Slide Number Placeholder 1">
            <a:extLst>
              <a:ext uri="{FF2B5EF4-FFF2-40B4-BE49-F238E27FC236}">
                <a16:creationId xmlns:a16="http://schemas.microsoft.com/office/drawing/2014/main" id="{9AA7CB10-BC44-40AB-9B2B-5EC44933B79B}"/>
              </a:ext>
            </a:extLst>
          </p:cNvPr>
          <p:cNvSpPr>
            <a:spLocks noGrp="1"/>
          </p:cNvSpPr>
          <p:nvPr>
            <p:ph type="sldNum" sz="quarter" idx="12"/>
          </p:nvPr>
        </p:nvSpPr>
        <p:spPr/>
        <p:txBody>
          <a:bodyPr/>
          <a:lstStyle/>
          <a:p>
            <a:fld id="{3A98EE3D-8CD1-4C3F-BD1C-C98C9596463C}" type="slidenum">
              <a:rPr lang="en-US" smtClean="0"/>
              <a:t>55</a:t>
            </a:fld>
            <a:endParaRPr lang="en-US" dirty="0"/>
          </a:p>
        </p:txBody>
      </p:sp>
    </p:spTree>
    <p:extLst>
      <p:ext uri="{BB962C8B-B14F-4D97-AF65-F5344CB8AC3E}">
        <p14:creationId xmlns:p14="http://schemas.microsoft.com/office/powerpoint/2010/main" val="10852585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419036"/>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chemeClr val="bg1"/>
                </a:solidFill>
                <a:ea typeface="Times New Roman" panose="02020603050405020304" pitchFamily="18" charset="0"/>
                <a:cs typeface="Times New Roman" panose="02020603050405020304" pitchFamily="18" charset="0"/>
              </a:rPr>
              <a:t>4b. </a:t>
            </a:r>
            <a:r>
              <a:rPr lang="en-US" sz="2800" dirty="0">
                <a:solidFill>
                  <a:schemeClr val="bg1"/>
                </a:solidFill>
                <a:effectLst/>
                <a:ea typeface="Times New Roman" panose="02020603050405020304" pitchFamily="18" charset="0"/>
              </a:rPr>
              <a:t>In general, a respectful environment is __________.</a:t>
            </a:r>
            <a:endParaRPr lang="en-CA" sz="2800" dirty="0">
              <a:solidFill>
                <a:schemeClr val="bg1"/>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D. </a:t>
            </a:r>
            <a:r>
              <a:rPr lang="en-US" b="1" dirty="0"/>
              <a:t>Unproductive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B. </a:t>
            </a:r>
            <a:r>
              <a:rPr lang="en-US" b="1" dirty="0"/>
              <a:t>A welcoming environment </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A. </a:t>
            </a:r>
            <a:r>
              <a:rPr lang="en-US" b="1" dirty="0"/>
              <a:t>A quiet environment</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C. </a:t>
            </a:r>
            <a:r>
              <a:rPr lang="en-US" b="1" dirty="0"/>
              <a:t>A boring environment</a:t>
            </a:r>
            <a:endParaRPr lang="en-CA" b="1" dirty="0"/>
          </a:p>
        </p:txBody>
      </p:sp>
      <p:sp>
        <p:nvSpPr>
          <p:cNvPr id="2" name="Slide Number Placeholder 1">
            <a:extLst>
              <a:ext uri="{FF2B5EF4-FFF2-40B4-BE49-F238E27FC236}">
                <a16:creationId xmlns:a16="http://schemas.microsoft.com/office/drawing/2014/main" id="{B4D1C7BA-F9DB-4F22-81A5-A40EC5B2C8BC}"/>
              </a:ext>
            </a:extLst>
          </p:cNvPr>
          <p:cNvSpPr>
            <a:spLocks noGrp="1"/>
          </p:cNvSpPr>
          <p:nvPr>
            <p:ph type="sldNum" sz="quarter" idx="12"/>
          </p:nvPr>
        </p:nvSpPr>
        <p:spPr/>
        <p:txBody>
          <a:bodyPr/>
          <a:lstStyle/>
          <a:p>
            <a:fld id="{3A98EE3D-8CD1-4C3F-BD1C-C98C9596463C}" type="slidenum">
              <a:rPr lang="en-US" smtClean="0"/>
              <a:t>56</a:t>
            </a:fld>
            <a:endParaRPr lang="en-US" dirty="0"/>
          </a:p>
        </p:txBody>
      </p:sp>
    </p:spTree>
    <p:extLst>
      <p:ext uri="{BB962C8B-B14F-4D97-AF65-F5344CB8AC3E}">
        <p14:creationId xmlns:p14="http://schemas.microsoft.com/office/powerpoint/2010/main" val="63823561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419036"/>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chemeClr val="bg1"/>
                </a:solidFill>
                <a:ea typeface="Times New Roman" panose="02020603050405020304" pitchFamily="18" charset="0"/>
                <a:cs typeface="Times New Roman" panose="02020603050405020304" pitchFamily="18" charset="0"/>
              </a:rPr>
              <a:t>4c. </a:t>
            </a:r>
            <a:r>
              <a:rPr lang="en-US" sz="2800" dirty="0">
                <a:solidFill>
                  <a:schemeClr val="bg1"/>
                </a:solidFill>
                <a:effectLst/>
                <a:ea typeface="Times New Roman" panose="02020603050405020304" pitchFamily="18" charset="0"/>
              </a:rPr>
              <a:t>What are some simple gestures we can do to create a respectful environment?</a:t>
            </a:r>
            <a:endParaRPr lang="en-CA" sz="2800" dirty="0">
              <a:solidFill>
                <a:schemeClr val="bg1"/>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B. </a:t>
            </a:r>
            <a:r>
              <a:rPr lang="en-US" b="1" dirty="0"/>
              <a:t>Hold the door open for another employee</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A. </a:t>
            </a:r>
            <a:r>
              <a:rPr lang="en-US" b="1" dirty="0"/>
              <a:t>Greet your coworkers</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C. </a:t>
            </a:r>
            <a:r>
              <a:rPr lang="en-US" b="1" dirty="0"/>
              <a:t>Use names when addressing the employee</a:t>
            </a:r>
            <a:endParaRPr lang="en-CA" b="1" dirty="0"/>
          </a:p>
        </p:txBody>
      </p:sp>
      <p:sp>
        <p:nvSpPr>
          <p:cNvPr id="2" name="Slide Number Placeholder 1">
            <a:extLst>
              <a:ext uri="{FF2B5EF4-FFF2-40B4-BE49-F238E27FC236}">
                <a16:creationId xmlns:a16="http://schemas.microsoft.com/office/drawing/2014/main" id="{4832B021-A8B6-4583-AD00-DDD48E1C3BFE}"/>
              </a:ext>
            </a:extLst>
          </p:cNvPr>
          <p:cNvSpPr>
            <a:spLocks noGrp="1"/>
          </p:cNvSpPr>
          <p:nvPr>
            <p:ph type="sldNum" sz="quarter" idx="12"/>
          </p:nvPr>
        </p:nvSpPr>
        <p:spPr/>
        <p:txBody>
          <a:bodyPr/>
          <a:lstStyle/>
          <a:p>
            <a:fld id="{3A98EE3D-8CD1-4C3F-BD1C-C98C9596463C}" type="slidenum">
              <a:rPr lang="en-US" smtClean="0"/>
              <a:t>57</a:t>
            </a:fld>
            <a:endParaRPr lang="en-US" dirty="0"/>
          </a:p>
        </p:txBody>
      </p:sp>
    </p:spTree>
    <p:extLst>
      <p:ext uri="{BB962C8B-B14F-4D97-AF65-F5344CB8AC3E}">
        <p14:creationId xmlns:p14="http://schemas.microsoft.com/office/powerpoint/2010/main" val="34369672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419036"/>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solidFill>
                  <a:srgbClr val="FFFFFF"/>
                </a:solidFill>
                <a:ea typeface="Times New Roman" panose="02020603050405020304" pitchFamily="18" charset="0"/>
                <a:cs typeface="Times New Roman" panose="02020603050405020304" pitchFamily="18" charset="0"/>
              </a:rPr>
              <a:t>4d. </a:t>
            </a:r>
            <a:r>
              <a:rPr lang="en-US" sz="2800" dirty="0">
                <a:solidFill>
                  <a:srgbClr val="FFFFFF"/>
                </a:solidFill>
                <a:effectLst/>
                <a:ea typeface="SimSun" panose="02010600030101010101" pitchFamily="2" charset="-122"/>
                <a:cs typeface="Mangal" panose="02040503050203030202" pitchFamily="18" charset="0"/>
              </a:rPr>
              <a:t>How can being vigilant in one’s interactions with others help?</a:t>
            </a:r>
            <a:endParaRPr lang="en-CA" sz="2800" dirty="0">
              <a:solidFill>
                <a:srgbClr val="FFFFFF"/>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D. </a:t>
            </a:r>
            <a:r>
              <a:rPr lang="en-US" b="1" dirty="0"/>
              <a:t>It will ensure cases of harassment never arise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B. </a:t>
            </a:r>
            <a:r>
              <a:rPr lang="en-US" b="1" dirty="0"/>
              <a:t>It will look good in your file</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sz="1400" b="1" dirty="0"/>
              <a:t>A. </a:t>
            </a:r>
            <a:r>
              <a:rPr lang="en-US" sz="1400" b="1" dirty="0"/>
              <a:t>It can help avoid ambiguous circumstances that may be considered harassment</a:t>
            </a:r>
            <a:endParaRPr lang="en-CA" sz="1400"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CA" b="1" dirty="0"/>
              <a:t>C. </a:t>
            </a:r>
            <a:r>
              <a:rPr lang="en-US" b="1" dirty="0"/>
              <a:t>It can help resolve cases of harassment positively</a:t>
            </a:r>
            <a:endParaRPr lang="en-CA" b="1" dirty="0"/>
          </a:p>
        </p:txBody>
      </p:sp>
    </p:spTree>
    <p:extLst>
      <p:ext uri="{BB962C8B-B14F-4D97-AF65-F5344CB8AC3E}">
        <p14:creationId xmlns:p14="http://schemas.microsoft.com/office/powerpoint/2010/main" val="379633289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419036"/>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3F3F3F"/>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CA6F16-5BF2-630B-B395-39C8B21D79CD}"/>
              </a:ext>
            </a:extLst>
          </p:cNvPr>
          <p:cNvSpPr/>
          <p:nvPr/>
        </p:nvSpPr>
        <p:spPr>
          <a:xfrm>
            <a:off x="1593574" y="1779104"/>
            <a:ext cx="9004852" cy="934278"/>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lvl="0" algn="ctr"/>
            <a:r>
              <a:rPr lang="en-US" sz="2800" dirty="0">
                <a:effectLst/>
                <a:ea typeface="Times New Roman" panose="02020603050405020304" pitchFamily="18" charset="0"/>
                <a:cs typeface="Times New Roman" panose="02020603050405020304" pitchFamily="18" charset="0"/>
              </a:rPr>
              <a:t>4e. Which of the following can disrespectful behavior in the workplace cause?</a:t>
            </a:r>
            <a:endParaRPr lang="en-CA" sz="2800" dirty="0">
              <a:solidFill>
                <a:prstClr val="white"/>
              </a:solidFill>
            </a:endParaRPr>
          </a:p>
        </p:txBody>
      </p:sp>
      <p:sp>
        <p:nvSpPr>
          <p:cNvPr id="8" name="Rectangle: Rounded Corners 7">
            <a:extLst>
              <a:ext uri="{FF2B5EF4-FFF2-40B4-BE49-F238E27FC236}">
                <a16:creationId xmlns:a16="http://schemas.microsoft.com/office/drawing/2014/main" id="{AE765346-113F-340F-C204-21DBFFC611BF}"/>
              </a:ext>
            </a:extLst>
          </p:cNvPr>
          <p:cNvSpPr/>
          <p:nvPr/>
        </p:nvSpPr>
        <p:spPr>
          <a:xfrm>
            <a:off x="6785110" y="4780722"/>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D. </a:t>
            </a:r>
            <a:r>
              <a:rPr lang="en-US" b="1" dirty="0"/>
              <a:t>All of the above</a:t>
            </a:r>
            <a:endParaRPr lang="en-CA" b="1" dirty="0"/>
          </a:p>
        </p:txBody>
      </p:sp>
      <p:sp>
        <p:nvSpPr>
          <p:cNvPr id="12" name="Rectangle: Rounded Corners 11">
            <a:extLst>
              <a:ext uri="{FF2B5EF4-FFF2-40B4-BE49-F238E27FC236}">
                <a16:creationId xmlns:a16="http://schemas.microsoft.com/office/drawing/2014/main" id="{8D4F97D5-66FD-C273-EAFA-387A7ED680CA}"/>
              </a:ext>
            </a:extLst>
          </p:cNvPr>
          <p:cNvSpPr/>
          <p:nvPr/>
        </p:nvSpPr>
        <p:spPr>
          <a:xfrm>
            <a:off x="6785109"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B. </a:t>
            </a:r>
            <a:r>
              <a:rPr lang="en-US" b="1" dirty="0"/>
              <a:t>Lower productivity</a:t>
            </a:r>
            <a:endParaRPr lang="en-CA" b="1" dirty="0"/>
          </a:p>
        </p:txBody>
      </p:sp>
      <p:sp>
        <p:nvSpPr>
          <p:cNvPr id="13" name="Rectangle: Rounded Corners 12">
            <a:extLst>
              <a:ext uri="{FF2B5EF4-FFF2-40B4-BE49-F238E27FC236}">
                <a16:creationId xmlns:a16="http://schemas.microsoft.com/office/drawing/2014/main" id="{3D88D1C1-128C-423F-85D0-D11B152E591F}"/>
              </a:ext>
            </a:extLst>
          </p:cNvPr>
          <p:cNvSpPr/>
          <p:nvPr/>
        </p:nvSpPr>
        <p:spPr>
          <a:xfrm>
            <a:off x="1808923" y="3349489"/>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A. </a:t>
            </a:r>
            <a:r>
              <a:rPr lang="en-US" b="1" dirty="0"/>
              <a:t>Stress and anxiety</a:t>
            </a:r>
            <a:endParaRPr lang="en-CA" b="1" dirty="0"/>
          </a:p>
        </p:txBody>
      </p:sp>
      <p:sp>
        <p:nvSpPr>
          <p:cNvPr id="14" name="Rectangle: Rounded Corners 13">
            <a:extLst>
              <a:ext uri="{FF2B5EF4-FFF2-40B4-BE49-F238E27FC236}">
                <a16:creationId xmlns:a16="http://schemas.microsoft.com/office/drawing/2014/main" id="{5BFE2536-65A4-0609-A583-B28E4B2D4600}"/>
              </a:ext>
            </a:extLst>
          </p:cNvPr>
          <p:cNvSpPr/>
          <p:nvPr/>
        </p:nvSpPr>
        <p:spPr>
          <a:xfrm>
            <a:off x="1808923" y="4790661"/>
            <a:ext cx="3597965" cy="7056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CA" b="1" dirty="0"/>
              <a:t>C. </a:t>
            </a:r>
            <a:r>
              <a:rPr lang="en-US" b="1" dirty="0"/>
              <a:t>Long term health issues</a:t>
            </a:r>
            <a:endParaRPr lang="en-CA" b="1" dirty="0"/>
          </a:p>
        </p:txBody>
      </p:sp>
      <p:sp>
        <p:nvSpPr>
          <p:cNvPr id="2" name="Slide Number Placeholder 1">
            <a:extLst>
              <a:ext uri="{FF2B5EF4-FFF2-40B4-BE49-F238E27FC236}">
                <a16:creationId xmlns:a16="http://schemas.microsoft.com/office/drawing/2014/main" id="{16EF82B8-F56A-4272-925C-F63427D1EEA0}"/>
              </a:ext>
            </a:extLst>
          </p:cNvPr>
          <p:cNvSpPr>
            <a:spLocks noGrp="1"/>
          </p:cNvSpPr>
          <p:nvPr>
            <p:ph type="sldNum" sz="quarter" idx="12"/>
          </p:nvPr>
        </p:nvSpPr>
        <p:spPr/>
        <p:txBody>
          <a:bodyPr/>
          <a:lstStyle/>
          <a:p>
            <a:fld id="{3A98EE3D-8CD1-4C3F-BD1C-C98C9596463C}" type="slidenum">
              <a:rPr lang="en-US" smtClean="0"/>
              <a:t>59</a:t>
            </a:fld>
            <a:endParaRPr lang="en-US" dirty="0"/>
          </a:p>
        </p:txBody>
      </p:sp>
    </p:spTree>
    <p:extLst>
      <p:ext uri="{BB962C8B-B14F-4D97-AF65-F5344CB8AC3E}">
        <p14:creationId xmlns:p14="http://schemas.microsoft.com/office/powerpoint/2010/main" val="55782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3F3F3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2"/>
                                        </p:tgtEl>
                                        <p:attrNameLst>
                                          <p:attrName>fillcolor</p:attrName>
                                        </p:attrNameLst>
                                      </p:cBhvr>
                                      <p:to>
                                        <a:srgbClr val="3F3F3F"/>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3"/>
                                        </p:tgtEl>
                                        <p:attrNameLst>
                                          <p:attrName>fillcolor</p:attrName>
                                        </p:attrNameLst>
                                      </p:cBhvr>
                                      <p:to>
                                        <a:srgbClr val="3F3F3F"/>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4"/>
                                        </p:tgtEl>
                                        <p:attrNameLst>
                                          <p:attrName>fillcolor</p:attrName>
                                        </p:attrNameLst>
                                      </p:cBhvr>
                                      <p:to>
                                        <a:srgbClr val="419036"/>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D22D53-586E-4F80-B549-03B4A942D854}"/>
              </a:ext>
            </a:extLst>
          </p:cNvPr>
          <p:cNvSpPr>
            <a:spLocks noGrp="1"/>
          </p:cNvSpPr>
          <p:nvPr>
            <p:ph idx="1"/>
          </p:nvPr>
        </p:nvSpPr>
        <p:spPr>
          <a:xfrm>
            <a:off x="5524147" y="1735202"/>
            <a:ext cx="6024653" cy="4175996"/>
          </a:xfrm>
        </p:spPr>
        <p:txBody>
          <a:bodyPr vert="horz" lIns="0" tIns="45720" rIns="0" bIns="45720" rtlCol="0">
            <a:normAutofit lnSpcReduction="10000"/>
          </a:bodyPr>
          <a:lstStyle/>
          <a:p>
            <a:pPr marL="0" indent="0">
              <a:buNone/>
            </a:pPr>
            <a:r>
              <a:rPr lang="en-US" dirty="0">
                <a:solidFill>
                  <a:schemeClr val="tx1"/>
                </a:solidFill>
              </a:rPr>
              <a:t>To have respect is to honor all of creation:</a:t>
            </a:r>
          </a:p>
          <a:p>
            <a:pPr marL="285750" indent="-285750">
              <a:buFont typeface="Arial" panose="020B0604020202020204" pitchFamily="34" charset="0"/>
              <a:buChar char="•"/>
            </a:pPr>
            <a:r>
              <a:rPr lang="en-US" dirty="0">
                <a:solidFill>
                  <a:schemeClr val="tx1"/>
                </a:solidFill>
              </a:rPr>
              <a:t>Respect others, the beliefs of others, and yourself.</a:t>
            </a:r>
          </a:p>
          <a:p>
            <a:pPr marL="285750" lvl="0" indent="-285750">
              <a:buFont typeface="Arial" panose="020B0604020202020204" pitchFamily="34" charset="0"/>
              <a:buChar char="•"/>
            </a:pPr>
            <a:r>
              <a:rPr lang="en-US" dirty="0">
                <a:solidFill>
                  <a:schemeClr val="tx1"/>
                </a:solidFill>
              </a:rPr>
              <a:t>Accept cultural, religious, and gender differences</a:t>
            </a:r>
          </a:p>
          <a:p>
            <a:pPr marL="285750" lvl="0" indent="-285750">
              <a:buFont typeface="Arial" panose="020B0604020202020204" pitchFamily="34" charset="0"/>
              <a:buChar char="•"/>
            </a:pPr>
            <a:r>
              <a:rPr lang="en-US" dirty="0">
                <a:solidFill>
                  <a:schemeClr val="tx1"/>
                </a:solidFill>
              </a:rPr>
              <a:t>Safeguard the dignity, individuality, and rights of others</a:t>
            </a:r>
          </a:p>
          <a:p>
            <a:pPr marL="285750" lvl="0" indent="-285750">
              <a:buFont typeface="Arial" panose="020B0604020202020204" pitchFamily="34" charset="0"/>
              <a:buChar char="•"/>
            </a:pPr>
            <a:r>
              <a:rPr lang="en-US" dirty="0">
                <a:solidFill>
                  <a:schemeClr val="tx1"/>
                </a:solidFill>
              </a:rPr>
              <a:t>Treat others the way you would like to be treated. Do not be hurtful to yourself or others.</a:t>
            </a:r>
          </a:p>
          <a:p>
            <a:pPr marL="285750" indent="-285750">
              <a:buFont typeface="Arial" panose="020B0604020202020204" pitchFamily="34" charset="0"/>
              <a:buChar char="•"/>
            </a:pPr>
            <a:r>
              <a:rPr lang="en-US" dirty="0">
                <a:solidFill>
                  <a:schemeClr val="tx1"/>
                </a:solidFill>
              </a:rPr>
              <a:t>Live honorably in your actions towards all things. </a:t>
            </a:r>
          </a:p>
        </p:txBody>
      </p:sp>
      <p:sp>
        <p:nvSpPr>
          <p:cNvPr id="2" name="Slide Number Placeholder 1">
            <a:extLst>
              <a:ext uri="{FF2B5EF4-FFF2-40B4-BE49-F238E27FC236}">
                <a16:creationId xmlns:a16="http://schemas.microsoft.com/office/drawing/2014/main" id="{36EA3A52-E8A8-472A-9DB1-CE21E82E94A1}"/>
              </a:ext>
            </a:extLst>
          </p:cNvPr>
          <p:cNvSpPr>
            <a:spLocks noGrp="1"/>
          </p:cNvSpPr>
          <p:nvPr>
            <p:ph type="sldNum" sz="quarter" idx="12"/>
          </p:nvPr>
        </p:nvSpPr>
        <p:spPr/>
        <p:txBody>
          <a:bodyPr/>
          <a:lstStyle/>
          <a:p>
            <a:fld id="{3A98EE3D-8CD1-4C3F-BD1C-C98C9596463C}" type="slidenum">
              <a:rPr lang="en-US" noProof="0" smtClean="0"/>
              <a:pPr/>
              <a:t>6</a:t>
            </a:fld>
            <a:endParaRPr lang="en-US" noProof="0" dirty="0"/>
          </a:p>
        </p:txBody>
      </p:sp>
      <p:sp>
        <p:nvSpPr>
          <p:cNvPr id="6" name="Title 5">
            <a:extLst>
              <a:ext uri="{FF2B5EF4-FFF2-40B4-BE49-F238E27FC236}">
                <a16:creationId xmlns:a16="http://schemas.microsoft.com/office/drawing/2014/main" id="{8146B020-2B12-4533-AB98-A078339B314A}"/>
              </a:ext>
            </a:extLst>
          </p:cNvPr>
          <p:cNvSpPr>
            <a:spLocks noGrp="1"/>
          </p:cNvSpPr>
          <p:nvPr>
            <p:ph type="title"/>
          </p:nvPr>
        </p:nvSpPr>
        <p:spPr>
          <a:xfrm>
            <a:off x="5458984" y="514872"/>
            <a:ext cx="3617602" cy="771337"/>
          </a:xfrm>
        </p:spPr>
        <p:txBody>
          <a:bodyPr vert="horz" lIns="91440" tIns="45720" rIns="91440" bIns="45720" rtlCol="0" anchor="b">
            <a:normAutofit/>
          </a:bodyPr>
          <a:lstStyle/>
          <a:p>
            <a:r>
              <a:rPr lang="en-US" sz="4000" dirty="0">
                <a:solidFill>
                  <a:schemeClr val="accent6"/>
                </a:solidFill>
                <a:latin typeface="+mj-lt"/>
                <a:cs typeface="Calibri" panose="020F0502020204030204" pitchFamily="34" charset="0"/>
              </a:rPr>
              <a:t>Manaaji'idiwin</a:t>
            </a:r>
            <a:endParaRPr lang="en-US" sz="3200" dirty="0">
              <a:solidFill>
                <a:schemeClr val="accent6"/>
              </a:solidFill>
              <a:latin typeface="+mj-lt"/>
              <a:cs typeface="Calibri" panose="020F0502020204030204" pitchFamily="34" charset="0"/>
            </a:endParaRPr>
          </a:p>
        </p:txBody>
      </p:sp>
      <p:sp>
        <p:nvSpPr>
          <p:cNvPr id="3" name="Text Placeholder 2">
            <a:extLst>
              <a:ext uri="{FF2B5EF4-FFF2-40B4-BE49-F238E27FC236}">
                <a16:creationId xmlns:a16="http://schemas.microsoft.com/office/drawing/2014/main" id="{26426DFF-154C-4812-951E-326EE6018E44}"/>
              </a:ext>
            </a:extLst>
          </p:cNvPr>
          <p:cNvSpPr>
            <a:spLocks noGrp="1"/>
          </p:cNvSpPr>
          <p:nvPr>
            <p:ph type="body" sz="half" idx="4294967295"/>
          </p:nvPr>
        </p:nvSpPr>
        <p:spPr>
          <a:xfrm>
            <a:off x="5561385" y="1199953"/>
            <a:ext cx="3412800" cy="594000"/>
          </a:xfrm>
        </p:spPr>
        <p:txBody>
          <a:bodyPr>
            <a:normAutofit/>
          </a:bodyPr>
          <a:lstStyle/>
          <a:p>
            <a:pPr marL="0" indent="0">
              <a:buNone/>
            </a:pPr>
            <a:r>
              <a:rPr lang="en-US" sz="2400" dirty="0">
                <a:solidFill>
                  <a:schemeClr val="accent6">
                    <a:lumMod val="75000"/>
                  </a:schemeClr>
                </a:solidFill>
                <a:cs typeface="Calibri" panose="020F0502020204030204" pitchFamily="34" charset="0"/>
              </a:rPr>
              <a:t>mutual respect</a:t>
            </a:r>
            <a:endParaRPr lang="en-US" sz="4800" dirty="0">
              <a:solidFill>
                <a:schemeClr val="accent6">
                  <a:lumMod val="75000"/>
                </a:schemeClr>
              </a:solidFill>
            </a:endParaRPr>
          </a:p>
        </p:txBody>
      </p:sp>
      <p:pic>
        <p:nvPicPr>
          <p:cNvPr id="1026" name="Picture 2" descr="Minisan - Connecting Ojibwe Ecological Knowledge and Climate Change in the  Apostle Islands - Additional Resources - Apostle Islands National Lakeshore  (U.S. National Park Service)">
            <a:extLst>
              <a:ext uri="{FF2B5EF4-FFF2-40B4-BE49-F238E27FC236}">
                <a16:creationId xmlns:a16="http://schemas.microsoft.com/office/drawing/2014/main" id="{1982048A-DCE1-48FC-BC99-208DD1392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39" y="2965166"/>
            <a:ext cx="3935723" cy="131565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5">
            <a:extLst>
              <a:ext uri="{FF2B5EF4-FFF2-40B4-BE49-F238E27FC236}">
                <a16:creationId xmlns:a16="http://schemas.microsoft.com/office/drawing/2014/main" id="{F96F8B2F-518E-477F-8A15-94E734E3E60E}"/>
              </a:ext>
            </a:extLst>
          </p:cNvPr>
          <p:cNvSpPr txBox="1">
            <a:spLocks/>
          </p:cNvSpPr>
          <p:nvPr/>
        </p:nvSpPr>
        <p:spPr>
          <a:xfrm>
            <a:off x="477078" y="516836"/>
            <a:ext cx="3608524" cy="196023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b="1" i="0" kern="1200" spc="-50" baseline="0">
                <a:solidFill>
                  <a:srgbClr val="FFFFFF"/>
                </a:solidFill>
                <a:latin typeface="+mn-lt"/>
                <a:ea typeface="+mj-ea"/>
                <a:cs typeface="+mj-cs"/>
              </a:defRPr>
            </a:lvl1pPr>
          </a:lstStyle>
          <a:p>
            <a:r>
              <a:rPr lang="en-US" sz="4800" dirty="0">
                <a:solidFill>
                  <a:srgbClr val="404040"/>
                </a:solidFill>
                <a:latin typeface="+mj-lt"/>
                <a:cs typeface="Calibri" panose="020F0502020204030204" pitchFamily="34" charset="0"/>
              </a:rPr>
              <a:t>Cultural Meaning</a:t>
            </a:r>
          </a:p>
        </p:txBody>
      </p:sp>
      <p:cxnSp>
        <p:nvCxnSpPr>
          <p:cNvPr id="8" name="Straight Connector 7">
            <a:extLst>
              <a:ext uri="{FF2B5EF4-FFF2-40B4-BE49-F238E27FC236}">
                <a16:creationId xmlns:a16="http://schemas.microsoft.com/office/drawing/2014/main" id="{C5786B8C-B3D8-4499-BA09-0BDB1830BCED}"/>
              </a:ext>
            </a:extLst>
          </p:cNvPr>
          <p:cNvCxnSpPr/>
          <p:nvPr/>
        </p:nvCxnSpPr>
        <p:spPr>
          <a:xfrm>
            <a:off x="468000" y="2592000"/>
            <a:ext cx="361760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322487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888A-AEE0-8822-C640-B922801CEF03}"/>
              </a:ext>
            </a:extLst>
          </p:cNvPr>
          <p:cNvSpPr>
            <a:spLocks noGrp="1"/>
          </p:cNvSpPr>
          <p:nvPr>
            <p:ph type="title"/>
          </p:nvPr>
        </p:nvSpPr>
        <p:spPr/>
        <p:txBody>
          <a:bodyPr/>
          <a:lstStyle/>
          <a:p>
            <a:r>
              <a:rPr lang="en-CA" dirty="0">
                <a:latin typeface="+mj-lt"/>
                <a:cs typeface="Calibri" panose="020F0502020204030204" pitchFamily="34" charset="0"/>
              </a:rPr>
              <a:t>Wrapping Up</a:t>
            </a:r>
          </a:p>
        </p:txBody>
      </p:sp>
      <p:sp>
        <p:nvSpPr>
          <p:cNvPr id="3" name="Text Placeholder 2">
            <a:extLst>
              <a:ext uri="{FF2B5EF4-FFF2-40B4-BE49-F238E27FC236}">
                <a16:creationId xmlns:a16="http://schemas.microsoft.com/office/drawing/2014/main" id="{317F8D73-7E14-9595-046C-3F76E8E87ED1}"/>
              </a:ext>
            </a:extLst>
          </p:cNvPr>
          <p:cNvSpPr>
            <a:spLocks noGrp="1"/>
          </p:cNvSpPr>
          <p:nvPr>
            <p:ph type="body" idx="1"/>
          </p:nvPr>
        </p:nvSpPr>
        <p:spPr>
          <a:xfrm>
            <a:off x="1930400" y="277813"/>
            <a:ext cx="8331201" cy="586740"/>
          </a:xfrm>
        </p:spPr>
        <p:txBody>
          <a:bodyPr/>
          <a:lstStyle/>
          <a:p>
            <a:r>
              <a:rPr lang="en-CA" dirty="0"/>
              <a:t>CONCLUSION</a:t>
            </a:r>
          </a:p>
        </p:txBody>
      </p:sp>
      <p:sp>
        <p:nvSpPr>
          <p:cNvPr id="4" name="Text Placeholder 3">
            <a:extLst>
              <a:ext uri="{FF2B5EF4-FFF2-40B4-BE49-F238E27FC236}">
                <a16:creationId xmlns:a16="http://schemas.microsoft.com/office/drawing/2014/main" id="{ECE55A83-8081-0917-0BA9-A12F67D22C47}"/>
              </a:ext>
            </a:extLst>
          </p:cNvPr>
          <p:cNvSpPr>
            <a:spLocks noGrp="1"/>
          </p:cNvSpPr>
          <p:nvPr>
            <p:ph type="body" sz="quarter" idx="10"/>
          </p:nvPr>
        </p:nvSpPr>
        <p:spPr/>
        <p:txBody>
          <a:bodyPr/>
          <a:lstStyle/>
          <a:p>
            <a:r>
              <a:rPr lang="en-US" sz="2800" dirty="0">
                <a:effectLst/>
                <a:ea typeface="Times New Roman" panose="02020603050405020304" pitchFamily="18" charset="0"/>
                <a:cs typeface="Times New Roman" panose="02020603050405020304" pitchFamily="18" charset="0"/>
              </a:rPr>
              <a:t>Although this workshop is coming to a close, we hope that your journey to improve your </a:t>
            </a:r>
            <a:r>
              <a:rPr lang="en-US" sz="2800" u="sng" dirty="0">
                <a:effectLst/>
                <a:ea typeface="Times New Roman" panose="02020603050405020304" pitchFamily="18" charset="0"/>
                <a:cs typeface="Times New Roman" panose="02020603050405020304" pitchFamily="18" charset="0"/>
              </a:rPr>
              <a:t>Respect in the Workplace</a:t>
            </a:r>
            <a:r>
              <a:rPr lang="en-US" sz="2800" dirty="0">
                <a:effectLst/>
                <a:ea typeface="Times New Roman" panose="02020603050405020304" pitchFamily="18" charset="0"/>
                <a:cs typeface="Times New Roman" panose="02020603050405020304" pitchFamily="18" charset="0"/>
              </a:rPr>
              <a:t> skills is just beginning. </a:t>
            </a:r>
            <a:endParaRPr lang="en-CA" dirty="0"/>
          </a:p>
        </p:txBody>
      </p:sp>
    </p:spTree>
    <p:extLst>
      <p:ext uri="{BB962C8B-B14F-4D97-AF65-F5344CB8AC3E}">
        <p14:creationId xmlns:p14="http://schemas.microsoft.com/office/powerpoint/2010/main" val="284947199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52793D9-9D19-46B1-AC25-73D1587617BB}"/>
              </a:ext>
            </a:extLst>
          </p:cNvPr>
          <p:cNvPicPr>
            <a:picLocks noGrp="1" noChangeAspect="1"/>
          </p:cNvPicPr>
          <p:nvPr>
            <p:ph type="pic" sz="quarter" idx="13"/>
          </p:nvPr>
        </p:nvPicPr>
        <p:blipFill rotWithShape="1">
          <a:blip r:embed="rId3" cstate="print">
            <a:grayscl/>
            <a:extLst>
              <a:ext uri="{28A0092B-C50C-407E-A947-70E740481C1C}">
                <a14:useLocalDpi xmlns:a14="http://schemas.microsoft.com/office/drawing/2010/main" val="0"/>
              </a:ext>
            </a:extLst>
          </a:blip>
          <a:srcRect b="18502"/>
          <a:stretch/>
        </p:blipFill>
        <p:spPr>
          <a:xfrm>
            <a:off x="5576207" y="1"/>
            <a:ext cx="6615294" cy="1566174"/>
          </a:xfrm>
        </p:spPr>
      </p:pic>
      <p:sp>
        <p:nvSpPr>
          <p:cNvPr id="12" name="Rectangle 11">
            <a:extLst>
              <a:ext uri="{FF2B5EF4-FFF2-40B4-BE49-F238E27FC236}">
                <a16:creationId xmlns:a16="http://schemas.microsoft.com/office/drawing/2014/main" id="{46B9FD8B-5D1C-457B-8A59-E4F48DF9CCD7}"/>
              </a:ext>
              <a:ext uri="{C183D7F6-B498-43B3-948B-1728B52AA6E4}">
                <adec:decorative xmlns:adec="http://schemas.microsoft.com/office/drawing/2017/decorative" val="1"/>
              </a:ext>
            </a:extLst>
          </p:cNvPr>
          <p:cNvSpPr/>
          <p:nvPr/>
        </p:nvSpPr>
        <p:spPr>
          <a:xfrm>
            <a:off x="5576207" y="-45122"/>
            <a:ext cx="6615792" cy="1122808"/>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447B9F0-E0A0-4BBE-B121-CB430CF0BAAD}"/>
              </a:ext>
              <a:ext uri="{C183D7F6-B498-43B3-948B-1728B52AA6E4}">
                <adec:decorative xmlns:adec="http://schemas.microsoft.com/office/drawing/2017/decorative" val="1"/>
              </a:ext>
            </a:extLst>
          </p:cNvPr>
          <p:cNvSpPr/>
          <p:nvPr/>
        </p:nvSpPr>
        <p:spPr>
          <a:xfrm>
            <a:off x="0" y="880375"/>
            <a:ext cx="573053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C18EF07-6D9D-BFA4-401A-738DD4264440}"/>
              </a:ext>
            </a:extLst>
          </p:cNvPr>
          <p:cNvSpPr txBox="1"/>
          <p:nvPr/>
        </p:nvSpPr>
        <p:spPr>
          <a:xfrm>
            <a:off x="1132100" y="3784320"/>
            <a:ext cx="2543641" cy="1569660"/>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One man can make a difference, and every man should try.</a:t>
            </a:r>
          </a:p>
          <a:p>
            <a:endParaRPr lang="en-US" sz="1600" b="1" dirty="0">
              <a:solidFill>
                <a:schemeClr val="accent1"/>
              </a:solidFill>
            </a:endParaRPr>
          </a:p>
          <a:p>
            <a:pPr algn="ctr"/>
            <a:r>
              <a:rPr lang="en-US" sz="1600" b="1" dirty="0">
                <a:solidFill>
                  <a:schemeClr val="accent1"/>
                </a:solidFill>
              </a:rPr>
              <a:t>- John F. Kennedy</a:t>
            </a:r>
          </a:p>
          <a:p>
            <a:endParaRPr lang="en-CA" sz="1600" i="1" dirty="0"/>
          </a:p>
        </p:txBody>
      </p:sp>
      <p:sp>
        <p:nvSpPr>
          <p:cNvPr id="16" name="TextBox 15">
            <a:extLst>
              <a:ext uri="{FF2B5EF4-FFF2-40B4-BE49-F238E27FC236}">
                <a16:creationId xmlns:a16="http://schemas.microsoft.com/office/drawing/2014/main" id="{213D983B-B214-4BD3-4059-99740C599CA7}"/>
              </a:ext>
            </a:extLst>
          </p:cNvPr>
          <p:cNvSpPr txBox="1"/>
          <p:nvPr/>
        </p:nvSpPr>
        <p:spPr>
          <a:xfrm>
            <a:off x="4888677" y="3784320"/>
            <a:ext cx="2545200" cy="1569660"/>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Victory is always possible for the person who refuses to stop fighting.</a:t>
            </a:r>
          </a:p>
          <a:p>
            <a:endParaRPr lang="en-US" sz="1600" i="1" dirty="0">
              <a:latin typeface="Calibri" panose="020F0502020204030204" pitchFamily="34" charset="0"/>
              <a:cs typeface="Times New Roman" panose="02020603050405020304" pitchFamily="18" charset="0"/>
            </a:endParaRPr>
          </a:p>
          <a:p>
            <a:pPr algn="ctr"/>
            <a:r>
              <a:rPr lang="en-US" sz="1600" b="1" dirty="0">
                <a:solidFill>
                  <a:schemeClr val="accent1"/>
                </a:solidFill>
              </a:rPr>
              <a:t>- Napoleon Hill</a:t>
            </a:r>
            <a:endParaRPr lang="en-US" sz="1600" dirty="0"/>
          </a:p>
          <a:p>
            <a:endParaRPr lang="en-CA" sz="1600" i="1" dirty="0"/>
          </a:p>
        </p:txBody>
      </p:sp>
      <p:sp>
        <p:nvSpPr>
          <p:cNvPr id="17" name="TextBox 16">
            <a:extLst>
              <a:ext uri="{FF2B5EF4-FFF2-40B4-BE49-F238E27FC236}">
                <a16:creationId xmlns:a16="http://schemas.microsoft.com/office/drawing/2014/main" id="{B5E3626C-7A39-E42C-FB75-36EF739CE880}"/>
              </a:ext>
            </a:extLst>
          </p:cNvPr>
          <p:cNvSpPr txBox="1"/>
          <p:nvPr/>
        </p:nvSpPr>
        <p:spPr>
          <a:xfrm>
            <a:off x="8646813" y="3784320"/>
            <a:ext cx="2545200" cy="1569660"/>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We must learn to live together as brothers or perish together as fools.</a:t>
            </a:r>
          </a:p>
          <a:p>
            <a:endParaRPr lang="en-US" sz="1600" i="1" dirty="0">
              <a:latin typeface="Calibri" panose="020F0502020204030204" pitchFamily="34" charset="0"/>
              <a:cs typeface="Times New Roman" panose="02020603050405020304" pitchFamily="18" charset="0"/>
            </a:endParaRPr>
          </a:p>
          <a:p>
            <a:pPr algn="ctr"/>
            <a:r>
              <a:rPr lang="en-US" sz="1600" b="1" dirty="0">
                <a:solidFill>
                  <a:schemeClr val="accent1"/>
                </a:solidFill>
              </a:rPr>
              <a:t>- Dr. Martin Luther King, Jr.</a:t>
            </a:r>
            <a:endParaRPr lang="en-US" sz="1600" dirty="0"/>
          </a:p>
          <a:p>
            <a:endParaRPr lang="en-CA" sz="1600" i="1" dirty="0"/>
          </a:p>
        </p:txBody>
      </p:sp>
      <p:sp>
        <p:nvSpPr>
          <p:cNvPr id="6" name="Title 5">
            <a:extLst>
              <a:ext uri="{FF2B5EF4-FFF2-40B4-BE49-F238E27FC236}">
                <a16:creationId xmlns:a16="http://schemas.microsoft.com/office/drawing/2014/main" id="{0C9D11D0-1CA9-42D5-AF43-178886E1686D}"/>
              </a:ext>
            </a:extLst>
          </p:cNvPr>
          <p:cNvSpPr>
            <a:spLocks noGrp="1"/>
          </p:cNvSpPr>
          <p:nvPr>
            <p:ph type="title"/>
          </p:nvPr>
        </p:nvSpPr>
        <p:spPr>
          <a:xfrm>
            <a:off x="-147871" y="931839"/>
            <a:ext cx="6054846" cy="634336"/>
          </a:xfrm>
        </p:spPr>
        <p:txBody>
          <a:bodyPr/>
          <a:lstStyle/>
          <a:p>
            <a:r>
              <a:rPr lang="en-US" dirty="0">
                <a:solidFill>
                  <a:schemeClr val="bg1"/>
                </a:solidFill>
              </a:rPr>
              <a:t>Words From the Wise</a:t>
            </a:r>
          </a:p>
        </p:txBody>
      </p:sp>
      <p:cxnSp>
        <p:nvCxnSpPr>
          <p:cNvPr id="21" name="Straight Connector 20">
            <a:extLst>
              <a:ext uri="{FF2B5EF4-FFF2-40B4-BE49-F238E27FC236}">
                <a16:creationId xmlns:a16="http://schemas.microsoft.com/office/drawing/2014/main" id="{31E10869-CB99-4AAE-DBD2-6ECBB3A47BDC}"/>
              </a:ext>
            </a:extLst>
          </p:cNvPr>
          <p:cNvCxnSpPr/>
          <p:nvPr/>
        </p:nvCxnSpPr>
        <p:spPr>
          <a:xfrm>
            <a:off x="685800" y="5206690"/>
            <a:ext cx="0" cy="165131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02603FC-2988-62E3-0BE3-0720BAF1089F}"/>
              </a:ext>
            </a:extLst>
          </p:cNvPr>
          <p:cNvCxnSpPr>
            <a:cxnSpLocks/>
          </p:cNvCxnSpPr>
          <p:nvPr/>
        </p:nvCxnSpPr>
        <p:spPr>
          <a:xfrm>
            <a:off x="0" y="6341165"/>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2C60F59-78A9-4A75-958B-4DC20E0BC706}"/>
              </a:ext>
            </a:extLst>
          </p:cNvPr>
          <p:cNvSpPr txBox="1"/>
          <p:nvPr/>
        </p:nvSpPr>
        <p:spPr>
          <a:xfrm>
            <a:off x="273137" y="1881417"/>
            <a:ext cx="2543641" cy="1323439"/>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Disagreement is one thing; disrespect is another.</a:t>
            </a:r>
          </a:p>
          <a:p>
            <a:endParaRPr lang="en-US" sz="1600" i="1" dirty="0">
              <a:latin typeface="Calibri" panose="020F0502020204030204" pitchFamily="34" charset="0"/>
              <a:cs typeface="Times New Roman" panose="02020603050405020304" pitchFamily="18" charset="0"/>
            </a:endParaRPr>
          </a:p>
          <a:p>
            <a:pPr algn="ctr"/>
            <a:r>
              <a:rPr lang="en-US" sz="1600" b="1" dirty="0">
                <a:solidFill>
                  <a:schemeClr val="accent1"/>
                </a:solidFill>
              </a:rPr>
              <a:t>- Richard V. Reeves</a:t>
            </a:r>
          </a:p>
          <a:p>
            <a:endParaRPr lang="en-CA" sz="1600" i="1" dirty="0"/>
          </a:p>
        </p:txBody>
      </p:sp>
      <p:sp>
        <p:nvSpPr>
          <p:cNvPr id="14" name="TextBox 13">
            <a:extLst>
              <a:ext uri="{FF2B5EF4-FFF2-40B4-BE49-F238E27FC236}">
                <a16:creationId xmlns:a16="http://schemas.microsoft.com/office/drawing/2014/main" id="{D115FA2E-147F-4659-A03C-EB10C1D7EF43}"/>
              </a:ext>
            </a:extLst>
          </p:cNvPr>
          <p:cNvSpPr txBox="1"/>
          <p:nvPr/>
        </p:nvSpPr>
        <p:spPr>
          <a:xfrm>
            <a:off x="3263290" y="1883488"/>
            <a:ext cx="2545200" cy="1323439"/>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Diversity: the art of thinking independently together.</a:t>
            </a:r>
          </a:p>
          <a:p>
            <a:endParaRPr lang="en-US" sz="1600" i="1" dirty="0">
              <a:latin typeface="Calibri" panose="020F0502020204030204" pitchFamily="34" charset="0"/>
              <a:cs typeface="Times New Roman" panose="02020603050405020304" pitchFamily="18" charset="0"/>
            </a:endParaRPr>
          </a:p>
          <a:p>
            <a:pPr algn="ctr"/>
            <a:r>
              <a:rPr lang="en-US" sz="1600" b="1" dirty="0">
                <a:solidFill>
                  <a:schemeClr val="accent1"/>
                </a:solidFill>
              </a:rPr>
              <a:t>- Malcolm Forbes</a:t>
            </a:r>
            <a:endParaRPr lang="en-US" sz="1600" dirty="0"/>
          </a:p>
          <a:p>
            <a:endParaRPr lang="en-CA" sz="1600" i="1" dirty="0"/>
          </a:p>
        </p:txBody>
      </p:sp>
      <p:sp>
        <p:nvSpPr>
          <p:cNvPr id="15" name="TextBox 14">
            <a:extLst>
              <a:ext uri="{FF2B5EF4-FFF2-40B4-BE49-F238E27FC236}">
                <a16:creationId xmlns:a16="http://schemas.microsoft.com/office/drawing/2014/main" id="{D98755E0-D7E8-446A-BE6B-6EAB20AECC75}"/>
              </a:ext>
            </a:extLst>
          </p:cNvPr>
          <p:cNvSpPr txBox="1"/>
          <p:nvPr/>
        </p:nvSpPr>
        <p:spPr>
          <a:xfrm>
            <a:off x="6349293" y="1883488"/>
            <a:ext cx="2545200" cy="1815882"/>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Respect other people’s feelings. It might mean nothing to you, but it could mean everything to them.</a:t>
            </a:r>
          </a:p>
          <a:p>
            <a:endParaRPr lang="en-US" sz="1600" i="1" dirty="0">
              <a:latin typeface="Calibri" panose="020F0502020204030204" pitchFamily="34" charset="0"/>
              <a:cs typeface="Times New Roman" panose="02020603050405020304" pitchFamily="18" charset="0"/>
            </a:endParaRPr>
          </a:p>
          <a:p>
            <a:pPr algn="ctr"/>
            <a:r>
              <a:rPr lang="en-US" sz="1600" b="1" dirty="0">
                <a:solidFill>
                  <a:schemeClr val="accent1"/>
                </a:solidFill>
              </a:rPr>
              <a:t>- Roy T. Bennett</a:t>
            </a:r>
            <a:endParaRPr lang="en-US" sz="1600" dirty="0"/>
          </a:p>
          <a:p>
            <a:endParaRPr lang="en-CA" sz="1600" i="1" dirty="0"/>
          </a:p>
        </p:txBody>
      </p:sp>
      <p:sp>
        <p:nvSpPr>
          <p:cNvPr id="18" name="TextBox 17">
            <a:extLst>
              <a:ext uri="{FF2B5EF4-FFF2-40B4-BE49-F238E27FC236}">
                <a16:creationId xmlns:a16="http://schemas.microsoft.com/office/drawing/2014/main" id="{C0D47A8E-FB72-4EE9-86AE-9884D59052D2}"/>
              </a:ext>
            </a:extLst>
          </p:cNvPr>
          <p:cNvSpPr txBox="1"/>
          <p:nvPr/>
        </p:nvSpPr>
        <p:spPr>
          <a:xfrm>
            <a:off x="9341005" y="1883488"/>
            <a:ext cx="2545200" cy="1815882"/>
          </a:xfrm>
          <a:prstGeom prst="rect">
            <a:avLst/>
          </a:prstGeom>
          <a:noFill/>
        </p:spPr>
        <p:txBody>
          <a:bodyPr wrap="square" rtlCol="0">
            <a:spAutoFit/>
          </a:bodyPr>
          <a:lstStyle/>
          <a:p>
            <a:r>
              <a:rPr lang="en-US" sz="1600" i="1"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rPr>
              <a:t>I’m not concerned with your liking or disliking me… All I ask is that you respect me as a human being.</a:t>
            </a:r>
          </a:p>
          <a:p>
            <a:endParaRPr lang="en-US" sz="1600" i="1" dirty="0">
              <a:latin typeface="Calibri" panose="020F0502020204030204" pitchFamily="34" charset="0"/>
              <a:cs typeface="Times New Roman" panose="02020603050405020304" pitchFamily="18" charset="0"/>
            </a:endParaRPr>
          </a:p>
          <a:p>
            <a:pPr algn="ctr"/>
            <a:r>
              <a:rPr lang="en-US" sz="1600" b="1" dirty="0">
                <a:solidFill>
                  <a:schemeClr val="accent1"/>
                </a:solidFill>
              </a:rPr>
              <a:t>- Jackie Robinson</a:t>
            </a:r>
            <a:endParaRPr lang="en-US" sz="1600" dirty="0"/>
          </a:p>
          <a:p>
            <a:endParaRPr lang="en-CA" sz="1600" i="1" dirty="0"/>
          </a:p>
        </p:txBody>
      </p:sp>
      <p:sp>
        <p:nvSpPr>
          <p:cNvPr id="3" name="Slide Number Placeholder 2">
            <a:extLst>
              <a:ext uri="{FF2B5EF4-FFF2-40B4-BE49-F238E27FC236}">
                <a16:creationId xmlns:a16="http://schemas.microsoft.com/office/drawing/2014/main" id="{83111A21-BDD6-465F-85A2-3E799F3E84D3}"/>
              </a:ext>
            </a:extLst>
          </p:cNvPr>
          <p:cNvSpPr>
            <a:spLocks noGrp="1"/>
          </p:cNvSpPr>
          <p:nvPr>
            <p:ph type="sldNum" sz="quarter" idx="12"/>
          </p:nvPr>
        </p:nvSpPr>
        <p:spPr/>
        <p:txBody>
          <a:bodyPr/>
          <a:lstStyle/>
          <a:p>
            <a:fld id="{3A98EE3D-8CD1-4C3F-BD1C-C98C9596463C}" type="slidenum">
              <a:rPr lang="en-US" noProof="0" smtClean="0"/>
              <a:pPr/>
              <a:t>61</a:t>
            </a:fld>
            <a:endParaRPr lang="en-US" noProof="0" dirty="0"/>
          </a:p>
        </p:txBody>
      </p:sp>
    </p:spTree>
    <p:extLst>
      <p:ext uri="{BB962C8B-B14F-4D97-AF65-F5344CB8AC3E}">
        <p14:creationId xmlns:p14="http://schemas.microsoft.com/office/powerpoint/2010/main" val="364047448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1E4DAD-8E4E-47DA-BCF8-0370308C95C0}"/>
              </a:ext>
            </a:extLst>
          </p:cNvPr>
          <p:cNvSpPr>
            <a:spLocks noGrp="1"/>
          </p:cNvSpPr>
          <p:nvPr>
            <p:ph type="sldNum" sz="quarter" idx="12"/>
          </p:nvPr>
        </p:nvSpPr>
        <p:spPr/>
        <p:txBody>
          <a:bodyPr/>
          <a:lstStyle/>
          <a:p>
            <a:fld id="{3A98EE3D-8CD1-4C3F-BD1C-C98C9596463C}" type="slidenum">
              <a:rPr lang="en-US" noProof="0" smtClean="0"/>
              <a:pPr/>
              <a:t>7</a:t>
            </a:fld>
            <a:endParaRPr lang="en-US" noProof="0" dirty="0"/>
          </a:p>
        </p:txBody>
      </p:sp>
      <p:pic>
        <p:nvPicPr>
          <p:cNvPr id="3" name="Online Media 10" title="Ojibwe Word of the Day Manaaji&amp;#39;idiwin ᒪᓈᒋᐦᐃᑎᐎᓐ&amp;#39;Respect&amp;#39; One of the Seven Grandfather Teachings.">
            <a:hlinkClick r:id="" action="ppaction://media"/>
            <a:extLst>
              <a:ext uri="{FF2B5EF4-FFF2-40B4-BE49-F238E27FC236}">
                <a16:creationId xmlns:a16="http://schemas.microsoft.com/office/drawing/2014/main" id="{3A5B8FAD-E2BF-4ADD-B5A4-59EF86E2BB95}"/>
              </a:ext>
            </a:extLst>
          </p:cNvPr>
          <p:cNvPicPr>
            <a:picLocks noRot="1" noChangeAspect="1"/>
          </p:cNvPicPr>
          <p:nvPr>
            <a:videoFile r:link="rId1"/>
          </p:nvPr>
        </p:nvPicPr>
        <p:blipFill>
          <a:blip r:embed="rId4"/>
          <a:stretch>
            <a:fillRect/>
          </a:stretch>
        </p:blipFill>
        <p:spPr>
          <a:xfrm>
            <a:off x="-147286" y="-898701"/>
            <a:ext cx="12486572" cy="8655403"/>
          </a:xfrm>
          <a:prstGeom prst="rect">
            <a:avLst/>
          </a:prstGeom>
        </p:spPr>
      </p:pic>
    </p:spTree>
    <p:extLst>
      <p:ext uri="{BB962C8B-B14F-4D97-AF65-F5344CB8AC3E}">
        <p14:creationId xmlns:p14="http://schemas.microsoft.com/office/powerpoint/2010/main" val="218856359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5" y="426152"/>
            <a:ext cx="5983605" cy="1450757"/>
          </a:xfrm>
        </p:spPr>
        <p:txBody>
          <a:bodyPr vert="horz" lIns="91440" tIns="45720" rIns="91440" bIns="45720" rtlCol="0" anchor="b">
            <a:normAutofit/>
          </a:bodyPr>
          <a:lstStyle/>
          <a:p>
            <a:r>
              <a:rPr lang="en-US" sz="4800" dirty="0">
                <a:solidFill>
                  <a:schemeClr val="tx1">
                    <a:lumMod val="75000"/>
                    <a:lumOff val="25000"/>
                  </a:schemeClr>
                </a:solidFill>
                <a:latin typeface="Calibri" panose="020F0502020204030204" pitchFamily="34" charset="0"/>
                <a:cs typeface="Calibri" panose="020F0502020204030204" pitchFamily="34" charset="0"/>
              </a:rPr>
              <a:t>Being Liked vs. Being Respected</a:t>
            </a: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80" r="280"/>
          <a:stretch/>
        </p:blipFill>
        <p:spPr>
          <a:xfrm>
            <a:off x="0" y="-40926"/>
            <a:ext cx="4579200" cy="6898926"/>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CCBAAA8-DE36-46A7-8728-72C3486FDBF0}"/>
              </a:ext>
            </a:extLst>
          </p:cNvPr>
          <p:cNvSpPr>
            <a:spLocks noGrp="1"/>
          </p:cNvSpPr>
          <p:nvPr>
            <p:ph idx="1"/>
          </p:nvPr>
        </p:nvSpPr>
        <p:spPr>
          <a:xfrm>
            <a:off x="5172074" y="2278881"/>
            <a:ext cx="5983606" cy="3760891"/>
          </a:xfrm>
        </p:spPr>
        <p:txBody>
          <a:bodyPr vert="horz" lIns="0" tIns="45720" rIns="0" bIns="45720" rtlCol="0">
            <a:normAutofit/>
          </a:bodyPr>
          <a:lstStyle/>
          <a:p>
            <a:pPr marL="0" lvl="0" indent="0" fontAlgn="base">
              <a:spcAft>
                <a:spcPts val="1000"/>
              </a:spcAft>
              <a:buNone/>
              <a:tabLst>
                <a:tab pos="457200" algn="l"/>
              </a:tabLs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Respect is often earned when you have achieved great accomplishments and have made important decisions for the business. </a:t>
            </a:r>
            <a:endParaRPr lang="en-CA" dirty="0">
              <a:latin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DDA1810-6077-4B3A-ABD8-6C0A4693232A}"/>
              </a:ext>
            </a:extLst>
          </p:cNvPr>
          <p:cNvSpPr>
            <a:spLocks noGrp="1"/>
          </p:cNvSpPr>
          <p:nvPr>
            <p:ph type="sldNum" sz="quarter" idx="12"/>
          </p:nvPr>
        </p:nvSpPr>
        <p:spPr/>
        <p:txBody>
          <a:bodyPr/>
          <a:lstStyle/>
          <a:p>
            <a:fld id="{3A98EE3D-8CD1-4C3F-BD1C-C98C9596463C}" type="slidenum">
              <a:rPr lang="en-US" noProof="0" smtClean="0"/>
              <a:pPr/>
              <a:t>8</a:t>
            </a:fld>
            <a:endParaRPr lang="en-US" noProof="0" dirty="0"/>
          </a:p>
        </p:txBody>
      </p:sp>
    </p:spTree>
    <p:extLst>
      <p:ext uri="{BB962C8B-B14F-4D97-AF65-F5344CB8AC3E}">
        <p14:creationId xmlns:p14="http://schemas.microsoft.com/office/powerpoint/2010/main" val="18705695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6DB04AA-2B2C-4162-AD6D-1FF802682C3D}"/>
              </a:ext>
            </a:extLst>
          </p:cNvPr>
          <p:cNvSpPr>
            <a:spLocks noGrp="1"/>
          </p:cNvSpPr>
          <p:nvPr>
            <p:ph type="title"/>
          </p:nvPr>
        </p:nvSpPr>
        <p:spPr>
          <a:xfrm>
            <a:off x="5172075" y="467095"/>
            <a:ext cx="5983605" cy="1450757"/>
          </a:xfrm>
        </p:spPr>
        <p:txBody>
          <a:bodyPr vert="horz" lIns="91440" tIns="45720" rIns="91440" bIns="45720" rtlCol="0" anchor="b">
            <a:normAutofit/>
          </a:bodyPr>
          <a:lstStyle/>
          <a:p>
            <a:r>
              <a:rPr lang="en-US" sz="4800" dirty="0">
                <a:solidFill>
                  <a:schemeClr val="tx1">
                    <a:lumMod val="75000"/>
                    <a:lumOff val="25000"/>
                  </a:schemeClr>
                </a:solidFill>
                <a:latin typeface="+mj-lt"/>
                <a:cs typeface="Calibri" panose="020F0502020204030204" pitchFamily="34" charset="0"/>
              </a:rPr>
              <a:t>Owed Respect vs. Earned Respect</a:t>
            </a:r>
          </a:p>
        </p:txBody>
      </p:sp>
      <p:pic>
        <p:nvPicPr>
          <p:cNvPr id="11" name="Picture Placeholder 10">
            <a:extLst>
              <a:ext uri="{FF2B5EF4-FFF2-40B4-BE49-F238E27FC236}">
                <a16:creationId xmlns:a16="http://schemas.microsoft.com/office/drawing/2014/main" id="{94B2FFE9-6D1F-4DC1-8532-95405973ABE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6" b="26"/>
          <a:stretch/>
        </p:blipFill>
        <p:spPr>
          <a:xfrm>
            <a:off x="0" y="10"/>
            <a:ext cx="4580077" cy="6857990"/>
          </a:xfrm>
          <a:prstGeom prst="rect">
            <a:avLst/>
          </a:prstGeom>
        </p:spPr>
      </p:pic>
      <p:cxnSp>
        <p:nvCxnSpPr>
          <p:cNvPr id="22" name="Straight Connector 2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CCBAAA8-DE36-46A7-8728-72C3486FDBF0}"/>
              </a:ext>
            </a:extLst>
          </p:cNvPr>
          <p:cNvSpPr>
            <a:spLocks noGrp="1"/>
          </p:cNvSpPr>
          <p:nvPr>
            <p:ph idx="1"/>
          </p:nvPr>
        </p:nvSpPr>
        <p:spPr>
          <a:xfrm>
            <a:off x="5172074" y="2289116"/>
            <a:ext cx="5983606" cy="3760891"/>
          </a:xfrm>
        </p:spPr>
        <p:txBody>
          <a:bodyPr vert="horz" lIns="0" tIns="45720" rIns="0" bIns="45720" rtlCol="0">
            <a:normAutofit/>
          </a:bodyPr>
          <a:lstStyle/>
          <a:p>
            <a:pPr marL="87313" indent="0">
              <a:buFont typeface="Calibri" panose="020F0502020204030204" pitchFamily="34" charset="0"/>
              <a:buNone/>
            </a:pPr>
            <a:r>
              <a:rPr lang="en-US" sz="2400" dirty="0">
                <a:effectLst/>
                <a:ea typeface="Times New Roman" panose="02020603050405020304" pitchFamily="18" charset="0"/>
                <a:cs typeface="Times New Roman" panose="02020603050405020304" pitchFamily="18" charset="0"/>
              </a:rPr>
              <a:t>Respect can be broken down into two main concepts: owed respect and earned respect. </a:t>
            </a:r>
          </a:p>
          <a:p>
            <a:pPr marL="87313" indent="0">
              <a:buFont typeface="Calibri" panose="020F0502020204030204" pitchFamily="34" charset="0"/>
              <a:buNone/>
            </a:pPr>
            <a:r>
              <a:rPr lang="en-US" b="1" dirty="0">
                <a:solidFill>
                  <a:schemeClr val="accent6"/>
                </a:solidFill>
                <a:ea typeface="Times New Roman" panose="02020603050405020304" pitchFamily="18" charset="0"/>
                <a:cs typeface="Times New Roman" panose="02020603050405020304" pitchFamily="18" charset="0"/>
              </a:rPr>
              <a:t>Owed respect </a:t>
            </a:r>
            <a:r>
              <a:rPr lang="en-US" dirty="0">
                <a:ea typeface="Times New Roman" panose="02020603050405020304" pitchFamily="18" charset="0"/>
                <a:cs typeface="Times New Roman" panose="02020603050405020304" pitchFamily="18" charset="0"/>
              </a:rPr>
              <a:t>is respect that should be given to each person. </a:t>
            </a:r>
          </a:p>
          <a:p>
            <a:pPr marL="87313" indent="0">
              <a:buFont typeface="Calibri" panose="020F0502020204030204" pitchFamily="34" charset="0"/>
              <a:buNone/>
            </a:pPr>
            <a:r>
              <a:rPr lang="en-US" b="1" dirty="0">
                <a:solidFill>
                  <a:schemeClr val="accent6"/>
                </a:solidFill>
                <a:ea typeface="Times New Roman" panose="02020603050405020304" pitchFamily="18" charset="0"/>
                <a:cs typeface="Times New Roman" panose="02020603050405020304" pitchFamily="18" charset="0"/>
              </a:rPr>
              <a:t>Earned respect </a:t>
            </a:r>
            <a:r>
              <a:rPr lang="en-US" dirty="0">
                <a:ea typeface="Times New Roman" panose="02020603050405020304" pitchFamily="18" charset="0"/>
                <a:cs typeface="Times New Roman" panose="02020603050405020304" pitchFamily="18" charset="0"/>
              </a:rPr>
              <a:t>often deals with status, including rewards and promotions. </a:t>
            </a:r>
          </a:p>
          <a:p>
            <a:pPr marL="87313" indent="0">
              <a:buFont typeface="Calibri" panose="020F0502020204030204" pitchFamily="34" charset="0"/>
              <a:buNone/>
            </a:pPr>
            <a:endParaRPr lang="en-US" dirty="0">
              <a:latin typeface="+mj-lt"/>
            </a:endParaRPr>
          </a:p>
        </p:txBody>
      </p:sp>
      <p:sp>
        <p:nvSpPr>
          <p:cNvPr id="2" name="Slide Number Placeholder 1">
            <a:extLst>
              <a:ext uri="{FF2B5EF4-FFF2-40B4-BE49-F238E27FC236}">
                <a16:creationId xmlns:a16="http://schemas.microsoft.com/office/drawing/2014/main" id="{1B815FF4-ED06-46B1-B3E9-AB6EF4961711}"/>
              </a:ext>
            </a:extLst>
          </p:cNvPr>
          <p:cNvSpPr>
            <a:spLocks noGrp="1"/>
          </p:cNvSpPr>
          <p:nvPr>
            <p:ph type="sldNum" sz="quarter" idx="12"/>
          </p:nvPr>
        </p:nvSpPr>
        <p:spPr/>
        <p:txBody>
          <a:bodyPr/>
          <a:lstStyle/>
          <a:p>
            <a:fld id="{3A98EE3D-8CD1-4C3F-BD1C-C98C9596463C}" type="slidenum">
              <a:rPr lang="en-US" noProof="0" smtClean="0"/>
              <a:pPr/>
              <a:t>9</a:t>
            </a:fld>
            <a:endParaRPr lang="en-US" noProof="0" dirty="0"/>
          </a:p>
        </p:txBody>
      </p:sp>
    </p:spTree>
    <p:extLst>
      <p:ext uri="{BB962C8B-B14F-4D97-AF65-F5344CB8AC3E}">
        <p14:creationId xmlns:p14="http://schemas.microsoft.com/office/powerpoint/2010/main" val="2596897703"/>
      </p:ext>
    </p:extLst>
  </p:cSld>
  <p:clrMapOvr>
    <a:masterClrMapping/>
  </p:clrMapOvr>
  <p:transition spd="slow">
    <p:push dir="u"/>
  </p:transition>
</p:sld>
</file>

<file path=ppt/theme/theme1.xml><?xml version="1.0" encoding="utf-8"?>
<a:theme xmlns:a="http://schemas.openxmlformats.org/drawingml/2006/main" name="RetrospectVTI">
  <a:themeElements>
    <a:clrScheme name="ABE Consortium">
      <a:dk1>
        <a:sysClr val="windowText" lastClr="000000"/>
      </a:dk1>
      <a:lt1>
        <a:sysClr val="window" lastClr="FFFFFF"/>
      </a:lt1>
      <a:dk2>
        <a:srgbClr val="455F51"/>
      </a:dk2>
      <a:lt2>
        <a:srgbClr val="E3DED1"/>
      </a:lt2>
      <a:accent1>
        <a:srgbClr val="549E39"/>
      </a:accent1>
      <a:accent2>
        <a:srgbClr val="92D050"/>
      </a:accent2>
      <a:accent3>
        <a:srgbClr val="92D050"/>
      </a:accent3>
      <a:accent4>
        <a:srgbClr val="029676"/>
      </a:accent4>
      <a:accent5>
        <a:srgbClr val="4AB5C4"/>
      </a:accent5>
      <a:accent6>
        <a:srgbClr val="0989B1"/>
      </a:accent6>
      <a:hlink>
        <a:srgbClr val="066684"/>
      </a:hlink>
      <a:folHlink>
        <a:srgbClr val="066684"/>
      </a:folHlink>
    </a:clrScheme>
    <a:fontScheme name="Arial ROunded">
      <a:majorFont>
        <a:latin typeface="Arial Rounded MT Bold"/>
        <a:ea typeface=""/>
        <a:cs typeface=""/>
      </a:majorFont>
      <a:minorFont>
        <a:latin typeface="Arial Rounded MT Bold"/>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purl.org/dc/terms/"/>
    <ds:schemaRef ds:uri="16c05727-aa75-4e4a-9b5f-8a80a1165891"/>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2629</TotalTime>
  <Words>11017</Words>
  <Application>Microsoft Office PowerPoint</Application>
  <PresentationFormat>Widescreen</PresentationFormat>
  <Paragraphs>851</Paragraphs>
  <Slides>61</Slides>
  <Notes>61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SimSun</vt:lpstr>
      <vt:lpstr>Arial</vt:lpstr>
      <vt:lpstr>Arial Rounded MT Bold</vt:lpstr>
      <vt:lpstr>Calibri</vt:lpstr>
      <vt:lpstr>Mangal</vt:lpstr>
      <vt:lpstr>Symbol</vt:lpstr>
      <vt:lpstr>Times New Roman</vt:lpstr>
      <vt:lpstr>Wingdings</vt:lpstr>
      <vt:lpstr>RetrospectVTI</vt:lpstr>
      <vt:lpstr>Endazhi-anokiidiing</vt:lpstr>
      <vt:lpstr>Steps to a Healthy Work Place</vt:lpstr>
      <vt:lpstr>Introduction</vt:lpstr>
      <vt:lpstr>Workshop Objectives</vt:lpstr>
      <vt:lpstr>What is Respect?</vt:lpstr>
      <vt:lpstr>Manaaji'idiwin</vt:lpstr>
      <vt:lpstr>PowerPoint Presentation</vt:lpstr>
      <vt:lpstr>Being Liked vs. Being Respected</vt:lpstr>
      <vt:lpstr>Owed Respect vs. Earned Respect</vt:lpstr>
      <vt:lpstr>Self-Respect</vt:lpstr>
      <vt:lpstr>Respect for the Workplace</vt:lpstr>
      <vt:lpstr>Review</vt:lpstr>
      <vt:lpstr>PowerPoint Presentation</vt:lpstr>
      <vt:lpstr>PowerPoint Presentation</vt:lpstr>
      <vt:lpstr>PowerPoint Presentation</vt:lpstr>
      <vt:lpstr>PowerPoint Presentation</vt:lpstr>
      <vt:lpstr>PowerPoint Presentation</vt:lpstr>
      <vt:lpstr>Disrespectful Behavior</vt:lpstr>
      <vt:lpstr>Why These Behaviors Arise</vt:lpstr>
      <vt:lpstr>Forms of Harassment</vt:lpstr>
      <vt:lpstr>Sexual Harassment</vt:lpstr>
      <vt:lpstr>Discrimination</vt:lpstr>
      <vt:lpstr>Legal Ramifications</vt:lpstr>
      <vt:lpstr>Identifying Harassment</vt:lpstr>
      <vt:lpstr>What is Not Harassment?</vt:lpstr>
      <vt:lpstr>Review</vt:lpstr>
      <vt:lpstr>PowerPoint Presentation</vt:lpstr>
      <vt:lpstr>PowerPoint Presentation</vt:lpstr>
      <vt:lpstr>PowerPoint Presentation</vt:lpstr>
      <vt:lpstr>PowerPoint Presentation</vt:lpstr>
      <vt:lpstr>PowerPoint Presentation</vt:lpstr>
      <vt:lpstr>Proper Procedures to Resolve</vt:lpstr>
      <vt:lpstr>How to Address the Situation</vt:lpstr>
      <vt:lpstr>If You are Being Harassed</vt:lpstr>
      <vt:lpstr>If You are Accused of Harassment</vt:lpstr>
      <vt:lpstr>Confidentiality</vt:lpstr>
      <vt:lpstr>Retaliation</vt:lpstr>
      <vt:lpstr>Review</vt:lpstr>
      <vt:lpstr>PowerPoint Presentation</vt:lpstr>
      <vt:lpstr>PowerPoint Presentation</vt:lpstr>
      <vt:lpstr>PowerPoint Presentation</vt:lpstr>
      <vt:lpstr>PowerPoint Presentation</vt:lpstr>
      <vt:lpstr>PowerPoint Presentation</vt:lpstr>
      <vt:lpstr>Building a Respectful Workplace</vt:lpstr>
      <vt:lpstr>It Starts With You</vt:lpstr>
      <vt:lpstr>The Importance of Mutual Respect</vt:lpstr>
      <vt:lpstr>Earning Respect</vt:lpstr>
      <vt:lpstr>Diversity vs. Inclusion</vt:lpstr>
      <vt:lpstr>Team Contribution</vt:lpstr>
      <vt:lpstr>Respecting Space and Boundaries</vt:lpstr>
      <vt:lpstr>Workplace Ethics</vt:lpstr>
      <vt:lpstr>Enhancing Professionalism</vt:lpstr>
      <vt:lpstr>BENEFITS</vt:lpstr>
      <vt:lpstr>Practical Illustration</vt:lpstr>
      <vt:lpstr>PowerPoint Presentation</vt:lpstr>
      <vt:lpstr>PowerPoint Presentation</vt:lpstr>
      <vt:lpstr>PowerPoint Presentation</vt:lpstr>
      <vt:lpstr>PowerPoint Presentation</vt:lpstr>
      <vt:lpstr>PowerPoint Presentation</vt:lpstr>
      <vt:lpstr>Wrapping Up</vt:lpstr>
      <vt:lpstr>Words From the Wise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 Setting  and Getting Things Done</dc:title>
  <dc:creator>Maria Myers</dc:creator>
  <cp:lastModifiedBy>Karen Pagnac</cp:lastModifiedBy>
  <cp:revision>121</cp:revision>
  <cp:lastPrinted>2024-04-15T17:13:44Z</cp:lastPrinted>
  <dcterms:created xsi:type="dcterms:W3CDTF">2022-10-27T12:56:28Z</dcterms:created>
  <dcterms:modified xsi:type="dcterms:W3CDTF">2024-05-09T20:11:36Z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