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6"/>
  </p:notesMasterIdLst>
  <p:sldIdLst>
    <p:sldId id="258" r:id="rId2"/>
    <p:sldId id="260" r:id="rId3"/>
    <p:sldId id="290" r:id="rId4"/>
    <p:sldId id="285" r:id="rId5"/>
    <p:sldId id="259" r:id="rId6"/>
    <p:sldId id="266" r:id="rId7"/>
    <p:sldId id="267" r:id="rId8"/>
    <p:sldId id="288" r:id="rId9"/>
    <p:sldId id="437" r:id="rId10"/>
    <p:sldId id="286" r:id="rId11"/>
    <p:sldId id="287" r:id="rId12"/>
    <p:sldId id="270" r:id="rId13"/>
    <p:sldId id="268" r:id="rId14"/>
    <p:sldId id="269" r:id="rId15"/>
    <p:sldId id="291" r:id="rId16"/>
    <p:sldId id="274" r:id="rId17"/>
    <p:sldId id="277" r:id="rId18"/>
    <p:sldId id="278" r:id="rId19"/>
    <p:sldId id="275" r:id="rId20"/>
    <p:sldId id="276" r:id="rId21"/>
    <p:sldId id="273" r:id="rId22"/>
    <p:sldId id="292" r:id="rId23"/>
    <p:sldId id="262" r:id="rId24"/>
    <p:sldId id="261" r:id="rId25"/>
    <p:sldId id="263" r:id="rId26"/>
    <p:sldId id="264" r:id="rId27"/>
    <p:sldId id="265" r:id="rId28"/>
    <p:sldId id="293" r:id="rId29"/>
    <p:sldId id="294" r:id="rId30"/>
    <p:sldId id="295" r:id="rId31"/>
    <p:sldId id="296" r:id="rId32"/>
    <p:sldId id="280" r:id="rId33"/>
    <p:sldId id="283" r:id="rId34"/>
    <p:sldId id="438"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91" autoAdjust="0"/>
    <p:restoredTop sz="87865" autoAdjust="0"/>
  </p:normalViewPr>
  <p:slideViewPr>
    <p:cSldViewPr snapToGrid="0">
      <p:cViewPr>
        <p:scale>
          <a:sx n="97" d="100"/>
          <a:sy n="97" d="100"/>
        </p:scale>
        <p:origin x="1125" y="5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effectLst/>
          </c:spPr>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1-F8B8-4067-9715-7CB905B0FF95}"/>
              </c:ext>
            </c:extLst>
          </c:dPt>
          <c:dPt>
            <c:idx val="1"/>
            <c:bubble3D val="0"/>
            <c:spPr>
              <a:solidFill>
                <a:schemeClr val="accent6">
                  <a:lumMod val="60000"/>
                  <a:lumOff val="40000"/>
                </a:schemeClr>
              </a:solidFill>
              <a:ln>
                <a:noFill/>
              </a:ln>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3-F8B8-4067-9715-7CB905B0FF9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5-F8B8-4067-9715-7CB905B0FF95}"/>
              </c:ext>
            </c:extLst>
          </c:dPt>
          <c:dLbls>
            <c:dLbl>
              <c:idx val="0"/>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F8B8-4067-9715-7CB905B0FF95}"/>
                </c:ext>
              </c:extLst>
            </c:dLbl>
            <c:dLbl>
              <c:idx val="1"/>
              <c:tx>
                <c:rich>
                  <a:bodyPr/>
                  <a:lstStyle/>
                  <a:p>
                    <a:fld id="{D7CC98AB-0DB3-424C-B26C-2EB12F82FA5E}" type="PERCENTAGE">
                      <a:rPr lang="en-US">
                        <a:solidFill>
                          <a:schemeClr val="bg1"/>
                        </a:solidFill>
                      </a:rPr>
                      <a:pPr/>
                      <a:t>[PERCENTAGE]</a:t>
                    </a:fld>
                    <a:endParaRPr lang="en-US"/>
                  </a:p>
                </c:rich>
              </c:tx>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8B8-4067-9715-7CB905B0FF95}"/>
                </c:ext>
              </c:extLst>
            </c:dLbl>
            <c:dLbl>
              <c:idx val="2"/>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F8B8-4067-9715-7CB905B0FF95}"/>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MLBO</c:v>
                </c:pt>
                <c:pt idx="1">
                  <c:v>Other Tribal</c:v>
                </c:pt>
                <c:pt idx="2">
                  <c:v>Non Tribal</c:v>
                </c:pt>
              </c:strCache>
            </c:strRef>
          </c:cat>
          <c:val>
            <c:numRef>
              <c:f>Sheet1!$B$2:$B$4</c:f>
              <c:numCache>
                <c:formatCode>General</c:formatCode>
                <c:ptCount val="3"/>
                <c:pt idx="0">
                  <c:v>461</c:v>
                </c:pt>
                <c:pt idx="1">
                  <c:v>2213</c:v>
                </c:pt>
                <c:pt idx="2">
                  <c:v>168</c:v>
                </c:pt>
              </c:numCache>
            </c:numRef>
          </c:val>
          <c:extLst>
            <c:ext xmlns:c16="http://schemas.microsoft.com/office/drawing/2014/chart" uri="{C3380CC4-5D6E-409C-BE32-E72D297353CC}">
              <c16:uniqueId val="{00000006-F8B8-4067-9715-7CB905B0FF95}"/>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Entry>
      <c:layout>
        <c:manualLayout>
          <c:xMode val="edge"/>
          <c:yMode val="edge"/>
          <c:x val="5.0208660293581731E-2"/>
          <c:y val="0.89434859253884635"/>
          <c:w val="0.88564883146832074"/>
          <c:h val="0.1033697893429477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64614618327487"/>
          <c:y val="2.9418959337901996E-2"/>
          <c:w val="0.70377634827947988"/>
          <c:h val="0.76916726276736502"/>
        </c:manualLayout>
      </c:layout>
      <c:pieChart>
        <c:varyColors val="1"/>
        <c:ser>
          <c:idx val="0"/>
          <c:order val="0"/>
          <c:tx>
            <c:strRef>
              <c:f>Sheet1!$B$1</c:f>
              <c:strCache>
                <c:ptCount val="1"/>
                <c:pt idx="0">
                  <c:v>Column1</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2-8784-4BCD-B92D-1579B929D0E7}"/>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8784-4BCD-B92D-1579B929D0E7}"/>
              </c:ext>
            </c:extLst>
          </c:dPt>
          <c:dLbls>
            <c:dLbl>
              <c:idx val="0"/>
              <c:layout>
                <c:manualLayout>
                  <c:x val="-0.12569705704687317"/>
                  <c:y val="-0.1819307825165209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8784-4BCD-B92D-1579B929D0E7}"/>
                </c:ext>
              </c:extLst>
            </c:dLbl>
            <c:dLbl>
              <c:idx val="1"/>
              <c:layout>
                <c:manualLayout>
                  <c:x val="0.1068543148122635"/>
                  <c:y val="0.146792962799610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784-4BCD-B92D-1579B929D0E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MLBO Members</c:v>
                </c:pt>
                <c:pt idx="1">
                  <c:v>MLBO Descendants</c:v>
                </c:pt>
              </c:strCache>
            </c:strRef>
          </c:cat>
          <c:val>
            <c:numRef>
              <c:f>Sheet1!$B$2:$B$3</c:f>
              <c:numCache>
                <c:formatCode>General</c:formatCode>
                <c:ptCount val="2"/>
                <c:pt idx="0">
                  <c:v>393</c:v>
                </c:pt>
                <c:pt idx="1">
                  <c:v>55</c:v>
                </c:pt>
              </c:numCache>
            </c:numRef>
          </c:val>
          <c:extLst>
            <c:ext xmlns:c16="http://schemas.microsoft.com/office/drawing/2014/chart" uri="{C3380CC4-5D6E-409C-BE32-E72D297353CC}">
              <c16:uniqueId val="{00000000-8784-4BCD-B92D-1579B929D0E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
          <c:y val="0.89861068385413401"/>
          <c:w val="0.37771833702483021"/>
          <c:h val="0.1013893161458661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22111357116906"/>
          <c:y val="3.813713383385145E-2"/>
          <c:w val="0.69482578169013198"/>
          <c:h val="0.75724963583772575"/>
        </c:manualLayout>
      </c:layout>
      <c:pieChart>
        <c:varyColors val="1"/>
        <c:ser>
          <c:idx val="0"/>
          <c:order val="0"/>
          <c:tx>
            <c:strRef>
              <c:f>Sheet1!$B$1</c:f>
              <c:strCache>
                <c:ptCount val="1"/>
                <c:pt idx="0">
                  <c:v>Column1</c:v>
                </c:pt>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DF7C-4773-8EEA-A297F20703FA}"/>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DF7C-4773-8EEA-A297F20703FA}"/>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DF7C-4773-8EEA-A297F20703FA}"/>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DF7C-4773-8EEA-A297F20703FA}"/>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DF7C-4773-8EEA-A297F20703FA}"/>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DF7C-4773-8EEA-A297F20703FA}"/>
              </c:ext>
            </c:extLst>
          </c:dPt>
          <c:dPt>
            <c:idx val="6"/>
            <c:bubble3D val="0"/>
            <c:spPr>
              <a:solidFill>
                <a:schemeClr val="accent1">
                  <a:lumMod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DF7C-4773-8EEA-A297F20703F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D1</c:v>
                </c:pt>
                <c:pt idx="1">
                  <c:v>D2</c:v>
                </c:pt>
                <c:pt idx="2">
                  <c:v>D2a</c:v>
                </c:pt>
                <c:pt idx="3">
                  <c:v>D3</c:v>
                </c:pt>
                <c:pt idx="4">
                  <c:v>Urban</c:v>
                </c:pt>
                <c:pt idx="5">
                  <c:v>In MN but out districts/service areas</c:v>
                </c:pt>
                <c:pt idx="6">
                  <c:v>Outside of MN</c:v>
                </c:pt>
              </c:strCache>
            </c:strRef>
          </c:cat>
          <c:val>
            <c:numRef>
              <c:f>Sheet1!$B$2:$B$8</c:f>
              <c:numCache>
                <c:formatCode>General</c:formatCode>
                <c:ptCount val="7"/>
                <c:pt idx="0">
                  <c:v>159</c:v>
                </c:pt>
                <c:pt idx="1">
                  <c:v>23</c:v>
                </c:pt>
                <c:pt idx="2">
                  <c:v>16</c:v>
                </c:pt>
                <c:pt idx="3">
                  <c:v>48</c:v>
                </c:pt>
                <c:pt idx="4">
                  <c:v>64</c:v>
                </c:pt>
                <c:pt idx="5">
                  <c:v>29</c:v>
                </c:pt>
                <c:pt idx="6">
                  <c:v>34</c:v>
                </c:pt>
              </c:numCache>
            </c:numRef>
          </c:val>
          <c:extLst>
            <c:ext xmlns:c16="http://schemas.microsoft.com/office/drawing/2014/chart" uri="{C3380CC4-5D6E-409C-BE32-E72D297353CC}">
              <c16:uniqueId val="{00000000-E38D-4C82-8487-70EC44872D0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7.9521903771179847E-2"/>
          <c:y val="0.58123209506610352"/>
          <c:w val="0.63368797167301893"/>
          <c:h val="0.4158342792543693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chemeClr val="accent1"/>
              </a:solidFill>
              <a:ln>
                <a:noFill/>
              </a:ln>
              <a:effectLst/>
            </c:spPr>
            <c:extLst>
              <c:ext xmlns:c16="http://schemas.microsoft.com/office/drawing/2014/chart" uri="{C3380CC4-5D6E-409C-BE32-E72D297353CC}">
                <c16:uniqueId val="{00000001-DF9F-4F1B-945D-9DE8333E2933}"/>
              </c:ext>
            </c:extLst>
          </c:dPt>
          <c:cat>
            <c:strRef>
              <c:f>Sheet1!$A$2:$A$7</c:f>
              <c:strCache>
                <c:ptCount val="6"/>
                <c:pt idx="0">
                  <c:v>0-14</c:v>
                </c:pt>
                <c:pt idx="1">
                  <c:v>15-24</c:v>
                </c:pt>
                <c:pt idx="2">
                  <c:v>25-34</c:v>
                </c:pt>
                <c:pt idx="3">
                  <c:v>35-44</c:v>
                </c:pt>
                <c:pt idx="4">
                  <c:v>45-54</c:v>
                </c:pt>
                <c:pt idx="5">
                  <c:v>55+</c:v>
                </c:pt>
              </c:strCache>
            </c:strRef>
          </c:cat>
          <c:val>
            <c:numRef>
              <c:f>Sheet1!$B$2:$B$7</c:f>
              <c:numCache>
                <c:formatCode>General</c:formatCode>
                <c:ptCount val="6"/>
                <c:pt idx="0">
                  <c:v>237</c:v>
                </c:pt>
                <c:pt idx="1">
                  <c:v>358</c:v>
                </c:pt>
                <c:pt idx="2">
                  <c:v>540</c:v>
                </c:pt>
                <c:pt idx="3">
                  <c:v>581</c:v>
                </c:pt>
                <c:pt idx="4">
                  <c:v>448</c:v>
                </c:pt>
                <c:pt idx="5">
                  <c:v>578</c:v>
                </c:pt>
              </c:numCache>
            </c:numRef>
          </c:val>
          <c:extLst>
            <c:ext xmlns:c16="http://schemas.microsoft.com/office/drawing/2014/chart" uri="{C3380CC4-5D6E-409C-BE32-E72D297353CC}">
              <c16:uniqueId val="{00000002-DF9F-4F1B-945D-9DE8333E2933}"/>
            </c:ext>
          </c:extLst>
        </c:ser>
        <c:dLbls>
          <c:showLegendKey val="0"/>
          <c:showVal val="0"/>
          <c:showCatName val="0"/>
          <c:showSerName val="0"/>
          <c:showPercent val="0"/>
          <c:showBubbleSize val="0"/>
        </c:dLbls>
        <c:gapWidth val="219"/>
        <c:overlap val="-27"/>
        <c:axId val="1785886623"/>
        <c:axId val="1785887039"/>
      </c:barChart>
      <c:catAx>
        <c:axId val="1785886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85887039"/>
        <c:crosses val="autoZero"/>
        <c:auto val="1"/>
        <c:lblAlgn val="ctr"/>
        <c:lblOffset val="100"/>
        <c:noMultiLvlLbl val="0"/>
      </c:catAx>
      <c:valAx>
        <c:axId val="1785887039"/>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858866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6">
        <a:lumMod val="60000"/>
        <a:lumOff val="40000"/>
      </a:schemeClr>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58F0CF-99B9-41F8-B041-6F6C0211D64A}" type="datetimeFigureOut">
              <a:rPr lang="en-US" smtClean="0"/>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9C884-5997-4DC1-BEFD-7E66E2550778}" type="slidenum">
              <a:rPr lang="en-US" smtClean="0"/>
              <a:t>‹#›</a:t>
            </a:fld>
            <a:endParaRPr lang="en-US"/>
          </a:p>
        </p:txBody>
      </p:sp>
    </p:spTree>
    <p:extLst>
      <p:ext uri="{BB962C8B-B14F-4D97-AF65-F5344CB8AC3E}">
        <p14:creationId xmlns:p14="http://schemas.microsoft.com/office/powerpoint/2010/main" val="172980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1</a:t>
            </a:fld>
            <a:endParaRPr lang="en-US"/>
          </a:p>
        </p:txBody>
      </p:sp>
    </p:spTree>
    <p:extLst>
      <p:ext uri="{BB962C8B-B14F-4D97-AF65-F5344CB8AC3E}">
        <p14:creationId xmlns:p14="http://schemas.microsoft.com/office/powerpoint/2010/main" val="2258778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especially true for at-risk adults and youth who have experienced the negative impacts of substance misuse, mental health issues, violence, chronic unemployment or incarceration. </a:t>
            </a:r>
          </a:p>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10</a:t>
            </a:fld>
            <a:endParaRPr lang="en-US"/>
          </a:p>
        </p:txBody>
      </p:sp>
    </p:spTree>
    <p:extLst>
      <p:ext uri="{BB962C8B-B14F-4D97-AF65-F5344CB8AC3E}">
        <p14:creationId xmlns:p14="http://schemas.microsoft.com/office/powerpoint/2010/main" val="1451695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11</a:t>
            </a:fld>
            <a:endParaRPr lang="en-US"/>
          </a:p>
        </p:txBody>
      </p:sp>
    </p:spTree>
    <p:extLst>
      <p:ext uri="{BB962C8B-B14F-4D97-AF65-F5344CB8AC3E}">
        <p14:creationId xmlns:p14="http://schemas.microsoft.com/office/powerpoint/2010/main" val="1904480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Rosetta Stone joined the IXL Learning family of brands in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12</a:t>
            </a:fld>
            <a:endParaRPr lang="en-US"/>
          </a:p>
        </p:txBody>
      </p:sp>
    </p:spTree>
    <p:extLst>
      <p:ext uri="{BB962C8B-B14F-4D97-AF65-F5344CB8AC3E}">
        <p14:creationId xmlns:p14="http://schemas.microsoft.com/office/powerpoint/2010/main" val="1752180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Bebiskaneyaashiikwe</a:t>
            </a:r>
            <a:br>
              <a:rPr lang="en-US" sz="1200" dirty="0"/>
            </a:br>
            <a:r>
              <a:rPr lang="en-US" sz="1050" dirty="0"/>
              <a:t>Wendy Merrill</a:t>
            </a:r>
            <a:br>
              <a:rPr lang="en-US" sz="1050" dirty="0"/>
            </a:br>
            <a:br>
              <a:rPr lang="en-US" sz="1200" dirty="0"/>
            </a:br>
            <a:r>
              <a:rPr lang="en-US" sz="1200" dirty="0" err="1"/>
              <a:t>Amikogaabawiikwe</a:t>
            </a:r>
            <a:br>
              <a:rPr lang="en-US" sz="1200" dirty="0"/>
            </a:br>
            <a:r>
              <a:rPr lang="en-US" sz="1050" dirty="0"/>
              <a:t>Adrienne Benjamin</a:t>
            </a:r>
            <a:br>
              <a:rPr lang="en-US" sz="1200" dirty="0"/>
            </a:br>
            <a:br>
              <a:rPr lang="en-US" sz="1200" dirty="0"/>
            </a:br>
            <a:r>
              <a:rPr lang="en-US" sz="1200" dirty="0" err="1"/>
              <a:t>Anangookwe</a:t>
            </a:r>
            <a:br>
              <a:rPr lang="en-US" sz="1200" dirty="0"/>
            </a:br>
            <a:r>
              <a:rPr lang="en-US" sz="1050" dirty="0"/>
              <a:t>Darcy Big Bear</a:t>
            </a:r>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15</a:t>
            </a:fld>
            <a:endParaRPr lang="en-US"/>
          </a:p>
        </p:txBody>
      </p:sp>
    </p:spTree>
    <p:extLst>
      <p:ext uri="{BB962C8B-B14F-4D97-AF65-F5344CB8AC3E}">
        <p14:creationId xmlns:p14="http://schemas.microsoft.com/office/powerpoint/2010/main" val="3691256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AD627-A318-43FA-823E-9CFA05E70761}" type="slidenum">
              <a:rPr lang="en-US" smtClean="0"/>
              <a:t>16</a:t>
            </a:fld>
            <a:endParaRPr lang="en-US"/>
          </a:p>
        </p:txBody>
      </p:sp>
    </p:spTree>
    <p:extLst>
      <p:ext uri="{BB962C8B-B14F-4D97-AF65-F5344CB8AC3E}">
        <p14:creationId xmlns:p14="http://schemas.microsoft.com/office/powerpoint/2010/main" val="546497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map generator, the black dot of the pin, not the point of the pin, is the location of the headquarters for each tribe. Where this matters most is: there were no tribes with a Mexico address and the tribe from Nova Scotia is not located in the Atlantic Ocean.)</a:t>
            </a:r>
          </a:p>
        </p:txBody>
      </p:sp>
      <p:sp>
        <p:nvSpPr>
          <p:cNvPr id="4" name="Slide Number Placeholder 3"/>
          <p:cNvSpPr>
            <a:spLocks noGrp="1"/>
          </p:cNvSpPr>
          <p:nvPr>
            <p:ph type="sldNum" sz="quarter" idx="5"/>
          </p:nvPr>
        </p:nvSpPr>
        <p:spPr/>
        <p:txBody>
          <a:bodyPr/>
          <a:lstStyle/>
          <a:p>
            <a:fld id="{C31AD627-A318-43FA-823E-9CFA05E70761}" type="slidenum">
              <a:rPr lang="en-US" smtClean="0"/>
              <a:t>17</a:t>
            </a:fld>
            <a:endParaRPr lang="en-US"/>
          </a:p>
        </p:txBody>
      </p:sp>
    </p:spTree>
    <p:extLst>
      <p:ext uri="{BB962C8B-B14F-4D97-AF65-F5344CB8AC3E}">
        <p14:creationId xmlns:p14="http://schemas.microsoft.com/office/powerpoint/2010/main" val="3554816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see </a:t>
            </a:r>
            <a:r>
              <a:rPr lang="en-US"/>
              <a:t>your </a:t>
            </a:r>
            <a:endParaRPr lang="en-US" dirty="0"/>
          </a:p>
        </p:txBody>
      </p:sp>
      <p:sp>
        <p:nvSpPr>
          <p:cNvPr id="4" name="Slide Number Placeholder 3"/>
          <p:cNvSpPr>
            <a:spLocks noGrp="1"/>
          </p:cNvSpPr>
          <p:nvPr>
            <p:ph type="sldNum" sz="quarter" idx="5"/>
          </p:nvPr>
        </p:nvSpPr>
        <p:spPr/>
        <p:txBody>
          <a:bodyPr/>
          <a:lstStyle/>
          <a:p>
            <a:fld id="{C31AD627-A318-43FA-823E-9CFA05E70761}" type="slidenum">
              <a:rPr lang="en-US" smtClean="0"/>
              <a:t>18</a:t>
            </a:fld>
            <a:endParaRPr lang="en-US"/>
          </a:p>
        </p:txBody>
      </p:sp>
    </p:spTree>
    <p:extLst>
      <p:ext uri="{BB962C8B-B14F-4D97-AF65-F5344CB8AC3E}">
        <p14:creationId xmlns:p14="http://schemas.microsoft.com/office/powerpoint/2010/main" val="3969518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AD627-A318-43FA-823E-9CFA05E70761}" type="slidenum">
              <a:rPr lang="en-US" smtClean="0"/>
              <a:t>19</a:t>
            </a:fld>
            <a:endParaRPr lang="en-US"/>
          </a:p>
        </p:txBody>
      </p:sp>
    </p:spTree>
    <p:extLst>
      <p:ext uri="{BB962C8B-B14F-4D97-AF65-F5344CB8AC3E}">
        <p14:creationId xmlns:p14="http://schemas.microsoft.com/office/powerpoint/2010/main" val="2052495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challenge we were expected (and prepared for) is that elders might have a more difficult time accessing and using the technology piece of the Mille Lacs Band of Ojibwe Rosetta Stone.</a:t>
            </a:r>
            <a:r>
              <a:rPr lang="en-US" baseline="0" dirty="0"/>
              <a:t> </a:t>
            </a:r>
            <a:endParaRPr lang="en-US" dirty="0"/>
          </a:p>
          <a:p>
            <a:r>
              <a:rPr lang="en-US" dirty="0"/>
              <a:t>With the 55+ age bracket just below the largest age group in participation, it seems we have navigated this challenge well… and it shows just how amazing our Ojibwe elders are!</a:t>
            </a:r>
          </a:p>
        </p:txBody>
      </p:sp>
      <p:sp>
        <p:nvSpPr>
          <p:cNvPr id="4" name="Slide Number Placeholder 3"/>
          <p:cNvSpPr>
            <a:spLocks noGrp="1"/>
          </p:cNvSpPr>
          <p:nvPr>
            <p:ph type="sldNum" sz="quarter" idx="5"/>
          </p:nvPr>
        </p:nvSpPr>
        <p:spPr/>
        <p:txBody>
          <a:bodyPr/>
          <a:lstStyle/>
          <a:p>
            <a:fld id="{C31AD627-A318-43FA-823E-9CFA05E70761}" type="slidenum">
              <a:rPr lang="en-US" smtClean="0"/>
              <a:t>20</a:t>
            </a:fld>
            <a:endParaRPr lang="en-US"/>
          </a:p>
        </p:txBody>
      </p:sp>
    </p:spTree>
    <p:extLst>
      <p:ext uri="{BB962C8B-B14F-4D97-AF65-F5344CB8AC3E}">
        <p14:creationId xmlns:p14="http://schemas.microsoft.com/office/powerpoint/2010/main" val="789053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Licenses have also been purchased that have yet to be assigned by the purchasing organization. (about 3,000 haven’t been assigned)</a:t>
            </a:r>
          </a:p>
        </p:txBody>
      </p:sp>
      <p:sp>
        <p:nvSpPr>
          <p:cNvPr id="4" name="Slide Number Placeholder 3"/>
          <p:cNvSpPr>
            <a:spLocks noGrp="1"/>
          </p:cNvSpPr>
          <p:nvPr>
            <p:ph type="sldNum" sz="quarter" idx="5"/>
          </p:nvPr>
        </p:nvSpPr>
        <p:spPr/>
        <p:txBody>
          <a:bodyPr/>
          <a:lstStyle/>
          <a:p>
            <a:fld id="{C31AD627-A318-43FA-823E-9CFA05E70761}" type="slidenum">
              <a:rPr lang="en-US" smtClean="0"/>
              <a:t>21</a:t>
            </a:fld>
            <a:endParaRPr lang="en-US"/>
          </a:p>
        </p:txBody>
      </p:sp>
    </p:spTree>
    <p:extLst>
      <p:ext uri="{BB962C8B-B14F-4D97-AF65-F5344CB8AC3E}">
        <p14:creationId xmlns:p14="http://schemas.microsoft.com/office/powerpoint/2010/main" val="2909613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2</a:t>
            </a:fld>
            <a:endParaRPr lang="en-US"/>
          </a:p>
        </p:txBody>
      </p:sp>
    </p:spTree>
    <p:extLst>
      <p:ext uri="{BB962C8B-B14F-4D97-AF65-F5344CB8AC3E}">
        <p14:creationId xmlns:p14="http://schemas.microsoft.com/office/powerpoint/2010/main" val="1944443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Bebiskaneyaashiikwe</a:t>
            </a:r>
            <a:br>
              <a:rPr lang="en-US" sz="1200" dirty="0"/>
            </a:br>
            <a:r>
              <a:rPr lang="en-US" sz="1050" dirty="0"/>
              <a:t>Wendy Merrill</a:t>
            </a:r>
            <a:br>
              <a:rPr lang="en-US" sz="1050" dirty="0"/>
            </a:br>
            <a:br>
              <a:rPr lang="en-US" sz="1200" dirty="0"/>
            </a:br>
            <a:r>
              <a:rPr lang="en-US" sz="1200" dirty="0" err="1"/>
              <a:t>Amikogaabawiikwe</a:t>
            </a:r>
            <a:br>
              <a:rPr lang="en-US" sz="1200" dirty="0"/>
            </a:br>
            <a:r>
              <a:rPr lang="en-US" sz="1050" dirty="0"/>
              <a:t>Adrienne Benjamin</a:t>
            </a:r>
            <a:br>
              <a:rPr lang="en-US" sz="1200" dirty="0"/>
            </a:br>
            <a:br>
              <a:rPr lang="en-US" sz="1200" dirty="0"/>
            </a:br>
            <a:r>
              <a:rPr lang="en-US" sz="1200" dirty="0" err="1"/>
              <a:t>Anangookwe</a:t>
            </a:r>
            <a:br>
              <a:rPr lang="en-US" sz="1200" dirty="0"/>
            </a:br>
            <a:r>
              <a:rPr lang="en-US" sz="1050" dirty="0"/>
              <a:t>Darcy Big Bear</a:t>
            </a:r>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22</a:t>
            </a:fld>
            <a:endParaRPr lang="en-US"/>
          </a:p>
        </p:txBody>
      </p:sp>
    </p:spTree>
    <p:extLst>
      <p:ext uri="{BB962C8B-B14F-4D97-AF65-F5344CB8AC3E}">
        <p14:creationId xmlns:p14="http://schemas.microsoft.com/office/powerpoint/2010/main" val="387536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Users can sign up through Aanjibimaadizing, a division of the Mille Lacs Band's Department of Administration.</a:t>
            </a:r>
          </a:p>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23</a:t>
            </a:fld>
            <a:endParaRPr lang="en-US"/>
          </a:p>
        </p:txBody>
      </p:sp>
    </p:spTree>
    <p:extLst>
      <p:ext uri="{BB962C8B-B14F-4D97-AF65-F5344CB8AC3E}">
        <p14:creationId xmlns:p14="http://schemas.microsoft.com/office/powerpoint/2010/main" val="3974134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Mille Lacs Band owns this product – they incur all costs and receive all profits from it’s sale.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Access is granted for 2 years. </a:t>
            </a:r>
            <a:r>
              <a:rPr lang="en-US" sz="1200" kern="1200" dirty="0">
                <a:solidFill>
                  <a:schemeClr val="tx1"/>
                </a:solidFill>
                <a:effectLst/>
                <a:latin typeface="+mn-lt"/>
                <a:ea typeface="+mn-ea"/>
                <a:cs typeface="+mn-cs"/>
              </a:rPr>
              <a:t>All licenses that go 12 months without activity will be de-activated... Deactivation doesn’t necessarily mean that your progress will be lost.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are general maintenance policies needed to keep processes running smoothly and reduce costs.</a:t>
            </a:r>
          </a:p>
        </p:txBody>
      </p:sp>
      <p:sp>
        <p:nvSpPr>
          <p:cNvPr id="4" name="Slide Number Placeholder 3"/>
          <p:cNvSpPr>
            <a:spLocks noGrp="1"/>
          </p:cNvSpPr>
          <p:nvPr>
            <p:ph type="sldNum" sz="quarter" idx="5"/>
          </p:nvPr>
        </p:nvSpPr>
        <p:spPr/>
        <p:txBody>
          <a:bodyPr/>
          <a:lstStyle/>
          <a:p>
            <a:fld id="{3DA9C884-5997-4DC1-BEFD-7E66E2550778}" type="slidenum">
              <a:rPr lang="en-US" smtClean="0"/>
              <a:t>24</a:t>
            </a:fld>
            <a:endParaRPr lang="en-US"/>
          </a:p>
        </p:txBody>
      </p:sp>
    </p:spTree>
    <p:extLst>
      <p:ext uri="{BB962C8B-B14F-4D97-AF65-F5344CB8AC3E}">
        <p14:creationId xmlns:p14="http://schemas.microsoft.com/office/powerpoint/2010/main" val="4151933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Registration</a:t>
            </a:r>
          </a:p>
          <a:p>
            <a:r>
              <a:rPr lang="en-US" dirty="0"/>
              <a:t>1. Click on the link.</a:t>
            </a:r>
          </a:p>
          <a:p>
            <a:r>
              <a:rPr lang="en-US" dirty="0"/>
              <a:t>2. Form asks for name, birthdate, email, and address. If you are eligible for a discounted rate, you will need to upload your id.</a:t>
            </a:r>
          </a:p>
          <a:p>
            <a:r>
              <a:rPr lang="en-US" dirty="0"/>
              <a:t>3. You will receive an email regarding payment options. </a:t>
            </a:r>
          </a:p>
          <a:p>
            <a:r>
              <a:rPr lang="en-US" dirty="0"/>
              <a:t>4. When payment is made you will get a welcome email from Rosetta Stone with information on how to set up your account at https://login.rosettastone.com/.</a:t>
            </a:r>
          </a:p>
          <a:p>
            <a:endParaRPr lang="en-US" dirty="0"/>
          </a:p>
          <a:p>
            <a:r>
              <a:rPr lang="en-US" dirty="0"/>
              <a:t>Group Registrations</a:t>
            </a:r>
          </a:p>
          <a:p>
            <a:pPr marL="228600" indent="-228600" fontAlgn="base">
              <a:buAutoNum type="arabicPeriod"/>
            </a:pPr>
            <a:r>
              <a:rPr lang="en-US" sz="1200" b="0" i="0" kern="1200" dirty="0">
                <a:solidFill>
                  <a:schemeClr val="tx1"/>
                </a:solidFill>
                <a:effectLst/>
                <a:latin typeface="+mn-lt"/>
                <a:ea typeface="+mn-ea"/>
                <a:cs typeface="+mn-cs"/>
              </a:rPr>
              <a:t>Contact Dan about registering your students or group. </a:t>
            </a:r>
          </a:p>
          <a:p>
            <a:pPr marL="228600" indent="-228600" fontAlgn="base">
              <a:buAutoNum type="arabicPeriod"/>
            </a:pPr>
            <a:r>
              <a:rPr lang="en-US" sz="1200" b="0" i="0" kern="1200" dirty="0">
                <a:solidFill>
                  <a:schemeClr val="tx1"/>
                </a:solidFill>
                <a:effectLst/>
                <a:latin typeface="+mn-lt"/>
                <a:ea typeface="+mn-ea"/>
                <a:cs typeface="+mn-cs"/>
              </a:rPr>
              <a:t>He will send you a spreadsheet that you can use to enter the information for your learners.</a:t>
            </a:r>
          </a:p>
          <a:p>
            <a:pPr marL="228600" indent="-228600" fontAlgn="base">
              <a:buAutoNum type="arabicPeriod"/>
            </a:pPr>
            <a:r>
              <a:rPr lang="en-US" sz="1200" b="0" i="0" kern="1200" dirty="0">
                <a:solidFill>
                  <a:schemeClr val="tx1"/>
                </a:solidFill>
                <a:effectLst/>
                <a:latin typeface="+mn-lt"/>
                <a:ea typeface="+mn-ea"/>
                <a:cs typeface="+mn-cs"/>
              </a:rPr>
              <a:t>Return spreadsheet via email.</a:t>
            </a:r>
          </a:p>
          <a:p>
            <a:pPr marL="228600" indent="-228600" fontAlgn="base">
              <a:buAutoNum type="arabicPeriod"/>
            </a:pPr>
            <a:r>
              <a:rPr lang="en-US" dirty="0"/>
              <a:t>We will review your spread sheet, contact you with any questions we might have, and email an invoice.</a:t>
            </a:r>
          </a:p>
          <a:p>
            <a:pPr marL="228600" indent="-228600" fontAlgn="base">
              <a:buAutoNum type="arabicPeriod"/>
            </a:pPr>
            <a:r>
              <a:rPr lang="en-US" sz="1200" b="0" i="0" kern="1200" dirty="0">
                <a:solidFill>
                  <a:schemeClr val="tx1"/>
                </a:solidFill>
                <a:effectLst/>
                <a:latin typeface="+mn-lt"/>
                <a:ea typeface="+mn-ea"/>
                <a:cs typeface="+mn-cs"/>
              </a:rPr>
              <a:t>Once payment is received, a confirmation email will be sent to account administrators. Your Ojibwe Rosetta Stone accounts will be activated and learners will receive a welcome email from Rosetta Stone to set up their user name and password.</a:t>
            </a:r>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25</a:t>
            </a:fld>
            <a:endParaRPr lang="en-US"/>
          </a:p>
        </p:txBody>
      </p:sp>
    </p:spTree>
    <p:extLst>
      <p:ext uri="{BB962C8B-B14F-4D97-AF65-F5344CB8AC3E}">
        <p14:creationId xmlns:p14="http://schemas.microsoft.com/office/powerpoint/2010/main" val="1880833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26</a:t>
            </a:fld>
            <a:endParaRPr lang="en-US"/>
          </a:p>
        </p:txBody>
      </p:sp>
    </p:spTree>
    <p:extLst>
      <p:ext uri="{BB962C8B-B14F-4D97-AF65-F5344CB8AC3E}">
        <p14:creationId xmlns:p14="http://schemas.microsoft.com/office/powerpoint/2010/main" val="2367219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27</a:t>
            </a:fld>
            <a:endParaRPr lang="en-US"/>
          </a:p>
        </p:txBody>
      </p:sp>
    </p:spTree>
    <p:extLst>
      <p:ext uri="{BB962C8B-B14F-4D97-AF65-F5344CB8AC3E}">
        <p14:creationId xmlns:p14="http://schemas.microsoft.com/office/powerpoint/2010/main" val="2170516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Bebiskaneyaashiikwe</a:t>
            </a:r>
            <a:br>
              <a:rPr lang="en-US" sz="1200" dirty="0"/>
            </a:br>
            <a:r>
              <a:rPr lang="en-US" sz="1050" dirty="0"/>
              <a:t>Wendy Merrill</a:t>
            </a:r>
            <a:br>
              <a:rPr lang="en-US" sz="1050" dirty="0"/>
            </a:br>
            <a:br>
              <a:rPr lang="en-US" sz="1200" dirty="0"/>
            </a:br>
            <a:r>
              <a:rPr lang="en-US" sz="1200" dirty="0" err="1"/>
              <a:t>Amikogaabawiikwe</a:t>
            </a:r>
            <a:br>
              <a:rPr lang="en-US" sz="1200" dirty="0"/>
            </a:br>
            <a:r>
              <a:rPr lang="en-US" sz="1050" dirty="0"/>
              <a:t>Adrienne Benjamin</a:t>
            </a:r>
            <a:br>
              <a:rPr lang="en-US" sz="1200" dirty="0"/>
            </a:br>
            <a:br>
              <a:rPr lang="en-US" sz="1200" dirty="0"/>
            </a:br>
            <a:r>
              <a:rPr lang="en-US" sz="1200" dirty="0" err="1"/>
              <a:t>Anangookwe</a:t>
            </a:r>
            <a:br>
              <a:rPr lang="en-US" sz="1200" dirty="0"/>
            </a:br>
            <a:r>
              <a:rPr lang="en-US" sz="1050" dirty="0"/>
              <a:t>Darcy Big Bear</a:t>
            </a:r>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28</a:t>
            </a:fld>
            <a:endParaRPr lang="en-US"/>
          </a:p>
        </p:txBody>
      </p:sp>
    </p:spTree>
    <p:extLst>
      <p:ext uri="{BB962C8B-B14F-4D97-AF65-F5344CB8AC3E}">
        <p14:creationId xmlns:p14="http://schemas.microsoft.com/office/powerpoint/2010/main" val="175680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29</a:t>
            </a:fld>
            <a:endParaRPr lang="en-US"/>
          </a:p>
        </p:txBody>
      </p:sp>
    </p:spTree>
    <p:extLst>
      <p:ext uri="{BB962C8B-B14F-4D97-AF65-F5344CB8AC3E}">
        <p14:creationId xmlns:p14="http://schemas.microsoft.com/office/powerpoint/2010/main" val="729275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Group registration Packet was set up as sort of a one stop shop for everything you might need to present, purchase, install and administer Rosetta Stone.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Information about this project </a:t>
            </a:r>
            <a:r>
              <a:rPr lang="en-US" dirty="0"/>
              <a:t>includes data on the features and benefits of language learning if needed to present to a school board or for grant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How to register your students, organization, or other group members </a:t>
            </a:r>
            <a:r>
              <a:rPr lang="en-US" b="0" dirty="0"/>
              <a:t>– information on how to register as a group to save time and make it easier.</a:t>
            </a:r>
          </a:p>
          <a:p>
            <a:r>
              <a:rPr lang="en-US" b="1" dirty="0"/>
              <a:t>Group FAQs </a:t>
            </a:r>
            <a:r>
              <a:rPr lang="en-US" dirty="0"/>
              <a:t>– info on security and other questions administration might have.</a:t>
            </a:r>
          </a:p>
          <a:p>
            <a:r>
              <a:rPr lang="en-US" b="1" dirty="0"/>
              <a:t>System Requirements </a:t>
            </a:r>
            <a:r>
              <a:rPr lang="en-US" dirty="0"/>
              <a:t>– to lighten the burden for your technology team</a:t>
            </a:r>
          </a:p>
          <a:p>
            <a:r>
              <a:rPr lang="en-US" b="1" dirty="0"/>
              <a:t>Links to Group Resources </a:t>
            </a:r>
            <a:r>
              <a:rPr lang="en-US" dirty="0"/>
              <a:t>– SEM, headset set up, learner agreements and certificates of accomplishment</a:t>
            </a:r>
          </a:p>
          <a:p>
            <a:r>
              <a:rPr lang="en-US" b="1" dirty="0"/>
              <a:t>Help and Support Info </a:t>
            </a:r>
            <a:r>
              <a:rPr lang="en-US" dirty="0"/>
              <a:t>– each level is tested quite thoroughly and we don’t come across a lot of issues, but just in case – we want to everyone to get up and running as soon as possible if they have trouble.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30</a:t>
            </a:fld>
            <a:endParaRPr lang="en-US"/>
          </a:p>
        </p:txBody>
      </p:sp>
    </p:spTree>
    <p:extLst>
      <p:ext uri="{BB962C8B-B14F-4D97-AF65-F5344CB8AC3E}">
        <p14:creationId xmlns:p14="http://schemas.microsoft.com/office/powerpoint/2010/main" val="918263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31</a:t>
            </a:fld>
            <a:endParaRPr lang="en-US"/>
          </a:p>
        </p:txBody>
      </p:sp>
    </p:spTree>
    <p:extLst>
      <p:ext uri="{BB962C8B-B14F-4D97-AF65-F5344CB8AC3E}">
        <p14:creationId xmlns:p14="http://schemas.microsoft.com/office/powerpoint/2010/main" val="575943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Bella’s video. It will need internet to play. It might take a second to load.</a:t>
            </a:r>
          </a:p>
        </p:txBody>
      </p:sp>
      <p:sp>
        <p:nvSpPr>
          <p:cNvPr id="4" name="Slide Number Placeholder 3"/>
          <p:cNvSpPr>
            <a:spLocks noGrp="1"/>
          </p:cNvSpPr>
          <p:nvPr>
            <p:ph type="sldNum" sz="quarter" idx="5"/>
          </p:nvPr>
        </p:nvSpPr>
        <p:spPr/>
        <p:txBody>
          <a:bodyPr/>
          <a:lstStyle/>
          <a:p>
            <a:fld id="{3DA9C884-5997-4DC1-BEFD-7E66E2550778}" type="slidenum">
              <a:rPr lang="en-US" smtClean="0"/>
              <a:t>3</a:t>
            </a:fld>
            <a:endParaRPr lang="en-US"/>
          </a:p>
        </p:txBody>
      </p:sp>
    </p:spTree>
    <p:extLst>
      <p:ext uri="{BB962C8B-B14F-4D97-AF65-F5344CB8AC3E}">
        <p14:creationId xmlns:p14="http://schemas.microsoft.com/office/powerpoint/2010/main" val="1422225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32</a:t>
            </a:fld>
            <a:endParaRPr lang="en-US"/>
          </a:p>
        </p:txBody>
      </p:sp>
    </p:spTree>
    <p:extLst>
      <p:ext uri="{BB962C8B-B14F-4D97-AF65-F5344CB8AC3E}">
        <p14:creationId xmlns:p14="http://schemas.microsoft.com/office/powerpoint/2010/main" val="3352789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33</a:t>
            </a:fld>
            <a:endParaRPr lang="en-US"/>
          </a:p>
        </p:txBody>
      </p:sp>
    </p:spTree>
    <p:extLst>
      <p:ext uri="{BB962C8B-B14F-4D97-AF65-F5344CB8AC3E}">
        <p14:creationId xmlns:p14="http://schemas.microsoft.com/office/powerpoint/2010/main" val="4028238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34</a:t>
            </a:fld>
            <a:endParaRPr lang="en-US"/>
          </a:p>
        </p:txBody>
      </p:sp>
    </p:spTree>
    <p:extLst>
      <p:ext uri="{BB962C8B-B14F-4D97-AF65-F5344CB8AC3E}">
        <p14:creationId xmlns:p14="http://schemas.microsoft.com/office/powerpoint/2010/main" val="182535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Bebiskaneyaashiikwe</a:t>
            </a:r>
            <a:br>
              <a:rPr lang="en-US" sz="1200" dirty="0"/>
            </a:br>
            <a:r>
              <a:rPr lang="en-US" sz="1050" dirty="0"/>
              <a:t>Wendy Merrill</a:t>
            </a:r>
            <a:br>
              <a:rPr lang="en-US" sz="1050" dirty="0"/>
            </a:br>
            <a:br>
              <a:rPr lang="en-US" sz="1200" dirty="0"/>
            </a:br>
            <a:r>
              <a:rPr lang="en-US" sz="1200" dirty="0" err="1"/>
              <a:t>Amikogaabawiikwe</a:t>
            </a:r>
            <a:br>
              <a:rPr lang="en-US" sz="1200" dirty="0"/>
            </a:br>
            <a:r>
              <a:rPr lang="en-US" sz="1050" dirty="0"/>
              <a:t>Adrienne Benjamin</a:t>
            </a:r>
            <a:br>
              <a:rPr lang="en-US" sz="1200" dirty="0"/>
            </a:br>
            <a:br>
              <a:rPr lang="en-US" sz="1200" dirty="0"/>
            </a:br>
            <a:r>
              <a:rPr lang="en-US" sz="1200" dirty="0" err="1"/>
              <a:t>Anangookwe</a:t>
            </a:r>
            <a:br>
              <a:rPr lang="en-US" sz="1200" dirty="0"/>
            </a:br>
            <a:r>
              <a:rPr lang="en-US" sz="1050" dirty="0"/>
              <a:t>Darcy Big Bear</a:t>
            </a:r>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4</a:t>
            </a:fld>
            <a:endParaRPr lang="en-US"/>
          </a:p>
        </p:txBody>
      </p:sp>
    </p:spTree>
    <p:extLst>
      <p:ext uri="{BB962C8B-B14F-4D97-AF65-F5344CB8AC3E}">
        <p14:creationId xmlns:p14="http://schemas.microsoft.com/office/powerpoint/2010/main" val="263287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5</a:t>
            </a:fld>
            <a:endParaRPr lang="en-US"/>
          </a:p>
        </p:txBody>
      </p:sp>
    </p:spTree>
    <p:extLst>
      <p:ext uri="{BB962C8B-B14F-4D97-AF65-F5344CB8AC3E}">
        <p14:creationId xmlns:p14="http://schemas.microsoft.com/office/powerpoint/2010/main" val="1966580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6</a:t>
            </a:fld>
            <a:endParaRPr lang="en-US"/>
          </a:p>
        </p:txBody>
      </p:sp>
    </p:spTree>
    <p:extLst>
      <p:ext uri="{BB962C8B-B14F-4D97-AF65-F5344CB8AC3E}">
        <p14:creationId xmlns:p14="http://schemas.microsoft.com/office/powerpoint/2010/main" val="367966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Band supports its members with a variety of services for economic, social, and cultural advancement, including health services, early childhood and youth centers, and economic development planning.</a:t>
            </a:r>
          </a:p>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7</a:t>
            </a:fld>
            <a:endParaRPr lang="en-US"/>
          </a:p>
        </p:txBody>
      </p:sp>
    </p:spTree>
    <p:extLst>
      <p:ext uri="{BB962C8B-B14F-4D97-AF65-F5344CB8AC3E}">
        <p14:creationId xmlns:p14="http://schemas.microsoft.com/office/powerpoint/2010/main" val="1945572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 this, we are able to offer services to a large percentage of our community and work closely with other organizations to help all ages embrace their culture and overcome barriers to sustainability.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Users can sign up through Aanjibimaadizing, a division of the Mille Lacs Band's Department of Administration.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DA9C884-5997-4DC1-BEFD-7E66E2550778}" type="slidenum">
              <a:rPr lang="en-US" smtClean="0"/>
              <a:t>8</a:t>
            </a:fld>
            <a:endParaRPr lang="en-US"/>
          </a:p>
        </p:txBody>
      </p:sp>
    </p:spTree>
    <p:extLst>
      <p:ext uri="{BB962C8B-B14F-4D97-AF65-F5344CB8AC3E}">
        <p14:creationId xmlns:p14="http://schemas.microsoft.com/office/powerpoint/2010/main" val="649835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3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The Department of Economic and Social Affairs of </a:t>
            </a:r>
            <a:r>
              <a:rPr lang="en-US" b="1" dirty="0"/>
              <a:t>the United Nations</a:t>
            </a:r>
            <a:r>
              <a:rPr lang="en-US" b="0" dirty="0"/>
              <a:t> </a:t>
            </a:r>
            <a:r>
              <a:rPr lang="en-US" b="1" dirty="0"/>
              <a:t>includes culture as a significant driver and an enabler of sustainable development</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“…Statistics, indicators and data on the cultural sector, as well as operational activities have underscored that </a:t>
            </a:r>
            <a:r>
              <a:rPr lang="en-US" b="1" dirty="0"/>
              <a:t>culture can be a powerful driver for development, with community-wide social, economic and environmental impacts.</a:t>
            </a:r>
            <a:endParaRPr dirty="0"/>
          </a:p>
          <a:p>
            <a:pPr marL="0" lvl="0" indent="0" algn="l" rtl="0">
              <a:spcBef>
                <a:spcPts val="0"/>
              </a:spcBef>
              <a:spcAft>
                <a:spcPts val="0"/>
              </a:spcAft>
              <a:buNone/>
            </a:pPr>
            <a:r>
              <a:rPr lang="en-US" dirty="0"/>
              <a:t>Of particular relevance is the cultural sector’s contribution to the economy and poverty alleviation.”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t>
            </a:r>
            <a:r>
              <a:rPr lang="en-US" b="1" dirty="0"/>
              <a:t>Culture-led development also includes a range of non-monetized benefits</a:t>
            </a:r>
            <a:r>
              <a:rPr lang="en-US" dirty="0"/>
              <a:t>, </a:t>
            </a:r>
            <a:r>
              <a:rPr lang="en-US" b="1" dirty="0"/>
              <a:t>such as greater social inclusiveness and rootedness, resilience, innovation, creativity and entrepreneurship for individuals and communities, and the use of local resources, skills, and knowledge.</a:t>
            </a:r>
            <a:r>
              <a:rPr lang="en-US" dirty="0"/>
              <a:t> Respecting and supporting cultural expressions contribute to strengthening the social capital of a community and fosters trust in public institutions. Cultural factors also influence lifestyles, individual </a:t>
            </a:r>
            <a:r>
              <a:rPr lang="en-US" dirty="0" err="1"/>
              <a:t>behaviour</a:t>
            </a:r>
            <a:r>
              <a:rPr lang="en-US" dirty="0"/>
              <a:t>, consumption patterns, values related to environmental stewardship, and our interaction with the natural environment. Local and indigenous knowledge systems and environmental management practices provide valuable insight and tools for tackling ecological challenges, preventing biodiversity loss, reducing land degradation, and mitigating the effects of climate change.”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Also, “</a:t>
            </a:r>
            <a:r>
              <a:rPr lang="en-US" b="1" dirty="0"/>
              <a:t>Cultural heritage, cultural and creative industries</a:t>
            </a:r>
            <a:r>
              <a:rPr lang="en-US" dirty="0"/>
              <a:t>, sustainable cultural tourism, and cultural infrastructure </a:t>
            </a:r>
            <a:r>
              <a:rPr lang="en-US" b="1" dirty="0"/>
              <a:t>can serve as strategic tools for revenue generation,” particularly in developing communities with a rich cultural heritage.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Source - https://www.un.org/millenniumgoals/pdf/Think%20Pieces/2_culture.pdf</a:t>
            </a:r>
            <a:endParaRPr dirty="0"/>
          </a:p>
          <a:p>
            <a:pPr marL="0" lvl="0" indent="0" algn="l" rtl="0">
              <a:spcBef>
                <a:spcPts val="0"/>
              </a:spcBef>
              <a:spcAft>
                <a:spcPts val="0"/>
              </a:spcAft>
              <a:buNone/>
            </a:pPr>
            <a:endParaRPr dirty="0"/>
          </a:p>
        </p:txBody>
      </p:sp>
      <p:sp>
        <p:nvSpPr>
          <p:cNvPr id="409" name="Google Shape;409;p3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376AFB-0B30-4A76-99C3-6E4740201AA7}"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68E97-3FC3-4C6E-8857-DDF3BD272C3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034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376AFB-0B30-4A76-99C3-6E4740201AA7}"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68E97-3FC3-4C6E-8857-DDF3BD272C3F}" type="slidenum">
              <a:rPr lang="en-US" smtClean="0"/>
              <a:t>‹#›</a:t>
            </a:fld>
            <a:endParaRPr lang="en-US"/>
          </a:p>
        </p:txBody>
      </p:sp>
    </p:spTree>
    <p:extLst>
      <p:ext uri="{BB962C8B-B14F-4D97-AF65-F5344CB8AC3E}">
        <p14:creationId xmlns:p14="http://schemas.microsoft.com/office/powerpoint/2010/main" val="3861847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376AFB-0B30-4A76-99C3-6E4740201AA7}"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68E97-3FC3-4C6E-8857-DDF3BD272C3F}" type="slidenum">
              <a:rPr lang="en-US" smtClean="0"/>
              <a:t>‹#›</a:t>
            </a:fld>
            <a:endParaRPr lang="en-US"/>
          </a:p>
        </p:txBody>
      </p:sp>
    </p:spTree>
    <p:extLst>
      <p:ext uri="{BB962C8B-B14F-4D97-AF65-F5344CB8AC3E}">
        <p14:creationId xmlns:p14="http://schemas.microsoft.com/office/powerpoint/2010/main" val="163513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96697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5718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376AFB-0B30-4A76-99C3-6E4740201AA7}"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68E97-3FC3-4C6E-8857-DDF3BD272C3F}" type="slidenum">
              <a:rPr lang="en-US" smtClean="0"/>
              <a:t>‹#›</a:t>
            </a:fld>
            <a:endParaRPr lang="en-US"/>
          </a:p>
        </p:txBody>
      </p:sp>
    </p:spTree>
    <p:extLst>
      <p:ext uri="{BB962C8B-B14F-4D97-AF65-F5344CB8AC3E}">
        <p14:creationId xmlns:p14="http://schemas.microsoft.com/office/powerpoint/2010/main" val="340915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376AFB-0B30-4A76-99C3-6E4740201AA7}"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68E97-3FC3-4C6E-8857-DDF3BD272C3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304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376AFB-0B30-4A76-99C3-6E4740201AA7}"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68E97-3FC3-4C6E-8857-DDF3BD272C3F}" type="slidenum">
              <a:rPr lang="en-US" smtClean="0"/>
              <a:t>‹#›</a:t>
            </a:fld>
            <a:endParaRPr lang="en-US"/>
          </a:p>
        </p:txBody>
      </p:sp>
    </p:spTree>
    <p:extLst>
      <p:ext uri="{BB962C8B-B14F-4D97-AF65-F5344CB8AC3E}">
        <p14:creationId xmlns:p14="http://schemas.microsoft.com/office/powerpoint/2010/main" val="167232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376AFB-0B30-4A76-99C3-6E4740201AA7}" type="datetimeFigureOut">
              <a:rPr lang="en-US" smtClean="0"/>
              <a:t>1/31/2024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E68E97-3FC3-4C6E-8857-DDF3BD272C3F}" type="slidenum">
              <a:rPr lang="en-US" smtClean="0"/>
              <a:t>‹#›</a:t>
            </a:fld>
            <a:endParaRPr lang="en-US"/>
          </a:p>
        </p:txBody>
      </p:sp>
    </p:spTree>
    <p:extLst>
      <p:ext uri="{BB962C8B-B14F-4D97-AF65-F5344CB8AC3E}">
        <p14:creationId xmlns:p14="http://schemas.microsoft.com/office/powerpoint/2010/main" val="2937102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376AFB-0B30-4A76-99C3-6E4740201AA7}" type="datetimeFigureOut">
              <a:rPr lang="en-US" smtClean="0"/>
              <a:t>1/31/2024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E68E97-3FC3-4C6E-8857-DDF3BD272C3F}" type="slidenum">
              <a:rPr lang="en-US" smtClean="0"/>
              <a:t>‹#›</a:t>
            </a:fld>
            <a:endParaRPr lang="en-US"/>
          </a:p>
        </p:txBody>
      </p:sp>
    </p:spTree>
    <p:extLst>
      <p:ext uri="{BB962C8B-B14F-4D97-AF65-F5344CB8AC3E}">
        <p14:creationId xmlns:p14="http://schemas.microsoft.com/office/powerpoint/2010/main" val="2391624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A376AFB-0B30-4A76-99C3-6E4740201AA7}" type="datetimeFigureOut">
              <a:rPr lang="en-US" smtClean="0"/>
              <a:t>1/31/2024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66E68E97-3FC3-4C6E-8857-DDF3BD272C3F}" type="slidenum">
              <a:rPr lang="en-US" smtClean="0"/>
              <a:t>‹#›</a:t>
            </a:fld>
            <a:endParaRPr lang="en-US"/>
          </a:p>
        </p:txBody>
      </p:sp>
    </p:spTree>
    <p:extLst>
      <p:ext uri="{BB962C8B-B14F-4D97-AF65-F5344CB8AC3E}">
        <p14:creationId xmlns:p14="http://schemas.microsoft.com/office/powerpoint/2010/main" val="1099677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A376AFB-0B30-4A76-99C3-6E4740201AA7}" type="datetimeFigureOut">
              <a:rPr lang="en-US" smtClean="0"/>
              <a:t>1/31/2024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6E68E97-3FC3-4C6E-8857-DDF3BD272C3F}" type="slidenum">
              <a:rPr lang="en-US" smtClean="0"/>
              <a:t>‹#›</a:t>
            </a:fld>
            <a:endParaRPr lang="en-US"/>
          </a:p>
        </p:txBody>
      </p:sp>
    </p:spTree>
    <p:extLst>
      <p:ext uri="{BB962C8B-B14F-4D97-AF65-F5344CB8AC3E}">
        <p14:creationId xmlns:p14="http://schemas.microsoft.com/office/powerpoint/2010/main" val="681247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A376AFB-0B30-4A76-99C3-6E4740201AA7}"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68E97-3FC3-4C6E-8857-DDF3BD272C3F}" type="slidenum">
              <a:rPr lang="en-US" smtClean="0"/>
              <a:t>‹#›</a:t>
            </a:fld>
            <a:endParaRPr lang="en-US"/>
          </a:p>
        </p:txBody>
      </p:sp>
    </p:spTree>
    <p:extLst>
      <p:ext uri="{BB962C8B-B14F-4D97-AF65-F5344CB8AC3E}">
        <p14:creationId xmlns:p14="http://schemas.microsoft.com/office/powerpoint/2010/main" val="1569287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17000"/>
            <a:lum/>
          </a:blip>
          <a:srcRect/>
          <a:stretch>
            <a:fillRect l="-2000" r="-2000"/>
          </a:stretch>
        </a:blip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A376AFB-0B30-4A76-99C3-6E4740201AA7}" type="datetimeFigureOut">
              <a:rPr lang="en-US" smtClean="0"/>
              <a:t>1/31/2024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6E68E97-3FC3-4C6E-8857-DDF3BD272C3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74891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s://culture.aanji.org/"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hyperlink" Target="https://login.rosettastone.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apps.apple.com/us/app/rosetta-stone-fluency-builder/id1440193976" TargetMode="External"/><Relationship Id="rId4" Type="http://schemas.openxmlformats.org/officeDocument/2006/relationships/hyperlink" Target="https://play.google.com/store/apps/details?id=com.rosettastone.gaia&amp;hl=en_US&amp;gl=US"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video" Target="https://www.youtube.com/embed/OlMjoPnhyWU?si=nJ9xSTnI2QP1aAvC" TargetMode="Externa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4D86EA-A616-4181-8061-191DB3FCA20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0"/>
            <a:ext cx="12192000" cy="7112000"/>
          </a:xfrm>
          <a:prstGeom prst="rect">
            <a:avLst/>
          </a:prstGeom>
        </p:spPr>
      </p:pic>
      <p:sp>
        <p:nvSpPr>
          <p:cNvPr id="3" name="Text Placeholder 2">
            <a:extLst>
              <a:ext uri="{FF2B5EF4-FFF2-40B4-BE49-F238E27FC236}">
                <a16:creationId xmlns:a16="http://schemas.microsoft.com/office/drawing/2014/main" id="{28F414C3-E7E3-4DBF-7347-B78C35A17793}"/>
              </a:ext>
            </a:extLst>
          </p:cNvPr>
          <p:cNvSpPr>
            <a:spLocks noGrp="1"/>
          </p:cNvSpPr>
          <p:nvPr>
            <p:ph type="body" idx="1"/>
          </p:nvPr>
        </p:nvSpPr>
        <p:spPr>
          <a:xfrm>
            <a:off x="1303868" y="4343399"/>
            <a:ext cx="9592732" cy="2068287"/>
          </a:xfrm>
        </p:spPr>
        <p:txBody>
          <a:bodyPr>
            <a:normAutofit/>
          </a:bodyPr>
          <a:lstStyle/>
          <a:p>
            <a:r>
              <a:rPr lang="en-US" cap="all" dirty="0"/>
              <a:t>Harnessing the Mille Lacs Band’s language experts and Rosetta Stone’s technology to revitalize and preserve the Ojibwe Language</a:t>
            </a:r>
          </a:p>
        </p:txBody>
      </p:sp>
      <p:pic>
        <p:nvPicPr>
          <p:cNvPr id="4" name="Picture 3">
            <a:extLst>
              <a:ext uri="{FF2B5EF4-FFF2-40B4-BE49-F238E27FC236}">
                <a16:creationId xmlns:a16="http://schemas.microsoft.com/office/drawing/2014/main" id="{8D46D606-7C89-AA02-8100-79B5ADA76EF3}"/>
              </a:ext>
            </a:extLst>
          </p:cNvPr>
          <p:cNvPicPr>
            <a:picLocks noChangeAspect="1"/>
          </p:cNvPicPr>
          <p:nvPr/>
        </p:nvPicPr>
        <p:blipFill rotWithShape="1">
          <a:blip r:embed="rId4">
            <a:extLst>
              <a:ext uri="{28A0092B-C50C-407E-A947-70E740481C1C}">
                <a14:useLocalDpi xmlns:a14="http://schemas.microsoft.com/office/drawing/2010/main" val="0"/>
              </a:ext>
            </a:extLst>
          </a:blip>
          <a:srcRect l="70482"/>
          <a:stretch/>
        </p:blipFill>
        <p:spPr bwMode="auto">
          <a:xfrm>
            <a:off x="7007750" y="767180"/>
            <a:ext cx="1613181" cy="2335728"/>
          </a:xfrm>
          <a:prstGeom prst="rect">
            <a:avLst/>
          </a:prstGeom>
          <a:noFill/>
          <a:ln>
            <a:noFill/>
          </a:ln>
          <a:extLst>
            <a:ext uri="{53640926-AAD7-44D8-BBD7-CCE9431645EC}">
              <a14:shadowObscured xmlns:a14="http://schemas.microsoft.com/office/drawing/2010/main"/>
            </a:ext>
          </a:extLst>
        </p:spPr>
      </p:pic>
      <p:sp>
        <p:nvSpPr>
          <p:cNvPr id="6" name="Text Box 2">
            <a:extLst>
              <a:ext uri="{FF2B5EF4-FFF2-40B4-BE49-F238E27FC236}">
                <a16:creationId xmlns:a16="http://schemas.microsoft.com/office/drawing/2014/main" id="{874028D9-6843-2C2D-BA97-EE0A952C31CF}"/>
              </a:ext>
            </a:extLst>
          </p:cNvPr>
          <p:cNvSpPr txBox="1">
            <a:spLocks noChangeArrowheads="1"/>
          </p:cNvSpPr>
          <p:nvPr/>
        </p:nvSpPr>
        <p:spPr bwMode="auto">
          <a:xfrm>
            <a:off x="5576744" y="500997"/>
            <a:ext cx="1348743" cy="1260871"/>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8000"/>
              </a:lnSpc>
              <a:spcBef>
                <a:spcPts val="0"/>
              </a:spcBef>
              <a:spcAft>
                <a:spcPts val="600"/>
              </a:spcAft>
            </a:pPr>
            <a:r>
              <a:rPr lang="en-US" sz="14400" kern="1400" dirty="0">
                <a:solidFill>
                  <a:srgbClr val="000000"/>
                </a:solidFill>
                <a:effectLst/>
                <a:latin typeface="Calibri" panose="020F0502020204030204" pitchFamily="34" charset="0"/>
                <a:ea typeface="Times New Roman" panose="02020603050405020304" pitchFamily="18" charset="0"/>
              </a:rPr>
              <a:t>+</a:t>
            </a:r>
          </a:p>
        </p:txBody>
      </p:sp>
      <p:pic>
        <p:nvPicPr>
          <p:cNvPr id="8" name="Picture 7" descr="A picture containing text, sign&#10;&#10;Description automatically generated">
            <a:extLst>
              <a:ext uri="{FF2B5EF4-FFF2-40B4-BE49-F238E27FC236}">
                <a16:creationId xmlns:a16="http://schemas.microsoft.com/office/drawing/2014/main" id="{BF079643-206E-E295-C218-590C1673EC96}"/>
              </a:ext>
            </a:extLst>
          </p:cNvPr>
          <p:cNvPicPr>
            <a:picLocks noChangeAspect="1"/>
          </p:cNvPicPr>
          <p:nvPr/>
        </p:nvPicPr>
        <p:blipFill rotWithShape="1">
          <a:blip r:embed="rId5"/>
          <a:srcRect l="2529" t="2002" r="3692" b="1920"/>
          <a:stretch/>
        </p:blipFill>
        <p:spPr>
          <a:xfrm>
            <a:off x="3367668" y="964580"/>
            <a:ext cx="2046250" cy="209643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3511460D-5AE6-D353-6316-C2631533EE45}"/>
              </a:ext>
            </a:extLst>
          </p:cNvPr>
          <p:cNvSpPr txBox="1"/>
          <p:nvPr/>
        </p:nvSpPr>
        <p:spPr>
          <a:xfrm>
            <a:off x="0" y="3247714"/>
            <a:ext cx="12192000" cy="1754326"/>
          </a:xfrm>
          <a:prstGeom prst="rect">
            <a:avLst/>
          </a:prstGeom>
          <a:noFill/>
        </p:spPr>
        <p:txBody>
          <a:bodyPr wrap="square" rtlCol="0">
            <a:spAutoFit/>
          </a:bodyPr>
          <a:lstStyle/>
          <a:p>
            <a:pPr algn="ctr"/>
            <a:r>
              <a:rPr lang="en-US" sz="5400" b="1" dirty="0"/>
              <a:t>MILLE LACS BAND</a:t>
            </a:r>
          </a:p>
          <a:p>
            <a:pPr algn="ctr"/>
            <a:r>
              <a:rPr lang="en-US" sz="5400" b="1" dirty="0"/>
              <a:t>OJIBWE ROSETTA STONE PROJECT</a:t>
            </a:r>
          </a:p>
        </p:txBody>
      </p:sp>
    </p:spTree>
    <p:extLst>
      <p:ext uri="{BB962C8B-B14F-4D97-AF65-F5344CB8AC3E}">
        <p14:creationId xmlns:p14="http://schemas.microsoft.com/office/powerpoint/2010/main" val="1598068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4A314-5EF9-4241-9ED0-E8316624182A}"/>
              </a:ext>
            </a:extLst>
          </p:cNvPr>
          <p:cNvSpPr>
            <a:spLocks noGrp="1"/>
          </p:cNvSpPr>
          <p:nvPr>
            <p:ph type="title"/>
          </p:nvPr>
        </p:nvSpPr>
        <p:spPr/>
        <p:txBody>
          <a:bodyPr>
            <a:normAutofit/>
          </a:bodyPr>
          <a:lstStyle/>
          <a:p>
            <a:r>
              <a:rPr lang="en-US" sz="3200" dirty="0"/>
              <a:t>OJIBWE LANGUAGE AND CULTURE REVITALIZATION</a:t>
            </a:r>
          </a:p>
        </p:txBody>
      </p:sp>
      <p:sp>
        <p:nvSpPr>
          <p:cNvPr id="3" name="Content Placeholder 2">
            <a:extLst>
              <a:ext uri="{FF2B5EF4-FFF2-40B4-BE49-F238E27FC236}">
                <a16:creationId xmlns:a16="http://schemas.microsoft.com/office/drawing/2014/main" id="{211FF491-E92D-4B36-99FA-C195272E7299}"/>
              </a:ext>
            </a:extLst>
          </p:cNvPr>
          <p:cNvSpPr>
            <a:spLocks noGrp="1"/>
          </p:cNvSpPr>
          <p:nvPr>
            <p:ph idx="1"/>
          </p:nvPr>
        </p:nvSpPr>
        <p:spPr/>
        <p:txBody>
          <a:bodyPr>
            <a:normAutofit fontScale="62500" lnSpcReduction="20000"/>
          </a:bodyPr>
          <a:lstStyle/>
          <a:p>
            <a:pPr marL="0" lvl="0" indent="0">
              <a:lnSpc>
                <a:spcPct val="120000"/>
              </a:lnSpc>
              <a:spcAft>
                <a:spcPts val="0"/>
              </a:spcAft>
              <a:buSzPts val="2760"/>
              <a:buNone/>
            </a:pPr>
            <a:r>
              <a:rPr lang="en-US" sz="2800" dirty="0"/>
              <a:t>Native languages are more than just words, as cultural values, tribal customs, and ceremony are embedded in them. Additionally, Indigenous languages serve as protective factors for Indigenous communities. </a:t>
            </a:r>
          </a:p>
          <a:p>
            <a:pPr marL="0" indent="0">
              <a:lnSpc>
                <a:spcPct val="120000"/>
              </a:lnSpc>
              <a:spcAft>
                <a:spcPts val="0"/>
              </a:spcAft>
              <a:buSzPts val="2760"/>
              <a:buNone/>
            </a:pPr>
            <a:r>
              <a:rPr lang="en-US" sz="2800" dirty="0"/>
              <a:t>Worldwide, improved education and employment outcomes and greater life satisfaction have been linked to identifying and engaging in Indigenous cultural activities. </a:t>
            </a:r>
          </a:p>
          <a:p>
            <a:pPr marL="0" lvl="0" indent="0">
              <a:lnSpc>
                <a:spcPct val="120000"/>
              </a:lnSpc>
              <a:spcAft>
                <a:spcPts val="0"/>
              </a:spcAft>
              <a:buSzPts val="2760"/>
              <a:buNone/>
            </a:pPr>
            <a:r>
              <a:rPr lang="en-US" sz="2800" dirty="0"/>
              <a:t>Studies demonstrate that people who speak their Native language(s) have enhanced mental health and happiness, measured by lower rates of suicide, suicide attempts, and suicidal ideation than those without language knowledge.</a:t>
            </a:r>
          </a:p>
          <a:p>
            <a:pPr marL="0" lvl="0" indent="0">
              <a:lnSpc>
                <a:spcPct val="120000"/>
              </a:lnSpc>
              <a:spcAft>
                <a:spcPts val="0"/>
              </a:spcAft>
              <a:buSzPts val="2760"/>
              <a:buNone/>
            </a:pPr>
            <a:r>
              <a:rPr lang="en-US" sz="2800" dirty="0"/>
              <a:t>In many communities around the world, native languages are dying at an alarming rate. The effects of colonization and assimilation have taken their toll on the number of native language speakers and socioeconomic conditions have not made the task of retaining languages any easier. As time goes on, revitalization efforts become increasingly difficult.</a:t>
            </a:r>
          </a:p>
        </p:txBody>
      </p:sp>
    </p:spTree>
    <p:extLst>
      <p:ext uri="{BB962C8B-B14F-4D97-AF65-F5344CB8AC3E}">
        <p14:creationId xmlns:p14="http://schemas.microsoft.com/office/powerpoint/2010/main" val="1164708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4A314-5EF9-4241-9ED0-E8316624182A}"/>
              </a:ext>
            </a:extLst>
          </p:cNvPr>
          <p:cNvSpPr>
            <a:spLocks noGrp="1"/>
          </p:cNvSpPr>
          <p:nvPr>
            <p:ph type="title"/>
          </p:nvPr>
        </p:nvSpPr>
        <p:spPr>
          <a:xfrm>
            <a:off x="1097280" y="286604"/>
            <a:ext cx="10058400" cy="1259168"/>
          </a:xfrm>
        </p:spPr>
        <p:txBody>
          <a:bodyPr>
            <a:normAutofit/>
          </a:bodyPr>
          <a:lstStyle/>
          <a:p>
            <a:pPr algn="ctr"/>
            <a:r>
              <a:rPr lang="en-US" sz="2400" dirty="0"/>
              <a:t>OJIBWE LANGUAGE AND CULTURE </a:t>
            </a:r>
            <a:br>
              <a:rPr lang="en-US" sz="2400" dirty="0"/>
            </a:br>
            <a:r>
              <a:rPr lang="en-US" sz="2400" dirty="0"/>
              <a:t>STRATEGIC GOALS FOR 2021-2024</a:t>
            </a:r>
          </a:p>
        </p:txBody>
      </p:sp>
      <p:sp>
        <p:nvSpPr>
          <p:cNvPr id="3" name="Content Placeholder 2">
            <a:extLst>
              <a:ext uri="{FF2B5EF4-FFF2-40B4-BE49-F238E27FC236}">
                <a16:creationId xmlns:a16="http://schemas.microsoft.com/office/drawing/2014/main" id="{211FF491-E92D-4B36-99FA-C195272E7299}"/>
              </a:ext>
            </a:extLst>
          </p:cNvPr>
          <p:cNvSpPr>
            <a:spLocks noGrp="1"/>
          </p:cNvSpPr>
          <p:nvPr>
            <p:ph idx="1"/>
          </p:nvPr>
        </p:nvSpPr>
        <p:spPr/>
        <p:txBody>
          <a:bodyPr>
            <a:normAutofit/>
          </a:bodyPr>
          <a:lstStyle/>
          <a:p>
            <a:r>
              <a:rPr lang="en-US" dirty="0"/>
              <a:t>1. Preserve our endangered language by normalizing Ojibwe Language and cultural use in the community.</a:t>
            </a:r>
          </a:p>
          <a:p>
            <a:r>
              <a:rPr lang="en-US" dirty="0"/>
              <a:t>2. Support workforce development by creating life-long Ojibwe language learning opportunities.</a:t>
            </a:r>
          </a:p>
          <a:p>
            <a:r>
              <a:rPr lang="en-US" dirty="0"/>
              <a:t>3. Support development of client self-esteem, pride in identity and wellness that contributes to workforce readiness by offering life-long Ojibwe language and culture learning opportunities.</a:t>
            </a:r>
          </a:p>
          <a:p>
            <a:r>
              <a:rPr lang="en-US" dirty="0"/>
              <a:t>4. Support youth substance abuse prevention and support clients struggling with addiction or recovery as a barrier to employment through a language/culture program that promotes the daily use of Ojibwe language and expanded cultural as a means of improving self-esteem, pride in identity and workforce readiness.</a:t>
            </a:r>
          </a:p>
        </p:txBody>
      </p:sp>
    </p:spTree>
    <p:extLst>
      <p:ext uri="{BB962C8B-B14F-4D97-AF65-F5344CB8AC3E}">
        <p14:creationId xmlns:p14="http://schemas.microsoft.com/office/powerpoint/2010/main" val="3370885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1200px-Rosetta_Stone_logo.svg.png (1200×513)">
            <a:extLst>
              <a:ext uri="{FF2B5EF4-FFF2-40B4-BE49-F238E27FC236}">
                <a16:creationId xmlns:a16="http://schemas.microsoft.com/office/drawing/2014/main" id="{B6F7859D-F202-4F28-9510-FCA3CB4EA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8852" y="472448"/>
            <a:ext cx="4654296" cy="1989712"/>
          </a:xfrm>
          <a:prstGeom prst="rect">
            <a:avLst/>
          </a:prstGeom>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58CC6B4-CD95-4986-A7C1-65FEC545EC9F}"/>
              </a:ext>
            </a:extLst>
          </p:cNvPr>
          <p:cNvSpPr>
            <a:spLocks noGrp="1"/>
          </p:cNvSpPr>
          <p:nvPr>
            <p:ph idx="1"/>
          </p:nvPr>
        </p:nvSpPr>
        <p:spPr>
          <a:xfrm>
            <a:off x="1097280" y="2670048"/>
            <a:ext cx="10058400" cy="3199046"/>
          </a:xfrm>
        </p:spPr>
        <p:txBody>
          <a:bodyPr/>
          <a:lstStyle/>
          <a:p>
            <a:r>
              <a:rPr lang="en-US" dirty="0"/>
              <a:t>Rosetta Stone is dedicated to changing lives through the power of language education. </a:t>
            </a:r>
          </a:p>
          <a:p>
            <a:r>
              <a:rPr lang="en-US" dirty="0"/>
              <a:t>The company’s immersive learning experiences help people build fluency in 25 languages at home, in schools, and in workplaces around the world. </a:t>
            </a:r>
          </a:p>
          <a:p>
            <a:r>
              <a:rPr lang="en-US" dirty="0"/>
              <a:t>The platform’s Dynamic Immersion method allows users to learn quickly and intuitively, and advanced speech recognition technology helps perfect their pronunciation. </a:t>
            </a:r>
          </a:p>
          <a:p>
            <a:r>
              <a:rPr lang="en-US" dirty="0"/>
              <a:t>Through Rosetta Stone, learners develop the skills and confidence to communicate and make deeper connections with people from all walks of life. </a:t>
            </a:r>
          </a:p>
          <a:p>
            <a:endParaRPr lang="en-US" dirty="0"/>
          </a:p>
        </p:txBody>
      </p:sp>
    </p:spTree>
    <p:extLst>
      <p:ext uri="{BB962C8B-B14F-4D97-AF65-F5344CB8AC3E}">
        <p14:creationId xmlns:p14="http://schemas.microsoft.com/office/powerpoint/2010/main" val="1768124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CE0CAF-658F-4606-8480-6946A48D89DB}"/>
              </a:ext>
            </a:extLst>
          </p:cNvPr>
          <p:cNvSpPr/>
          <p:nvPr/>
        </p:nvSpPr>
        <p:spPr>
          <a:xfrm>
            <a:off x="0" y="0"/>
            <a:ext cx="12192000" cy="68580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76A67E-1DF7-4635-802D-47B47D604FE8}"/>
              </a:ext>
            </a:extLst>
          </p:cNvPr>
          <p:cNvSpPr>
            <a:spLocks noGrp="1"/>
          </p:cNvSpPr>
          <p:nvPr>
            <p:ph type="title"/>
          </p:nvPr>
        </p:nvSpPr>
        <p:spPr/>
        <p:txBody>
          <a:bodyPr/>
          <a:lstStyle/>
          <a:p>
            <a:r>
              <a:rPr lang="en-US" dirty="0"/>
              <a:t>Endangered Languages Program</a:t>
            </a:r>
          </a:p>
        </p:txBody>
      </p:sp>
      <p:sp>
        <p:nvSpPr>
          <p:cNvPr id="3" name="Content Placeholder 2">
            <a:extLst>
              <a:ext uri="{FF2B5EF4-FFF2-40B4-BE49-F238E27FC236}">
                <a16:creationId xmlns:a16="http://schemas.microsoft.com/office/drawing/2014/main" id="{E3F3E868-A0D0-445F-AC87-4F008317AE1F}"/>
              </a:ext>
            </a:extLst>
          </p:cNvPr>
          <p:cNvSpPr>
            <a:spLocks noGrp="1"/>
          </p:cNvSpPr>
          <p:nvPr>
            <p:ph idx="1"/>
          </p:nvPr>
        </p:nvSpPr>
        <p:spPr/>
        <p:txBody>
          <a:bodyPr/>
          <a:lstStyle/>
          <a:p>
            <a:r>
              <a:rPr lang="en-US" dirty="0"/>
              <a:t>Across the globe, children in countless cultures are losing the languages of their parents and grandparents. </a:t>
            </a:r>
          </a:p>
          <a:p>
            <a:r>
              <a:rPr lang="en-US" dirty="0"/>
              <a:t>In fact, as many as 50 to 90 percent of the world's 6,800 languages may be extinct within this century. </a:t>
            </a:r>
          </a:p>
          <a:p>
            <a:r>
              <a:rPr lang="en-US" dirty="0"/>
              <a:t>As each new generation becomes more isolated from its past, ancestral languages slip further out of reach. </a:t>
            </a:r>
          </a:p>
          <a:p>
            <a:r>
              <a:rPr lang="en-US" dirty="0"/>
              <a:t>To stem this loss of knowledge, the Rosetta Stone Endangered Languages Program works with Indigenous groups to preserve cultural assets with software that is specifically designed to revitalize at-risk languages.</a:t>
            </a:r>
          </a:p>
        </p:txBody>
      </p:sp>
      <p:pic>
        <p:nvPicPr>
          <p:cNvPr id="6" name="Picture 2" descr="1200px-Rosetta_Stone_logo.svg.png (1200×513)">
            <a:extLst>
              <a:ext uri="{FF2B5EF4-FFF2-40B4-BE49-F238E27FC236}">
                <a16:creationId xmlns:a16="http://schemas.microsoft.com/office/drawing/2014/main" id="{8FCBAA0F-5760-41F8-A3BA-F92ECCD91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1516" y="5008449"/>
            <a:ext cx="2013204" cy="86064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453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31561A-772E-4BE8-8D19-D505901AF87A}"/>
              </a:ext>
            </a:extLst>
          </p:cNvPr>
          <p:cNvSpPr/>
          <p:nvPr/>
        </p:nvSpPr>
        <p:spPr>
          <a:xfrm>
            <a:off x="0" y="0"/>
            <a:ext cx="12192000" cy="685800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DBAFB-7E7C-4612-870D-18597CDB7B36}"/>
              </a:ext>
            </a:extLst>
          </p:cNvPr>
          <p:cNvSpPr>
            <a:spLocks noGrp="1"/>
          </p:cNvSpPr>
          <p:nvPr>
            <p:ph type="title"/>
          </p:nvPr>
        </p:nvSpPr>
        <p:spPr/>
        <p:txBody>
          <a:bodyPr>
            <a:noAutofit/>
          </a:bodyPr>
          <a:lstStyle/>
          <a:p>
            <a:r>
              <a:rPr lang="en-US" sz="2400" dirty="0"/>
              <a:t>"We often think of languages as what we speak or write, but overlook how they provide priceless insight into cultures. Indigenous languages are becoming endangered at an alarming rate, and many Native Americans are at risk of losing a vital part of their heritage. </a:t>
            </a:r>
            <a:br>
              <a:rPr lang="en-US" sz="2400" dirty="0"/>
            </a:br>
            <a:br>
              <a:rPr lang="en-US" sz="2400" dirty="0"/>
            </a:br>
            <a:r>
              <a:rPr lang="en-US" sz="2400" dirty="0"/>
              <a:t>Our collaboration with the Mille Lacs Band of Ojibwe has created resources that support the revitalization of the tribe’s language, help pass down knowledge to the next generation of members and expose the wider public to the Band’s rich culture.”</a:t>
            </a:r>
          </a:p>
        </p:txBody>
      </p:sp>
      <p:sp>
        <p:nvSpPr>
          <p:cNvPr id="3" name="Text Placeholder 2">
            <a:extLst>
              <a:ext uri="{FF2B5EF4-FFF2-40B4-BE49-F238E27FC236}">
                <a16:creationId xmlns:a16="http://schemas.microsoft.com/office/drawing/2014/main" id="{F0E33970-312E-4691-88A1-4F37762546AA}"/>
              </a:ext>
            </a:extLst>
          </p:cNvPr>
          <p:cNvSpPr>
            <a:spLocks noGrp="1"/>
          </p:cNvSpPr>
          <p:nvPr>
            <p:ph type="body" idx="1"/>
          </p:nvPr>
        </p:nvSpPr>
        <p:spPr>
          <a:xfrm>
            <a:off x="1303868" y="4343400"/>
            <a:ext cx="9592732" cy="665050"/>
          </a:xfrm>
        </p:spPr>
        <p:txBody>
          <a:bodyPr/>
          <a:lstStyle/>
          <a:p>
            <a:r>
              <a:rPr lang="en-US" dirty="0"/>
              <a:t>Paul Mishkin, CEO of IXL Learning, Rosetta Stone’s parent company.</a:t>
            </a:r>
          </a:p>
        </p:txBody>
      </p:sp>
    </p:spTree>
    <p:extLst>
      <p:ext uri="{BB962C8B-B14F-4D97-AF65-F5344CB8AC3E}">
        <p14:creationId xmlns:p14="http://schemas.microsoft.com/office/powerpoint/2010/main" val="3498101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F414C3-E7E3-4DBF-7347-B78C35A17793}"/>
              </a:ext>
            </a:extLst>
          </p:cNvPr>
          <p:cNvSpPr>
            <a:spLocks noGrp="1"/>
          </p:cNvSpPr>
          <p:nvPr>
            <p:ph type="body" idx="1"/>
          </p:nvPr>
        </p:nvSpPr>
        <p:spPr>
          <a:xfrm>
            <a:off x="7624081" y="0"/>
            <a:ext cx="4567919" cy="6858000"/>
          </a:xfrm>
        </p:spPr>
        <p:txBody>
          <a:bodyPr anchor="ctr">
            <a:normAutofit/>
          </a:bodyPr>
          <a:lstStyle/>
          <a:p>
            <a:r>
              <a:rPr lang="en-US" sz="4800" b="1" dirty="0">
                <a:solidFill>
                  <a:schemeClr val="bg1"/>
                </a:solidFill>
              </a:rPr>
              <a:t>Data &amp; Statistics</a:t>
            </a:r>
          </a:p>
        </p:txBody>
      </p:sp>
      <p:sp>
        <p:nvSpPr>
          <p:cNvPr id="11" name="Rectangle 10">
            <a:extLst>
              <a:ext uri="{FF2B5EF4-FFF2-40B4-BE49-F238E27FC236}">
                <a16:creationId xmlns:a16="http://schemas.microsoft.com/office/drawing/2014/main" id="{3A30F031-F5C0-4223-9AA9-8050A277ED94}"/>
              </a:ext>
            </a:extLst>
          </p:cNvPr>
          <p:cNvSpPr/>
          <p:nvPr/>
        </p:nvSpPr>
        <p:spPr>
          <a:xfrm>
            <a:off x="7015652" y="0"/>
            <a:ext cx="483544" cy="6858000"/>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58D89DE-1408-4B26-AA65-35C529132608}"/>
              </a:ext>
            </a:extLst>
          </p:cNvPr>
          <p:cNvSpPr/>
          <p:nvPr/>
        </p:nvSpPr>
        <p:spPr>
          <a:xfrm>
            <a:off x="6756875" y="0"/>
            <a:ext cx="691082" cy="685800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76200">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D24267B-9AB2-40B7-857B-B6FA41AD0EB4}"/>
              </a:ext>
            </a:extLst>
          </p:cNvPr>
          <p:cNvPicPr>
            <a:picLocks noGrp="1" noChangeAspect="1"/>
          </p:cNvPicPr>
          <p:nvPr isPhoto="1"/>
        </p:nvPicPr>
        <p:blipFill rotWithShape="1">
          <a:blip r:embed="rId3">
            <a:extLst>
              <a:ext uri="{28A0092B-C50C-407E-A947-70E740481C1C}">
                <a14:useLocalDpi xmlns:a14="http://schemas.microsoft.com/office/drawing/2010/main" val="0"/>
              </a:ext>
            </a:extLst>
          </a:blip>
          <a:srcRect l="28205" t="9109" r="14182" b="8929"/>
          <a:stretch/>
        </p:blipFill>
        <p:spPr>
          <a:xfrm>
            <a:off x="0" y="0"/>
            <a:ext cx="7341294" cy="6858000"/>
          </a:xfrm>
          <a:prstGeom prst="rect">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1181178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F1E8E-D5F7-7BE1-9FF2-29FD0D5101B3}"/>
              </a:ext>
            </a:extLst>
          </p:cNvPr>
          <p:cNvSpPr>
            <a:spLocks noGrp="1"/>
          </p:cNvSpPr>
          <p:nvPr>
            <p:ph type="title"/>
          </p:nvPr>
        </p:nvSpPr>
        <p:spPr>
          <a:xfrm>
            <a:off x="7169679" y="1388535"/>
            <a:ext cx="3718455" cy="794052"/>
          </a:xfrm>
        </p:spPr>
        <p:txBody>
          <a:bodyPr>
            <a:normAutofit/>
          </a:bodyPr>
          <a:lstStyle/>
          <a:p>
            <a:r>
              <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Tribal Enrollment Status</a:t>
            </a:r>
            <a:endParaRPr lang="en-US" dirty="0">
              <a:solidFill>
                <a:schemeClr val="tx1"/>
              </a:solidFill>
            </a:endParaRPr>
          </a:p>
        </p:txBody>
      </p:sp>
      <p:sp>
        <p:nvSpPr>
          <p:cNvPr id="4" name="Text Placeholder 3">
            <a:extLst>
              <a:ext uri="{FF2B5EF4-FFF2-40B4-BE49-F238E27FC236}">
                <a16:creationId xmlns:a16="http://schemas.microsoft.com/office/drawing/2014/main" id="{C38FBC6F-D393-21C5-E0C4-068018762BB7}"/>
              </a:ext>
            </a:extLst>
          </p:cNvPr>
          <p:cNvSpPr>
            <a:spLocks noGrp="1"/>
          </p:cNvSpPr>
          <p:nvPr>
            <p:ph type="body" sz="half" idx="2"/>
          </p:nvPr>
        </p:nvSpPr>
        <p:spPr>
          <a:xfrm>
            <a:off x="7169679" y="2243576"/>
            <a:ext cx="3718455" cy="3225890"/>
          </a:xfrm>
        </p:spPr>
        <p:txBody>
          <a:bodyPr>
            <a:normAutofit/>
          </a:bodyPr>
          <a:lstStyle/>
          <a:p>
            <a:pPr algn="l"/>
            <a:r>
              <a:rPr lang="en-US" sz="2000" dirty="0">
                <a:solidFill>
                  <a:schemeClr val="tx1"/>
                </a:solidFill>
              </a:rPr>
              <a:t>16% of users are Mille Lacs Band of Ojibwe members or descendants</a:t>
            </a:r>
          </a:p>
          <a:p>
            <a:pPr algn="l"/>
            <a:r>
              <a:rPr lang="en-US" sz="2000" dirty="0">
                <a:solidFill>
                  <a:schemeClr val="tx1"/>
                </a:solidFill>
              </a:rPr>
              <a:t>78% of users are enrolled in other tribes</a:t>
            </a:r>
          </a:p>
          <a:p>
            <a:pPr algn="l"/>
            <a:r>
              <a:rPr lang="en-US" sz="2000" dirty="0">
                <a:solidFill>
                  <a:schemeClr val="tx1"/>
                </a:solidFill>
              </a:rPr>
              <a:t>6% are others that are not enrolled</a:t>
            </a:r>
          </a:p>
        </p:txBody>
      </p:sp>
      <p:graphicFrame>
        <p:nvGraphicFramePr>
          <p:cNvPr id="5" name="Content Placeholder 4">
            <a:extLst>
              <a:ext uri="{FF2B5EF4-FFF2-40B4-BE49-F238E27FC236}">
                <a16:creationId xmlns:a16="http://schemas.microsoft.com/office/drawing/2014/main" id="{97849516-1C05-307C-101F-20FBC8ADE194}"/>
              </a:ext>
            </a:extLst>
          </p:cNvPr>
          <p:cNvGraphicFramePr>
            <a:graphicFrameLocks noGrp="1"/>
          </p:cNvGraphicFramePr>
          <p:nvPr>
            <p:ph idx="1"/>
            <p:extLst>
              <p:ext uri="{D42A27DB-BD31-4B8C-83A1-F6EECF244321}">
                <p14:modId xmlns:p14="http://schemas.microsoft.com/office/powerpoint/2010/main" val="3691675424"/>
              </p:ext>
            </p:extLst>
          </p:nvPr>
        </p:nvGraphicFramePr>
        <p:xfrm>
          <a:off x="1262063" y="982663"/>
          <a:ext cx="5468937" cy="48926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89961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Map&#10;&#10;Description automatically generated">
            <a:extLst>
              <a:ext uri="{FF2B5EF4-FFF2-40B4-BE49-F238E27FC236}">
                <a16:creationId xmlns:a16="http://schemas.microsoft.com/office/drawing/2014/main" id="{37D76D45-E357-8638-6DA4-9BD3B892CA1D}"/>
              </a:ext>
            </a:extLst>
          </p:cNvPr>
          <p:cNvPicPr>
            <a:picLocks noGrp="1" noChangeAspect="1"/>
          </p:cNvPicPr>
          <p:nvPr>
            <p:ph idx="1"/>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7159" t="7770" r="13625" b="17142"/>
          <a:stretch/>
        </p:blipFill>
        <p:spPr bwMode="auto">
          <a:xfrm>
            <a:off x="0" y="0"/>
            <a:ext cx="12328634" cy="6858000"/>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7C517766-9D0C-63E7-3A30-3D76DB04AA9B}"/>
              </a:ext>
            </a:extLst>
          </p:cNvPr>
          <p:cNvSpPr>
            <a:spLocks noGrp="1"/>
          </p:cNvSpPr>
          <p:nvPr>
            <p:ph type="title"/>
          </p:nvPr>
        </p:nvSpPr>
        <p:spPr>
          <a:xfrm>
            <a:off x="475595" y="2317884"/>
            <a:ext cx="3539357" cy="4082916"/>
          </a:xfrm>
        </p:spPr>
        <p:txBody>
          <a:bodyPr>
            <a:noAutofit/>
          </a:bodyPr>
          <a:lstStyle/>
          <a:p>
            <a:pPr algn="l"/>
            <a:r>
              <a:rPr lang="en-US" sz="2000" dirty="0">
                <a:effectLst/>
                <a:latin typeface="Calibri" panose="020F0502020204030204" pitchFamily="34" charset="0"/>
                <a:ea typeface="Calibri" panose="020F0502020204030204" pitchFamily="34" charset="0"/>
                <a:cs typeface="Times New Roman" panose="02020603050405020304" pitchFamily="18" charset="0"/>
              </a:rPr>
              <a:t>These licenses have been purchased by </a:t>
            </a:r>
            <a:r>
              <a:rPr lang="en-US" sz="2000" dirty="0">
                <a:solidFill>
                  <a:srgbClr val="2683C6"/>
                </a:solidFill>
                <a:effectLst/>
                <a:latin typeface="Calibri" panose="020F0502020204030204" pitchFamily="34" charset="0"/>
                <a:ea typeface="Calibri" panose="020F0502020204030204" pitchFamily="34" charset="0"/>
                <a:cs typeface="Times New Roman" panose="02020603050405020304" pitchFamily="18" charset="0"/>
              </a:rPr>
              <a:t>people from more than 131 tribes</a:t>
            </a:r>
            <a:r>
              <a:rPr lang="en-US" sz="2000" dirty="0">
                <a:effectLst/>
                <a:latin typeface="Calibri" panose="020F0502020204030204" pitchFamily="34" charset="0"/>
                <a:ea typeface="Calibri" panose="020F0502020204030204" pitchFamily="34" charset="0"/>
                <a:cs typeface="Times New Roman" panose="02020603050405020304" pitchFamily="18" charset="0"/>
              </a:rPr>
              <a:t> throughout the United States and Canada.</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These tribes reach from coast to coast and from the Hudson Bay to the Mexico boarder.</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br>
              <a:rPr lang="en-US" sz="2000" dirty="0">
                <a:effectLst/>
                <a:latin typeface="Calibri" panose="020F0502020204030204" pitchFamily="34" charset="0"/>
                <a:ea typeface="Calibri" panose="020F0502020204030204" pitchFamily="34" charset="0"/>
                <a:cs typeface="Times New Roman" panose="02020603050405020304" pitchFamily="18" charset="0"/>
              </a:rPr>
            </a:br>
            <a:r>
              <a:rPr lang="en-US" sz="2000" dirty="0">
                <a:effectLst/>
                <a:latin typeface="Calibri" panose="020F0502020204030204" pitchFamily="34" charset="0"/>
                <a:ea typeface="Calibri" panose="020F0502020204030204" pitchFamily="34" charset="0"/>
                <a:cs typeface="Times New Roman" panose="02020603050405020304" pitchFamily="18" charset="0"/>
              </a:rPr>
              <a:t>Most of these are in the Great Lakes Area, as would be expected.</a:t>
            </a:r>
            <a:endParaRPr lang="en-US" sz="4800" dirty="0"/>
          </a:p>
        </p:txBody>
      </p:sp>
    </p:spTree>
    <p:extLst>
      <p:ext uri="{BB962C8B-B14F-4D97-AF65-F5344CB8AC3E}">
        <p14:creationId xmlns:p14="http://schemas.microsoft.com/office/powerpoint/2010/main" val="193804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B241D-6E7F-445F-AD34-EB9884B721AB}"/>
              </a:ext>
            </a:extLst>
          </p:cNvPr>
          <p:cNvSpPr/>
          <p:nvPr/>
        </p:nvSpPr>
        <p:spPr>
          <a:xfrm>
            <a:off x="0" y="0"/>
            <a:ext cx="12192000" cy="6858000"/>
          </a:xfrm>
          <a:prstGeom prst="rect">
            <a:avLst/>
          </a:prstGeom>
          <a:solidFill>
            <a:schemeClr val="accent4">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1B311F03-EF23-FC80-D3CC-9A87611C045F}"/>
              </a:ext>
            </a:extLst>
          </p:cNvPr>
          <p:cNvGraphicFramePr>
            <a:graphicFrameLocks noGrp="1"/>
          </p:cNvGraphicFramePr>
          <p:nvPr>
            <p:extLst>
              <p:ext uri="{D42A27DB-BD31-4B8C-83A1-F6EECF244321}">
                <p14:modId xmlns:p14="http://schemas.microsoft.com/office/powerpoint/2010/main" val="4042999015"/>
              </p:ext>
            </p:extLst>
          </p:nvPr>
        </p:nvGraphicFramePr>
        <p:xfrm>
          <a:off x="981074" y="1028699"/>
          <a:ext cx="10477500" cy="5029690"/>
        </p:xfrm>
        <a:graphic>
          <a:graphicData uri="http://schemas.openxmlformats.org/drawingml/2006/table">
            <a:tbl>
              <a:tblPr>
                <a:tableStyleId>{5C22544A-7EE6-4342-B048-85BDC9FD1C3A}</a:tableStyleId>
              </a:tblPr>
              <a:tblGrid>
                <a:gridCol w="2619375">
                  <a:extLst>
                    <a:ext uri="{9D8B030D-6E8A-4147-A177-3AD203B41FA5}">
                      <a16:colId xmlns:a16="http://schemas.microsoft.com/office/drawing/2014/main" val="2505286449"/>
                    </a:ext>
                  </a:extLst>
                </a:gridCol>
                <a:gridCol w="2619375">
                  <a:extLst>
                    <a:ext uri="{9D8B030D-6E8A-4147-A177-3AD203B41FA5}">
                      <a16:colId xmlns:a16="http://schemas.microsoft.com/office/drawing/2014/main" val="3315212982"/>
                    </a:ext>
                  </a:extLst>
                </a:gridCol>
                <a:gridCol w="2619375">
                  <a:extLst>
                    <a:ext uri="{9D8B030D-6E8A-4147-A177-3AD203B41FA5}">
                      <a16:colId xmlns:a16="http://schemas.microsoft.com/office/drawing/2014/main" val="749826660"/>
                    </a:ext>
                  </a:extLst>
                </a:gridCol>
                <a:gridCol w="2619375">
                  <a:extLst>
                    <a:ext uri="{9D8B030D-6E8A-4147-A177-3AD203B41FA5}">
                      <a16:colId xmlns:a16="http://schemas.microsoft.com/office/drawing/2014/main" val="2964413491"/>
                    </a:ext>
                  </a:extLst>
                </a:gridCol>
              </a:tblGrid>
              <a:tr h="194892">
                <a:tc>
                  <a:txBody>
                    <a:bodyPr/>
                    <a:lstStyle/>
                    <a:p>
                      <a:pPr algn="l" fontAlgn="b"/>
                      <a:r>
                        <a:rPr lang="en-US" sz="1000" u="none" strike="noStrike" dirty="0" err="1">
                          <a:effectLst/>
                        </a:rPr>
                        <a:t>Alderville</a:t>
                      </a:r>
                      <a:r>
                        <a:rPr lang="en-US" sz="1000" u="none" strike="noStrike" dirty="0">
                          <a:effectLst/>
                        </a:rPr>
                        <a:t> First Nation</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Grand Portage Band of Ojibwe</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Michipicoten First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000" u="none" strike="noStrike" dirty="0" err="1">
                          <a:effectLst/>
                        </a:rPr>
                        <a:t>Shawanaga</a:t>
                      </a:r>
                      <a:r>
                        <a:rPr lang="en-US" sz="1000" u="none" strike="noStrike" dirty="0">
                          <a:effectLst/>
                        </a:rPr>
                        <a:t> First Nation</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3239525"/>
                  </a:ext>
                </a:extLst>
              </a:tr>
              <a:tr h="194892">
                <a:tc>
                  <a:txBody>
                    <a:bodyPr/>
                    <a:lstStyle/>
                    <a:p>
                      <a:pPr algn="l" fontAlgn="b"/>
                      <a:r>
                        <a:rPr lang="en-US" sz="1000" u="none" strike="noStrike" dirty="0">
                          <a:effectLst/>
                        </a:rPr>
                        <a:t>Algonquins of </a:t>
                      </a:r>
                      <a:r>
                        <a:rPr lang="en-US" sz="1000" u="none" strike="noStrike" dirty="0" err="1">
                          <a:effectLst/>
                        </a:rPr>
                        <a:t>Pikwàkanagàn</a:t>
                      </a:r>
                      <a:r>
                        <a:rPr lang="en-US" sz="1000" u="none" strike="noStrike" dirty="0">
                          <a:effectLst/>
                        </a:rPr>
                        <a:t> First Nation</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Grand Traverse Band</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b="0" i="0" u="none" strike="noStrike" dirty="0">
                          <a:solidFill>
                            <a:srgbClr val="000000"/>
                          </a:solidFill>
                          <a:effectLst/>
                          <a:latin typeface="Calibri" panose="020F0502020204030204" pitchFamily="34" charset="0"/>
                        </a:rPr>
                        <a:t>Mille Lacs Band </a:t>
                      </a:r>
                      <a:r>
                        <a:rPr lang="en-US" sz="1000" b="0" i="0" u="none" strike="noStrike">
                          <a:solidFill>
                            <a:srgbClr val="000000"/>
                          </a:solidFill>
                          <a:effectLst/>
                          <a:latin typeface="Calibri" panose="020F0502020204030204" pitchFamily="34" charset="0"/>
                        </a:rPr>
                        <a:t>of Ojibwe</a:t>
                      </a: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Sisseton-Wahpeton Oyate Lake Traverse</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08477754"/>
                  </a:ext>
                </a:extLst>
              </a:tr>
              <a:tr h="194892">
                <a:tc>
                  <a:txBody>
                    <a:bodyPr/>
                    <a:lstStyle/>
                    <a:p>
                      <a:pPr algn="l" fontAlgn="b"/>
                      <a:r>
                        <a:rPr lang="en-US" sz="1000" u="none" strike="noStrike" dirty="0">
                          <a:effectLst/>
                        </a:rPr>
                        <a:t>Bad River Band of Lake Superior Chippewa</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Grassy Narrows Ontario Canada</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Moravian of the Thames</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Six Nation First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5629972"/>
                  </a:ext>
                </a:extLst>
              </a:tr>
              <a:tr h="194892">
                <a:tc>
                  <a:txBody>
                    <a:bodyPr/>
                    <a:lstStyle/>
                    <a:p>
                      <a:pPr algn="l" fontAlgn="b"/>
                      <a:r>
                        <a:rPr lang="en-US" sz="1000" u="none" strike="noStrike" dirty="0">
                          <a:effectLst/>
                        </a:rPr>
                        <a:t>Bay Mills Indian Community</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Hannahville Indian Community</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Naknek Native Village</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Sokaogon Chippewa Community</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0494257"/>
                  </a:ext>
                </a:extLst>
              </a:tr>
              <a:tr h="194892">
                <a:tc>
                  <a:txBody>
                    <a:bodyPr/>
                    <a:lstStyle/>
                    <a:p>
                      <a:pPr algn="l" fontAlgn="b"/>
                      <a:r>
                        <a:rPr lang="en-US" sz="1000" u="none" strike="noStrike">
                          <a:effectLst/>
                        </a:rPr>
                        <a:t>Beausoleil First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Ho-Chunk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Naotkamegwanning First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Spirit Lake</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2525954"/>
                  </a:ext>
                </a:extLst>
              </a:tr>
              <a:tr h="194892">
                <a:tc>
                  <a:txBody>
                    <a:bodyPr/>
                    <a:lstStyle/>
                    <a:p>
                      <a:pPr algn="l" fontAlgn="b"/>
                      <a:r>
                        <a:rPr lang="en-US" sz="1000" u="none" strike="noStrike" dirty="0">
                          <a:effectLst/>
                        </a:rPr>
                        <a:t>Blackfeet Tribe</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Indian Mills</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Native Villiage of Afognak</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St. Croix Chippewa Indians of Wisconsin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49186561"/>
                  </a:ext>
                </a:extLst>
              </a:tr>
              <a:tr h="194892">
                <a:tc>
                  <a:txBody>
                    <a:bodyPr/>
                    <a:lstStyle/>
                    <a:p>
                      <a:pPr algn="l" fontAlgn="b"/>
                      <a:r>
                        <a:rPr lang="en-US" sz="1000" u="none" strike="noStrike">
                          <a:effectLst/>
                        </a:rPr>
                        <a:t>Boise Fort Band of Ojibwe</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Keweenaw Bay Indian Community</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Navajo</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Standing Rock Sioux Tribe</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5820605"/>
                  </a:ext>
                </a:extLst>
              </a:tr>
              <a:tr h="194030">
                <a:tc>
                  <a:txBody>
                    <a:bodyPr/>
                    <a:lstStyle/>
                    <a:p>
                      <a:pPr algn="l" fontAlgn="b"/>
                      <a:r>
                        <a:rPr lang="en-US" sz="1000" u="none" strike="noStrike" dirty="0">
                          <a:effectLst/>
                        </a:rPr>
                        <a:t>Brunswick house first nation</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Lac Courte Oreilles</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Northern Arapaho Tribe</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Stockbridge Munsee Community</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90309982"/>
                  </a:ext>
                </a:extLst>
              </a:tr>
              <a:tr h="194892">
                <a:tc>
                  <a:txBody>
                    <a:bodyPr/>
                    <a:lstStyle/>
                    <a:p>
                      <a:pPr algn="l" fontAlgn="b"/>
                      <a:r>
                        <a:rPr lang="en-US" sz="1000" u="none" strike="noStrike" dirty="0">
                          <a:effectLst/>
                        </a:rPr>
                        <a:t>Central Council of the Tlingit &amp; Haida</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Lac du Flambeau Band </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err="1">
                          <a:effectLst/>
                        </a:rPr>
                        <a:t>Nottawaseppi</a:t>
                      </a:r>
                      <a:r>
                        <a:rPr lang="en-US" sz="1000" u="none" strike="noStrike" dirty="0">
                          <a:effectLst/>
                        </a:rPr>
                        <a:t> Huron Band</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err="1">
                          <a:effectLst/>
                        </a:rPr>
                        <a:t>Thono</a:t>
                      </a:r>
                      <a:r>
                        <a:rPr lang="en-US" sz="1000" u="none" strike="noStrike" dirty="0">
                          <a:effectLst/>
                        </a:rPr>
                        <a:t> o </a:t>
                      </a:r>
                      <a:r>
                        <a:rPr lang="en-US" sz="1000" u="none" strike="noStrike" dirty="0" err="1">
                          <a:effectLst/>
                        </a:rPr>
                        <a:t>Odham</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2726544"/>
                  </a:ext>
                </a:extLst>
              </a:tr>
              <a:tr h="157770">
                <a:tc>
                  <a:txBody>
                    <a:bodyPr/>
                    <a:lstStyle/>
                    <a:p>
                      <a:pPr algn="l" fontAlgn="b"/>
                      <a:r>
                        <a:rPr lang="en-US" sz="1000" u="none" strike="noStrike">
                          <a:effectLst/>
                        </a:rPr>
                        <a:t>Cherokee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Lac </a:t>
                      </a:r>
                      <a:r>
                        <a:rPr lang="en-US" sz="1000" u="none" strike="noStrike" dirty="0" err="1">
                          <a:effectLst/>
                        </a:rPr>
                        <a:t>Seul</a:t>
                      </a:r>
                      <a:r>
                        <a:rPr lang="en-US" sz="1000" u="none" strike="noStrike" dirty="0">
                          <a:effectLst/>
                        </a:rPr>
                        <a:t> First Nation</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Oglala Sioux Tribe</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Fort Berthold Reservation</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8590815"/>
                  </a:ext>
                </a:extLst>
              </a:tr>
              <a:tr h="194892">
                <a:tc>
                  <a:txBody>
                    <a:bodyPr/>
                    <a:lstStyle/>
                    <a:p>
                      <a:pPr algn="l" fontAlgn="b"/>
                      <a:r>
                        <a:rPr lang="en-US" sz="1000" u="none" strike="noStrike">
                          <a:effectLst/>
                        </a:rPr>
                        <a:t>Cheyenne River Indian Reservation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Lac Vieux Desert band</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Ojibway's of </a:t>
                      </a:r>
                      <a:r>
                        <a:rPr lang="en-US" sz="1000" u="none" strike="noStrike" dirty="0" err="1">
                          <a:effectLst/>
                        </a:rPr>
                        <a:t>Onigaming</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Timiskaming First Nation</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04198900"/>
                  </a:ext>
                </a:extLst>
              </a:tr>
              <a:tr h="194892">
                <a:tc>
                  <a:txBody>
                    <a:bodyPr/>
                    <a:lstStyle/>
                    <a:p>
                      <a:pPr algn="l" fontAlgn="b"/>
                      <a:r>
                        <a:rPr lang="en-US" sz="1000" u="none" strike="noStrike">
                          <a:effectLst/>
                        </a:rPr>
                        <a:t>Chicksaw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Lake Manitoba First Nation</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Ojibways of the Pic River First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Tonawanda Band of Seneca</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0113102"/>
                  </a:ext>
                </a:extLst>
              </a:tr>
              <a:tr h="194892">
                <a:tc>
                  <a:txBody>
                    <a:bodyPr/>
                    <a:lstStyle/>
                    <a:p>
                      <a:pPr algn="l" fontAlgn="b"/>
                      <a:r>
                        <a:rPr lang="en-US" sz="1000" u="none" strike="noStrike">
                          <a:effectLst/>
                        </a:rPr>
                        <a:t>Chippewas of Nawash Unceded First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Lake Micmac</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Oneida Tribe of Indians</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Turtle Mountain Band of Chippewa Indians</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920250"/>
                  </a:ext>
                </a:extLst>
              </a:tr>
              <a:tr h="194892">
                <a:tc>
                  <a:txBody>
                    <a:bodyPr/>
                    <a:lstStyle/>
                    <a:p>
                      <a:pPr algn="l" fontAlgn="b"/>
                      <a:r>
                        <a:rPr lang="en-US" sz="1000" u="none" strike="noStrike">
                          <a:effectLst/>
                        </a:rPr>
                        <a:t>Chippewas of the Thames First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Leech Lake</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Ottawa Tribe of Oklahoma</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Upper Skagit</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2569415"/>
                  </a:ext>
                </a:extLst>
              </a:tr>
              <a:tr h="194892">
                <a:tc>
                  <a:txBody>
                    <a:bodyPr/>
                    <a:lstStyle/>
                    <a:p>
                      <a:pPr algn="l" fontAlgn="b"/>
                      <a:r>
                        <a:rPr lang="en-US" sz="1000" u="none" strike="noStrike">
                          <a:effectLst/>
                        </a:rPr>
                        <a:t>Choctaw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Little River Band of Ottawa Indians</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err="1">
                          <a:effectLst/>
                        </a:rPr>
                        <a:t>Peguis</a:t>
                      </a:r>
                      <a:r>
                        <a:rPr lang="en-US" sz="1000" u="none" strike="noStrike" dirty="0">
                          <a:effectLst/>
                        </a:rPr>
                        <a:t> First Nation</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Wabigoon Lake Ojibway Nation</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46037221"/>
                  </a:ext>
                </a:extLst>
              </a:tr>
              <a:tr h="194892">
                <a:tc>
                  <a:txBody>
                    <a:bodyPr/>
                    <a:lstStyle/>
                    <a:p>
                      <a:pPr algn="l" fontAlgn="b"/>
                      <a:r>
                        <a:rPr lang="en-US" sz="1000" u="none" strike="noStrike">
                          <a:effectLst/>
                        </a:rPr>
                        <a:t>Citizen Potawatomi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Little Shell Tribe of Chippewa Indians</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Ponca</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Walpole Island First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3615250"/>
                  </a:ext>
                </a:extLst>
              </a:tr>
              <a:tr h="194892">
                <a:tc>
                  <a:txBody>
                    <a:bodyPr/>
                    <a:lstStyle/>
                    <a:p>
                      <a:pPr algn="l" fontAlgn="b"/>
                      <a:r>
                        <a:rPr lang="en-US" sz="1000" u="none" strike="noStrike">
                          <a:effectLst/>
                        </a:rPr>
                        <a:t>Couchiching First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Little Traverse Bay Bands of Odawa Indians</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Prairie Band Potawatomi Nation</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Wasauksing First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0482886"/>
                  </a:ext>
                </a:extLst>
              </a:tr>
              <a:tr h="194892">
                <a:tc>
                  <a:txBody>
                    <a:bodyPr/>
                    <a:lstStyle/>
                    <a:p>
                      <a:pPr algn="l" fontAlgn="b"/>
                      <a:r>
                        <a:rPr lang="en-US" sz="1000" u="none" strike="noStrike">
                          <a:effectLst/>
                        </a:rPr>
                        <a:t>Crow Tribe of Montana</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Long plain First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Rainy River First Nation</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Weenusk First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2053918"/>
                  </a:ext>
                </a:extLst>
              </a:tr>
              <a:tr h="194892">
                <a:tc>
                  <a:txBody>
                    <a:bodyPr/>
                    <a:lstStyle/>
                    <a:p>
                      <a:pPr algn="l" fontAlgn="b"/>
                      <a:r>
                        <a:rPr lang="en-US" sz="1000" u="none" strike="noStrike">
                          <a:effectLst/>
                        </a:rPr>
                        <a:t>Dokis First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Longlake 58 First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Rama First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White Earth Band</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15658224"/>
                  </a:ext>
                </a:extLst>
              </a:tr>
              <a:tr h="194892">
                <a:tc>
                  <a:txBody>
                    <a:bodyPr/>
                    <a:lstStyle/>
                    <a:p>
                      <a:pPr algn="l" fontAlgn="b"/>
                      <a:r>
                        <a:rPr lang="en-US" sz="1000" u="none" strike="noStrike">
                          <a:effectLst/>
                        </a:rPr>
                        <a:t>Eastern Band Cherokee</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Lower Brule Sioux</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Red Cliff</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Whitefish River First Nation</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9760029"/>
                  </a:ext>
                </a:extLst>
              </a:tr>
              <a:tr h="194892">
                <a:tc>
                  <a:txBody>
                    <a:bodyPr/>
                    <a:lstStyle/>
                    <a:p>
                      <a:pPr algn="l" fontAlgn="b"/>
                      <a:r>
                        <a:rPr lang="en-US" sz="1000" u="none" strike="noStrike">
                          <a:effectLst/>
                        </a:rPr>
                        <a:t>Fon-Du-Lac Band of Ojibwe</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M'Chigeeng First Nation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Red Lake Band of Chippewa Indians</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err="1">
                          <a:effectLst/>
                        </a:rPr>
                        <a:t>Whitesand</a:t>
                      </a:r>
                      <a:r>
                        <a:rPr lang="en-US" sz="1000" u="none" strike="noStrike" dirty="0">
                          <a:effectLst/>
                        </a:rPr>
                        <a:t> First Nation</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72260"/>
                  </a:ext>
                </a:extLst>
              </a:tr>
              <a:tr h="194892">
                <a:tc>
                  <a:txBody>
                    <a:bodyPr/>
                    <a:lstStyle/>
                    <a:p>
                      <a:pPr algn="l" fontAlgn="b"/>
                      <a:r>
                        <a:rPr lang="en-US" sz="1000" u="none" strike="noStrike">
                          <a:effectLst/>
                        </a:rPr>
                        <a:t>Forst Apache Reservation</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Mdewakanton Sioux</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err="1">
                          <a:effectLst/>
                        </a:rPr>
                        <a:t>Sagamok</a:t>
                      </a:r>
                      <a:r>
                        <a:rPr lang="en-US" sz="1000" u="none" strike="noStrike" dirty="0">
                          <a:effectLst/>
                        </a:rPr>
                        <a:t> </a:t>
                      </a:r>
                      <a:r>
                        <a:rPr lang="en-US" sz="1000" u="none" strike="noStrike" dirty="0" err="1">
                          <a:effectLst/>
                        </a:rPr>
                        <a:t>Anishnawbek</a:t>
                      </a:r>
                      <a:r>
                        <a:rPr lang="en-US" sz="1000" u="none" strike="noStrike" dirty="0">
                          <a:effectLst/>
                        </a:rPr>
                        <a:t> First Nation</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Wikwemikong Unceded Indian Reserve</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97044506"/>
                  </a:ext>
                </a:extLst>
              </a:tr>
              <a:tr h="194892">
                <a:tc>
                  <a:txBody>
                    <a:bodyPr/>
                    <a:lstStyle/>
                    <a:p>
                      <a:pPr algn="l" fontAlgn="b"/>
                      <a:r>
                        <a:rPr lang="en-US" sz="1000" u="none" strike="noStrike">
                          <a:effectLst/>
                        </a:rPr>
                        <a:t>Fort Belknap Reservation of Montana</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Menominee Indian Tribe</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Saginaw Chippewa Indian Tribe</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Winnebago Tribe</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8704984"/>
                  </a:ext>
                </a:extLst>
              </a:tr>
              <a:tr h="194892">
                <a:tc>
                  <a:txBody>
                    <a:bodyPr/>
                    <a:lstStyle/>
                    <a:p>
                      <a:pPr algn="l" fontAlgn="b"/>
                      <a:r>
                        <a:rPr lang="en-US" sz="1000" u="none" strike="noStrike">
                          <a:effectLst/>
                        </a:rPr>
                        <a:t>Fort Peck Assiniboine</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Meskwaki</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San Carlos Apache Tribe</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York</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1861644"/>
                  </a:ext>
                </a:extLst>
              </a:tr>
              <a:tr h="194892">
                <a:tc>
                  <a:txBody>
                    <a:bodyPr/>
                    <a:lstStyle/>
                    <a:p>
                      <a:pPr algn="l" fontAlgn="b"/>
                      <a:r>
                        <a:rPr lang="en-US" sz="1000" u="none" strike="noStrike">
                          <a:effectLst/>
                        </a:rPr>
                        <a:t>Garden River First Nation, Ontario Canada</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Metis Nation of Ontario </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Sault Ste Marie Tribe of Chippewa Indians</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4070844"/>
                  </a:ext>
                </a:extLst>
              </a:tr>
              <a:tr h="194892">
                <a:tc>
                  <a:txBody>
                    <a:bodyPr/>
                    <a:lstStyle/>
                    <a:p>
                      <a:pPr algn="l" fontAlgn="b"/>
                      <a:r>
                        <a:rPr lang="en-US" sz="1000" u="none" strike="noStrike">
                          <a:effectLst/>
                        </a:rPr>
                        <a:t>Gila River Indian Community</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a:effectLst/>
                        </a:rPr>
                        <a:t>METIS Red River and Southbranch</a:t>
                      </a:r>
                      <a:endParaRPr lang="en-US" sz="1000" b="0" i="0" u="none" strike="noStrike">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000" u="none" strike="noStrike" dirty="0">
                          <a:effectLst/>
                        </a:rPr>
                        <a:t>Serpent River First Nation</a:t>
                      </a:r>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5852" marR="5852" marT="585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0305226"/>
                  </a:ext>
                </a:extLst>
              </a:tr>
            </a:tbl>
          </a:graphicData>
        </a:graphic>
      </p:graphicFrame>
      <p:sp>
        <p:nvSpPr>
          <p:cNvPr id="5" name="TextBox 4">
            <a:extLst>
              <a:ext uri="{FF2B5EF4-FFF2-40B4-BE49-F238E27FC236}">
                <a16:creationId xmlns:a16="http://schemas.microsoft.com/office/drawing/2014/main" id="{F9BB2043-5702-93E1-5DF2-51372918F048}"/>
              </a:ext>
            </a:extLst>
          </p:cNvPr>
          <p:cNvSpPr txBox="1"/>
          <p:nvPr/>
        </p:nvSpPr>
        <p:spPr>
          <a:xfrm>
            <a:off x="885825" y="607325"/>
            <a:ext cx="4820872" cy="369332"/>
          </a:xfrm>
          <a:prstGeom prst="rect">
            <a:avLst/>
          </a:prstGeom>
          <a:noFill/>
        </p:spPr>
        <p:txBody>
          <a:bodyPr wrap="none" rtlCol="0">
            <a:spAutoFit/>
          </a:bodyPr>
          <a:lstStyle/>
          <a:p>
            <a:r>
              <a:rPr lang="en-US" dirty="0"/>
              <a:t>Some of the Tribes Represented in Previous Slide:</a:t>
            </a:r>
          </a:p>
        </p:txBody>
      </p:sp>
    </p:spTree>
    <p:extLst>
      <p:ext uri="{BB962C8B-B14F-4D97-AF65-F5344CB8AC3E}">
        <p14:creationId xmlns:p14="http://schemas.microsoft.com/office/powerpoint/2010/main" val="1187145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CA6E2B-D8AD-9F1A-5799-8DCA39944D70}"/>
              </a:ext>
            </a:extLst>
          </p:cNvPr>
          <p:cNvSpPr>
            <a:spLocks noGrp="1"/>
          </p:cNvSpPr>
          <p:nvPr>
            <p:ph type="body" idx="1"/>
          </p:nvPr>
        </p:nvSpPr>
        <p:spPr>
          <a:xfrm>
            <a:off x="1295144" y="982132"/>
            <a:ext cx="4718304" cy="576262"/>
          </a:xfrm>
        </p:spPr>
        <p:txBody>
          <a:bodyPr>
            <a:normAutofit fontScale="92500" lnSpcReduction="20000"/>
          </a:bodyPr>
          <a:lstStyle/>
          <a:p>
            <a:r>
              <a:rPr lang="en-US" sz="2400" dirty="0">
                <a:solidFill>
                  <a:schemeClr val="tx1"/>
                </a:solidFill>
              </a:rPr>
              <a:t>% MLBO Members &amp; FIRST Descendants</a:t>
            </a:r>
          </a:p>
        </p:txBody>
      </p:sp>
      <p:graphicFrame>
        <p:nvGraphicFramePr>
          <p:cNvPr id="9" name="Content Placeholder 8">
            <a:extLst>
              <a:ext uri="{FF2B5EF4-FFF2-40B4-BE49-F238E27FC236}">
                <a16:creationId xmlns:a16="http://schemas.microsoft.com/office/drawing/2014/main" id="{03D35D50-65EA-81FD-166F-96EB4BBBD79E}"/>
              </a:ext>
            </a:extLst>
          </p:cNvPr>
          <p:cNvGraphicFramePr>
            <a:graphicFrameLocks noGrp="1"/>
          </p:cNvGraphicFramePr>
          <p:nvPr>
            <p:ph sz="half" idx="2"/>
            <p:extLst>
              <p:ext uri="{D42A27DB-BD31-4B8C-83A1-F6EECF244321}">
                <p14:modId xmlns:p14="http://schemas.microsoft.com/office/powerpoint/2010/main" val="1283383644"/>
              </p:ext>
            </p:extLst>
          </p:nvPr>
        </p:nvGraphicFramePr>
        <p:xfrm>
          <a:off x="1295400" y="1558395"/>
          <a:ext cx="4718050" cy="431694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5E6A0BEB-8537-C5B9-7499-4E84106AD2AA}"/>
              </a:ext>
            </a:extLst>
          </p:cNvPr>
          <p:cNvSpPr>
            <a:spLocks noGrp="1"/>
          </p:cNvSpPr>
          <p:nvPr>
            <p:ph type="body" sz="quarter" idx="3"/>
          </p:nvPr>
        </p:nvSpPr>
        <p:spPr>
          <a:xfrm>
            <a:off x="6781799" y="982132"/>
            <a:ext cx="4484911" cy="576262"/>
          </a:xfrm>
        </p:spPr>
        <p:txBody>
          <a:bodyPr>
            <a:normAutofit fontScale="92500" lnSpcReduction="20000"/>
          </a:bodyPr>
          <a:lstStyle/>
          <a:p>
            <a:r>
              <a:rPr lang="en-US" sz="2400" dirty="0">
                <a:solidFill>
                  <a:schemeClr val="tx1"/>
                </a:solidFill>
              </a:rPr>
              <a:t>% MLBO Members by District</a:t>
            </a:r>
          </a:p>
        </p:txBody>
      </p:sp>
      <p:graphicFrame>
        <p:nvGraphicFramePr>
          <p:cNvPr id="12" name="Content Placeholder 11">
            <a:extLst>
              <a:ext uri="{FF2B5EF4-FFF2-40B4-BE49-F238E27FC236}">
                <a16:creationId xmlns:a16="http://schemas.microsoft.com/office/drawing/2014/main" id="{5BBF9500-E153-9279-2B0E-A1CA26F332A0}"/>
              </a:ext>
            </a:extLst>
          </p:cNvPr>
          <p:cNvGraphicFramePr>
            <a:graphicFrameLocks noGrp="1"/>
          </p:cNvGraphicFramePr>
          <p:nvPr>
            <p:ph sz="quarter" idx="4"/>
            <p:extLst>
              <p:ext uri="{D42A27DB-BD31-4B8C-83A1-F6EECF244321}">
                <p14:modId xmlns:p14="http://schemas.microsoft.com/office/powerpoint/2010/main" val="2131847730"/>
              </p:ext>
            </p:extLst>
          </p:nvPr>
        </p:nvGraphicFramePr>
        <p:xfrm>
          <a:off x="6178552" y="1558395"/>
          <a:ext cx="4718046" cy="4329114"/>
        </p:xfrm>
        <a:graphic>
          <a:graphicData uri="http://schemas.openxmlformats.org/drawingml/2006/chart">
            <c:chart xmlns:c="http://schemas.openxmlformats.org/drawingml/2006/chart" xmlns:r="http://schemas.openxmlformats.org/officeDocument/2006/relationships" r:id="rId4"/>
          </a:graphicData>
        </a:graphic>
      </p:graphicFrame>
      <p:cxnSp>
        <p:nvCxnSpPr>
          <p:cNvPr id="14" name="Straight Connector 13">
            <a:extLst>
              <a:ext uri="{FF2B5EF4-FFF2-40B4-BE49-F238E27FC236}">
                <a16:creationId xmlns:a16="http://schemas.microsoft.com/office/drawing/2014/main" id="{51425142-D9F7-5EDD-C6CC-07538FCEC842}"/>
              </a:ext>
            </a:extLst>
          </p:cNvPr>
          <p:cNvCxnSpPr/>
          <p:nvPr/>
        </p:nvCxnSpPr>
        <p:spPr>
          <a:xfrm>
            <a:off x="6096000" y="552450"/>
            <a:ext cx="0" cy="5322889"/>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2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4A314-5EF9-4241-9ED0-E8316624182A}"/>
              </a:ext>
            </a:extLst>
          </p:cNvPr>
          <p:cNvSpPr>
            <a:spLocks noGrp="1"/>
          </p:cNvSpPr>
          <p:nvPr>
            <p:ph type="title"/>
          </p:nvPr>
        </p:nvSpPr>
        <p:spPr/>
        <p:txBody>
          <a:bodyPr/>
          <a:lstStyle/>
          <a:p>
            <a:r>
              <a:rPr lang="en-US" b="1" dirty="0">
                <a:solidFill>
                  <a:schemeClr val="accent3">
                    <a:lumMod val="75000"/>
                  </a:schemeClr>
                </a:solidFill>
              </a:rPr>
              <a:t>Overview</a:t>
            </a:r>
          </a:p>
        </p:txBody>
      </p:sp>
      <p:sp>
        <p:nvSpPr>
          <p:cNvPr id="3" name="Content Placeholder 2">
            <a:extLst>
              <a:ext uri="{FF2B5EF4-FFF2-40B4-BE49-F238E27FC236}">
                <a16:creationId xmlns:a16="http://schemas.microsoft.com/office/drawing/2014/main" id="{211FF491-E92D-4B36-99FA-C195272E7299}"/>
              </a:ext>
            </a:extLst>
          </p:cNvPr>
          <p:cNvSpPr>
            <a:spLocks noGrp="1"/>
          </p:cNvSpPr>
          <p:nvPr>
            <p:ph idx="1"/>
          </p:nvPr>
        </p:nvSpPr>
        <p:spPr>
          <a:xfrm>
            <a:off x="1097280" y="1845733"/>
            <a:ext cx="10058400" cy="4596163"/>
          </a:xfrm>
        </p:spPr>
        <p:txBody>
          <a:bodyPr>
            <a:normAutofit fontScale="92500" lnSpcReduction="20000"/>
          </a:bodyPr>
          <a:lstStyle/>
          <a:p>
            <a:pPr>
              <a:lnSpc>
                <a:spcPct val="100000"/>
              </a:lnSpc>
            </a:pPr>
            <a:r>
              <a:rPr lang="en-US" dirty="0"/>
              <a:t>The Mille Lacs Band of Ojibwe (MLBO), a sovereign and federally recognized American Indian tribe, partnered with Rosetta Stone’s Endangered Languages Program (ELP), to record and preserve the Ojibwe language and Mille Lacs dialect. </a:t>
            </a:r>
          </a:p>
          <a:p>
            <a:pPr>
              <a:lnSpc>
                <a:spcPct val="100000"/>
              </a:lnSpc>
            </a:pPr>
            <a:r>
              <a:rPr lang="en-US" dirty="0"/>
              <a:t>Through the initiative, the Mille Lacs Band and ELP have utilized tribal members' knowledge and authentic cultural resources to create a comprehensive set of Rosetta Stone lessons in Ojibwe.</a:t>
            </a:r>
          </a:p>
          <a:p>
            <a:pPr>
              <a:lnSpc>
                <a:spcPct val="100000"/>
              </a:lnSpc>
            </a:pPr>
            <a:r>
              <a:rPr lang="en-US" dirty="0"/>
              <a:t>The lessons feature Ojibwe community members, videos and illustrations that teach vocabulary and grammar in an engaging and effective way. </a:t>
            </a:r>
          </a:p>
          <a:p>
            <a:pPr>
              <a:lnSpc>
                <a:spcPct val="100000"/>
              </a:lnSpc>
            </a:pPr>
            <a:r>
              <a:rPr lang="en-US" dirty="0"/>
              <a:t>Rosetta Stone’s speech recognition engine, </a:t>
            </a:r>
            <a:r>
              <a:rPr lang="en-US" dirty="0" err="1"/>
              <a:t>TruAccent</a:t>
            </a:r>
            <a:r>
              <a:rPr lang="en-US" dirty="0"/>
              <a:t>, compares learners' pronunciation to that of native Ojibwe speakers to help students fine-tune their skills.</a:t>
            </a:r>
          </a:p>
          <a:p>
            <a:pPr>
              <a:lnSpc>
                <a:spcPct val="100000"/>
              </a:lnSpc>
            </a:pPr>
            <a:r>
              <a:rPr lang="en-US" dirty="0"/>
              <a:t>Learners can access lessons anytime, anywhere on desktop computers or Apple and Android mobile devices. </a:t>
            </a:r>
          </a:p>
          <a:p>
            <a:pPr>
              <a:lnSpc>
                <a:spcPct val="100000"/>
              </a:lnSpc>
            </a:pPr>
            <a:r>
              <a:rPr lang="en-US" dirty="0"/>
              <a:t>Rosetta Stone Ojibwe is designed to reflect our Ojibwe culture, because our language and our culture go hand in hand.</a:t>
            </a:r>
          </a:p>
          <a:p>
            <a:pPr>
              <a:lnSpc>
                <a:spcPct val="100000"/>
              </a:lnSpc>
            </a:pPr>
            <a:endParaRPr lang="en-US" dirty="0"/>
          </a:p>
          <a:p>
            <a:endParaRPr lang="en-US" dirty="0"/>
          </a:p>
        </p:txBody>
      </p:sp>
    </p:spTree>
    <p:extLst>
      <p:ext uri="{BB962C8B-B14F-4D97-AF65-F5344CB8AC3E}">
        <p14:creationId xmlns:p14="http://schemas.microsoft.com/office/powerpoint/2010/main" val="2951671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B288F-50A5-D42C-88E1-E7EFC186AA51}"/>
              </a:ext>
            </a:extLst>
          </p:cNvPr>
          <p:cNvSpPr>
            <a:spLocks noGrp="1"/>
          </p:cNvSpPr>
          <p:nvPr>
            <p:ph type="title"/>
          </p:nvPr>
        </p:nvSpPr>
        <p:spPr>
          <a:xfrm>
            <a:off x="1303337" y="1069942"/>
            <a:ext cx="3718455" cy="1041662"/>
          </a:xfrm>
        </p:spPr>
        <p:txBody>
          <a:bodyPr anchor="t">
            <a:normAutofit/>
          </a:bodyPr>
          <a:lstStyle/>
          <a:p>
            <a:r>
              <a:rPr lang="en-US" sz="2800" dirty="0">
                <a:solidFill>
                  <a:schemeClr val="tx1"/>
                </a:solidFill>
              </a:rPr>
              <a:t>Age Range of Users</a:t>
            </a:r>
            <a:endParaRPr lang="en-US" sz="4000" dirty="0"/>
          </a:p>
        </p:txBody>
      </p:sp>
      <p:sp>
        <p:nvSpPr>
          <p:cNvPr id="4" name="Text Placeholder 3">
            <a:extLst>
              <a:ext uri="{FF2B5EF4-FFF2-40B4-BE49-F238E27FC236}">
                <a16:creationId xmlns:a16="http://schemas.microsoft.com/office/drawing/2014/main" id="{C64B32D1-349A-9CEB-F230-C8B68CC9D46A}"/>
              </a:ext>
            </a:extLst>
          </p:cNvPr>
          <p:cNvSpPr>
            <a:spLocks noGrp="1"/>
          </p:cNvSpPr>
          <p:nvPr>
            <p:ph type="body" sz="half" idx="2"/>
          </p:nvPr>
        </p:nvSpPr>
        <p:spPr>
          <a:xfrm>
            <a:off x="1293811" y="2111604"/>
            <a:ext cx="3718455" cy="3357865"/>
          </a:xfrm>
        </p:spPr>
        <p:txBody>
          <a:bodyPr>
            <a:normAutofit/>
          </a:bodyPr>
          <a:lstStyle/>
          <a:p>
            <a:pPr marL="0" marR="0" algn="l">
              <a:lnSpc>
                <a:spcPct val="107000"/>
              </a:lnSpc>
              <a:spcBef>
                <a:spcPts val="0"/>
              </a:spcBef>
              <a:spcAft>
                <a:spcPts val="0"/>
              </a:spcAft>
            </a:pP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 ages of those using our Ojibwe Rosetta Stone are fairly evenly distributed.</a:t>
            </a:r>
          </a:p>
          <a:p>
            <a:pPr marL="0" marR="0" algn="l">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35-44 age group is the largest, but only slightly.</a:t>
            </a:r>
          </a:p>
          <a:p>
            <a:pPr marL="0" marR="0" algn="l">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Average age is 39.7 years</a:t>
            </a:r>
          </a:p>
          <a:p>
            <a:pPr marL="0" marR="0" algn="l">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Top age is 86 years!</a:t>
            </a:r>
          </a:p>
        </p:txBody>
      </p:sp>
      <p:graphicFrame>
        <p:nvGraphicFramePr>
          <p:cNvPr id="5" name="Content Placeholder 4">
            <a:extLst>
              <a:ext uri="{FF2B5EF4-FFF2-40B4-BE49-F238E27FC236}">
                <a16:creationId xmlns:a16="http://schemas.microsoft.com/office/drawing/2014/main" id="{9C5B56E4-6AC4-07EC-DDE5-ECB2E215EFD2}"/>
              </a:ext>
            </a:extLst>
          </p:cNvPr>
          <p:cNvGraphicFramePr>
            <a:graphicFrameLocks noGrp="1"/>
          </p:cNvGraphicFramePr>
          <p:nvPr>
            <p:ph idx="1"/>
            <p:extLst>
              <p:ext uri="{D42A27DB-BD31-4B8C-83A1-F6EECF244321}">
                <p14:modId xmlns:p14="http://schemas.microsoft.com/office/powerpoint/2010/main" val="2450621852"/>
              </p:ext>
            </p:extLst>
          </p:nvPr>
        </p:nvGraphicFramePr>
        <p:xfrm>
          <a:off x="5418138" y="982663"/>
          <a:ext cx="5470525" cy="48926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7943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2W4A2066">
            <a:extLst>
              <a:ext uri="{FF2B5EF4-FFF2-40B4-BE49-F238E27FC236}">
                <a16:creationId xmlns:a16="http://schemas.microsoft.com/office/drawing/2014/main" id="{1D8D2D1D-5EAC-4FDC-89B4-1187EC5DCB10}"/>
              </a:ext>
            </a:extLst>
          </p:cNvPr>
          <p:cNvPicPr>
            <a:picLocks noChangeAspect="1"/>
          </p:cNvPicPr>
          <p:nvPr isPhoto="1"/>
        </p:nvPicPr>
        <p:blipFill rotWithShape="1">
          <a:blip r:embed="rId3" cstate="print">
            <a:lum bright="70000" contrast="-70000"/>
            <a:extLst>
              <a:ext uri="{28A0092B-C50C-407E-A947-70E740481C1C}">
                <a14:useLocalDpi xmlns:a14="http://schemas.microsoft.com/office/drawing/2010/main" val="0"/>
              </a:ext>
            </a:extLst>
          </a:blip>
          <a:srcRect l="-36" t="4639" r="1" b="10986"/>
          <a:stretch/>
        </p:blipFill>
        <p:spPr>
          <a:xfrm>
            <a:off x="0" y="0"/>
            <a:ext cx="12192000" cy="6858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3" name="Content Placeholder 2">
            <a:extLst>
              <a:ext uri="{FF2B5EF4-FFF2-40B4-BE49-F238E27FC236}">
                <a16:creationId xmlns:a16="http://schemas.microsoft.com/office/drawing/2014/main" id="{128040E0-A155-137B-3D70-D429D68067FD}"/>
              </a:ext>
            </a:extLst>
          </p:cNvPr>
          <p:cNvSpPr>
            <a:spLocks noGrp="1"/>
          </p:cNvSpPr>
          <p:nvPr>
            <p:ph idx="1"/>
          </p:nvPr>
        </p:nvSpPr>
        <p:spPr>
          <a:xfrm>
            <a:off x="1295401" y="1065229"/>
            <a:ext cx="9601196" cy="4810639"/>
          </a:xfrm>
        </p:spPr>
        <p:txBody>
          <a:bodyPr>
            <a:normAutofit/>
          </a:bodyPr>
          <a:lstStyle/>
          <a:p>
            <a:pPr marL="0" marR="0" indent="0" algn="ctr">
              <a:lnSpc>
                <a:spcPct val="107000"/>
              </a:lnSpc>
              <a:spcBef>
                <a:spcPts val="0"/>
              </a:spcBef>
              <a:spcAft>
                <a:spcPts val="0"/>
              </a:spcAft>
              <a:buNone/>
            </a:pPr>
            <a:endParaRPr lang="en-US" sz="3200" dirty="0">
              <a:solidFill>
                <a:srgbClr val="2683C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200" b="1" dirty="0">
                <a:solidFill>
                  <a:srgbClr val="2683C6"/>
                </a:solidFill>
                <a:latin typeface="Calibri" panose="020F0502020204030204" pitchFamily="34" charset="0"/>
                <a:ea typeface="Calibri" panose="020F0502020204030204" pitchFamily="34" charset="0"/>
                <a:cs typeface="Times New Roman" panose="02020603050405020304" pitchFamily="18" charset="0"/>
              </a:rPr>
              <a:t>6,287</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licenses have been assigned </a:t>
            </a:r>
          </a:p>
          <a:p>
            <a:pPr marL="0" indent="0" algn="ctr">
              <a:lnSpc>
                <a:spcPct val="107000"/>
              </a:lnSpc>
              <a:spcBef>
                <a:spcPts val="0"/>
              </a:spcBef>
              <a:spcAft>
                <a:spcPts val="0"/>
              </a:spcAft>
              <a:buNone/>
            </a:pPr>
            <a:endParaRPr lang="en-US"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Bef>
                <a:spcPts val="0"/>
              </a:spcBef>
              <a:spcAft>
                <a:spcPts val="0"/>
              </a:spcAft>
              <a:buNone/>
            </a:pPr>
            <a:r>
              <a:rPr lang="en-US" sz="3200" b="1" dirty="0">
                <a:solidFill>
                  <a:srgbClr val="2683C6"/>
                </a:solidFill>
                <a:latin typeface="Calibri" panose="020F0502020204030204" pitchFamily="34" charset="0"/>
                <a:ea typeface="Calibri" panose="020F0502020204030204" pitchFamily="34" charset="0"/>
                <a:cs typeface="Times New Roman" panose="02020603050405020304" pitchFamily="18" charset="0"/>
              </a:rPr>
              <a:t>Over 44 jobs </a:t>
            </a:r>
            <a:r>
              <a:rPr lang="en-US" sz="3200" b="1" dirty="0">
                <a:latin typeface="Calibri" panose="020F0502020204030204" pitchFamily="34" charset="0"/>
                <a:ea typeface="Calibri" panose="020F0502020204030204" pitchFamily="34" charset="0"/>
                <a:cs typeface="Times New Roman" panose="02020603050405020304" pitchFamily="18" charset="0"/>
              </a:rPr>
              <a:t>have been created related to this project</a:t>
            </a:r>
          </a:p>
          <a:p>
            <a:pPr marL="0" indent="0" algn="ctr">
              <a:lnSpc>
                <a:spcPct val="107000"/>
              </a:lnSpc>
              <a:spcBef>
                <a:spcPts val="0"/>
              </a:spcBef>
              <a:spcAft>
                <a:spcPts val="0"/>
              </a:spcAft>
              <a:buNone/>
            </a:pPr>
            <a:endParaRPr lang="en-US" sz="1200" b="1" dirty="0">
              <a:solidFill>
                <a:srgbClr val="2683C6"/>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Bef>
                <a:spcPts val="0"/>
              </a:spcBef>
              <a:spcAft>
                <a:spcPts val="0"/>
              </a:spcAft>
              <a:buNone/>
            </a:pPr>
            <a:endParaRPr lang="en-US" sz="1200" b="1" dirty="0">
              <a:solidFill>
                <a:srgbClr val="2683C6"/>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Bef>
                <a:spcPts val="0"/>
              </a:spcBef>
              <a:spcAft>
                <a:spcPts val="0"/>
              </a:spcAft>
              <a:buNone/>
            </a:pPr>
            <a:endParaRPr lang="en-US" sz="1200" b="1" dirty="0">
              <a:solidFill>
                <a:srgbClr val="2683C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2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Over 39,104 hours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have been spent learning Ojibwe</a:t>
            </a:r>
          </a:p>
          <a:p>
            <a:pPr marL="0" marR="0" indent="0" algn="ctr">
              <a:lnSpc>
                <a:spcPct val="107000"/>
              </a:lnSpc>
              <a:spcBef>
                <a:spcPts val="0"/>
              </a:spcBef>
              <a:spcAft>
                <a:spcPts val="1200"/>
              </a:spcAft>
              <a:buNone/>
            </a:pPr>
            <a:r>
              <a:rPr lang="en-US" sz="1800" b="1" dirty="0">
                <a:latin typeface="Calibri" panose="020F0502020204030204" pitchFamily="34" charset="0"/>
                <a:ea typeface="Calibri" panose="020F0502020204030204" pitchFamily="34" charset="0"/>
                <a:cs typeface="Times New Roman" panose="02020603050405020304" pitchFamily="18" charset="0"/>
              </a:rPr>
              <a:t>(that’s almost 4 ½ years!)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1200"/>
              </a:spcAft>
              <a:buNone/>
            </a:pP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73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F414C3-E7E3-4DBF-7347-B78C35A17793}"/>
              </a:ext>
            </a:extLst>
          </p:cNvPr>
          <p:cNvSpPr>
            <a:spLocks noGrp="1"/>
          </p:cNvSpPr>
          <p:nvPr>
            <p:ph type="body" idx="1"/>
          </p:nvPr>
        </p:nvSpPr>
        <p:spPr>
          <a:xfrm>
            <a:off x="7624081" y="0"/>
            <a:ext cx="4567919" cy="6858000"/>
          </a:xfrm>
          <a:solidFill>
            <a:schemeClr val="accent3"/>
          </a:solidFill>
        </p:spPr>
        <p:txBody>
          <a:bodyPr anchor="ctr">
            <a:normAutofit/>
          </a:bodyPr>
          <a:lstStyle/>
          <a:p>
            <a:r>
              <a:rPr lang="en-US" sz="4800" b="1" dirty="0">
                <a:solidFill>
                  <a:schemeClr val="bg1"/>
                </a:solidFill>
              </a:rPr>
              <a:t>How to register</a:t>
            </a:r>
          </a:p>
        </p:txBody>
      </p:sp>
      <p:sp>
        <p:nvSpPr>
          <p:cNvPr id="11" name="Rectangle 10">
            <a:extLst>
              <a:ext uri="{FF2B5EF4-FFF2-40B4-BE49-F238E27FC236}">
                <a16:creationId xmlns:a16="http://schemas.microsoft.com/office/drawing/2014/main" id="{3A30F031-F5C0-4223-9AA9-8050A277ED94}"/>
              </a:ext>
            </a:extLst>
          </p:cNvPr>
          <p:cNvSpPr/>
          <p:nvPr/>
        </p:nvSpPr>
        <p:spPr>
          <a:xfrm>
            <a:off x="7015652" y="0"/>
            <a:ext cx="483544" cy="6858000"/>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58D89DE-1408-4B26-AA65-35C529132608}"/>
              </a:ext>
            </a:extLst>
          </p:cNvPr>
          <p:cNvSpPr/>
          <p:nvPr/>
        </p:nvSpPr>
        <p:spPr>
          <a:xfrm>
            <a:off x="6756875" y="0"/>
            <a:ext cx="691082" cy="685800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76200">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descr="IMG_8654">
            <a:extLst>
              <a:ext uri="{FF2B5EF4-FFF2-40B4-BE49-F238E27FC236}">
                <a16:creationId xmlns:a16="http://schemas.microsoft.com/office/drawing/2014/main" id="{06493EF9-63E1-41B1-A1ED-FAB31F2D1CE7}"/>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6670" r="21939"/>
          <a:stretch/>
        </p:blipFill>
        <p:spPr>
          <a:xfrm>
            <a:off x="0" y="1"/>
            <a:ext cx="7341294" cy="6857999"/>
          </a:xfrm>
          <a:prstGeom prst="rect">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834955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1B870-86D0-444B-9AD0-827B8C1FC9B0}"/>
              </a:ext>
            </a:extLst>
          </p:cNvPr>
          <p:cNvSpPr>
            <a:spLocks noGrp="1"/>
          </p:cNvSpPr>
          <p:nvPr>
            <p:ph type="title"/>
          </p:nvPr>
        </p:nvSpPr>
        <p:spPr/>
        <p:txBody>
          <a:bodyPr>
            <a:normAutofit/>
          </a:bodyPr>
          <a:lstStyle/>
          <a:p>
            <a:r>
              <a:rPr lang="en-US" sz="4800" dirty="0"/>
              <a:t>How to Register</a:t>
            </a:r>
          </a:p>
        </p:txBody>
      </p:sp>
      <p:pic>
        <p:nvPicPr>
          <p:cNvPr id="8" name="Content Placeholder 7">
            <a:extLst>
              <a:ext uri="{FF2B5EF4-FFF2-40B4-BE49-F238E27FC236}">
                <a16:creationId xmlns:a16="http://schemas.microsoft.com/office/drawing/2014/main" id="{6ED9DF25-EEA4-4AC9-A98C-30D8D3839121}"/>
              </a:ext>
            </a:extLst>
          </p:cNvPr>
          <p:cNvPicPr>
            <a:picLocks noGrp="1" noChangeAspect="1"/>
          </p:cNvPicPr>
          <p:nvPr>
            <p:ph idx="1"/>
          </p:nvPr>
        </p:nvPicPr>
        <p:blipFill>
          <a:blip r:embed="rId3"/>
          <a:stretch>
            <a:fillRect/>
          </a:stretch>
        </p:blipFill>
        <p:spPr>
          <a:xfrm>
            <a:off x="4800600" y="1684848"/>
            <a:ext cx="6492875" cy="3351779"/>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671E7D6F-E555-40A4-BC59-C6942948A562}"/>
              </a:ext>
            </a:extLst>
          </p:cNvPr>
          <p:cNvSpPr>
            <a:spLocks noGrp="1"/>
          </p:cNvSpPr>
          <p:nvPr>
            <p:ph type="body" sz="half" idx="2"/>
          </p:nvPr>
        </p:nvSpPr>
        <p:spPr/>
        <p:txBody>
          <a:bodyPr/>
          <a:lstStyle/>
          <a:p>
            <a:r>
              <a:rPr lang="en-US" dirty="0"/>
              <a:t>Users can sign up through Aanjibimaadizing, a division of the Mille Lacs Band's Department of Administration at </a:t>
            </a:r>
            <a:r>
              <a:rPr lang="en-US" dirty="0">
                <a:solidFill>
                  <a:schemeClr val="accent6"/>
                </a:solidFill>
                <a:hlinkClick r:id="rId4">
                  <a:extLst>
                    <a:ext uri="{A12FA001-AC4F-418D-AE19-62706E023703}">
                      <ahyp:hlinkClr xmlns:ahyp="http://schemas.microsoft.com/office/drawing/2018/hyperlinkcolor" val="tx"/>
                    </a:ext>
                  </a:extLst>
                </a:hlinkClick>
              </a:rPr>
              <a:t>https://culture.aanji.org/</a:t>
            </a:r>
            <a:r>
              <a:rPr lang="en-US" dirty="0">
                <a:solidFill>
                  <a:schemeClr val="accent6"/>
                </a:solidFill>
              </a:rPr>
              <a:t>.</a:t>
            </a:r>
          </a:p>
          <a:p>
            <a:endParaRPr lang="en-US" dirty="0"/>
          </a:p>
        </p:txBody>
      </p:sp>
      <p:pic>
        <p:nvPicPr>
          <p:cNvPr id="1026" name="Picture 2" descr="https://www.culture.aanji.org/wp-content/uploads/2022/01/Ojibwe-Rosetta-180x180.png">
            <a:extLst>
              <a:ext uri="{FF2B5EF4-FFF2-40B4-BE49-F238E27FC236}">
                <a16:creationId xmlns:a16="http://schemas.microsoft.com/office/drawing/2014/main" id="{76736279-ED86-44FC-B22B-5F52EE314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121" y="4240893"/>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529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068C0-0641-4874-83D9-3D32DB26AEBA}"/>
              </a:ext>
            </a:extLst>
          </p:cNvPr>
          <p:cNvSpPr>
            <a:spLocks noGrp="1"/>
          </p:cNvSpPr>
          <p:nvPr>
            <p:ph type="title"/>
          </p:nvPr>
        </p:nvSpPr>
        <p:spPr>
          <a:xfrm>
            <a:off x="1097280" y="349498"/>
            <a:ext cx="10058400" cy="1450757"/>
          </a:xfrm>
        </p:spPr>
        <p:txBody>
          <a:bodyPr/>
          <a:lstStyle/>
          <a:p>
            <a:r>
              <a:rPr lang="en-US" b="1" dirty="0">
                <a:solidFill>
                  <a:schemeClr val="accent3">
                    <a:lumMod val="75000"/>
                  </a:schemeClr>
                </a:solidFill>
              </a:rPr>
              <a:t>Cost</a:t>
            </a:r>
          </a:p>
        </p:txBody>
      </p:sp>
      <p:sp>
        <p:nvSpPr>
          <p:cNvPr id="3" name="Text Placeholder 2">
            <a:extLst>
              <a:ext uri="{FF2B5EF4-FFF2-40B4-BE49-F238E27FC236}">
                <a16:creationId xmlns:a16="http://schemas.microsoft.com/office/drawing/2014/main" id="{5AB276D0-145D-4E4F-BA39-73669C1F4FDB}"/>
              </a:ext>
            </a:extLst>
          </p:cNvPr>
          <p:cNvSpPr>
            <a:spLocks noGrp="1"/>
          </p:cNvSpPr>
          <p:nvPr>
            <p:ph type="body" idx="1"/>
          </p:nvPr>
        </p:nvSpPr>
        <p:spPr>
          <a:xfrm>
            <a:off x="4467980" y="3465963"/>
            <a:ext cx="3029615" cy="736282"/>
          </a:xfrm>
        </p:spPr>
        <p:txBody>
          <a:bodyPr>
            <a:normAutofit/>
          </a:bodyPr>
          <a:lstStyle/>
          <a:p>
            <a:pPr>
              <a:spcBef>
                <a:spcPts val="0"/>
              </a:spcBef>
              <a:spcAft>
                <a:spcPts val="0"/>
              </a:spcAft>
            </a:pPr>
            <a:r>
              <a:rPr lang="en-US" sz="2600" dirty="0"/>
              <a:t>DISCOUNTED</a:t>
            </a:r>
          </a:p>
          <a:p>
            <a:pPr>
              <a:spcBef>
                <a:spcPts val="0"/>
              </a:spcBef>
              <a:spcAft>
                <a:spcPts val="0"/>
              </a:spcAft>
            </a:pPr>
            <a:r>
              <a:rPr lang="en-US" sz="1600" dirty="0"/>
              <a:t>$40 per license </a:t>
            </a:r>
          </a:p>
        </p:txBody>
      </p:sp>
      <p:sp>
        <p:nvSpPr>
          <p:cNvPr id="4" name="Content Placeholder 3">
            <a:extLst>
              <a:ext uri="{FF2B5EF4-FFF2-40B4-BE49-F238E27FC236}">
                <a16:creationId xmlns:a16="http://schemas.microsoft.com/office/drawing/2014/main" id="{573D0806-C103-4D33-90AC-EB70DF6661C6}"/>
              </a:ext>
            </a:extLst>
          </p:cNvPr>
          <p:cNvSpPr>
            <a:spLocks noGrp="1"/>
          </p:cNvSpPr>
          <p:nvPr>
            <p:ph sz="half" idx="2"/>
          </p:nvPr>
        </p:nvSpPr>
        <p:spPr>
          <a:xfrm>
            <a:off x="4521199" y="4190494"/>
            <a:ext cx="3332721" cy="2099644"/>
          </a:xfrm>
        </p:spPr>
        <p:txBody>
          <a:bodyPr>
            <a:normAutofit/>
          </a:bodyPr>
          <a:lstStyle/>
          <a:p>
            <a:pPr marL="341313" indent="-225425">
              <a:buFont typeface="Arial" panose="020B0604020202020204" pitchFamily="34" charset="0"/>
              <a:buChar char="•"/>
            </a:pPr>
            <a:r>
              <a:rPr lang="en-US" sz="1400" dirty="0"/>
              <a:t>Members of other Federally Recognized or First Nations Tribes, Other Tribal Schools</a:t>
            </a:r>
          </a:p>
          <a:p>
            <a:pPr marL="341313" indent="-225425">
              <a:buFont typeface="Arial" panose="020B0604020202020204" pitchFamily="34" charset="0"/>
              <a:buChar char="•"/>
            </a:pPr>
            <a:r>
              <a:rPr lang="en-US" sz="1400" dirty="0"/>
              <a:t>Mille Lacs Band of Ojibwe and Mille Lacs Corporate Ventures Staff</a:t>
            </a:r>
          </a:p>
        </p:txBody>
      </p:sp>
      <p:sp>
        <p:nvSpPr>
          <p:cNvPr id="7" name="Text Placeholder 2">
            <a:extLst>
              <a:ext uri="{FF2B5EF4-FFF2-40B4-BE49-F238E27FC236}">
                <a16:creationId xmlns:a16="http://schemas.microsoft.com/office/drawing/2014/main" id="{C5B6CD3D-7906-4A7E-95EF-36836BAFFC37}"/>
              </a:ext>
            </a:extLst>
          </p:cNvPr>
          <p:cNvSpPr txBox="1">
            <a:spLocks/>
          </p:cNvSpPr>
          <p:nvPr/>
        </p:nvSpPr>
        <p:spPr>
          <a:xfrm>
            <a:off x="7754500" y="1725265"/>
            <a:ext cx="3029615" cy="73628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endParaRPr lang="en-US" dirty="0"/>
          </a:p>
        </p:txBody>
      </p:sp>
      <p:sp>
        <p:nvSpPr>
          <p:cNvPr id="8" name="Content Placeholder 3">
            <a:extLst>
              <a:ext uri="{FF2B5EF4-FFF2-40B4-BE49-F238E27FC236}">
                <a16:creationId xmlns:a16="http://schemas.microsoft.com/office/drawing/2014/main" id="{3CE3F5CB-F525-4D84-8401-BD7FBED89571}"/>
              </a:ext>
            </a:extLst>
          </p:cNvPr>
          <p:cNvSpPr txBox="1">
            <a:spLocks/>
          </p:cNvSpPr>
          <p:nvPr/>
        </p:nvSpPr>
        <p:spPr>
          <a:xfrm>
            <a:off x="7754500" y="2461547"/>
            <a:ext cx="3029615" cy="33782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p:txBody>
      </p:sp>
      <p:grpSp>
        <p:nvGrpSpPr>
          <p:cNvPr id="16" name="Group 15">
            <a:extLst>
              <a:ext uri="{FF2B5EF4-FFF2-40B4-BE49-F238E27FC236}">
                <a16:creationId xmlns:a16="http://schemas.microsoft.com/office/drawing/2014/main" id="{D0F2788C-8326-46F7-8DF0-0EC5AA845AD6}"/>
              </a:ext>
            </a:extLst>
          </p:cNvPr>
          <p:cNvGrpSpPr/>
          <p:nvPr/>
        </p:nvGrpSpPr>
        <p:grpSpPr>
          <a:xfrm>
            <a:off x="8110825" y="3454212"/>
            <a:ext cx="3142585" cy="2884307"/>
            <a:chOff x="8262984" y="1800255"/>
            <a:chExt cx="3142585" cy="2884307"/>
          </a:xfrm>
        </p:grpSpPr>
        <p:sp>
          <p:nvSpPr>
            <p:cNvPr id="9" name="Text Placeholder 2">
              <a:extLst>
                <a:ext uri="{FF2B5EF4-FFF2-40B4-BE49-F238E27FC236}">
                  <a16:creationId xmlns:a16="http://schemas.microsoft.com/office/drawing/2014/main" id="{4CE89866-AF32-4D43-B3DC-66785E034566}"/>
                </a:ext>
              </a:extLst>
            </p:cNvPr>
            <p:cNvSpPr txBox="1">
              <a:spLocks/>
            </p:cNvSpPr>
            <p:nvPr/>
          </p:nvSpPr>
          <p:spPr>
            <a:xfrm>
              <a:off x="8262984" y="1800255"/>
              <a:ext cx="3029615" cy="736282"/>
            </a:xfrm>
            <a:prstGeom prst="rect">
              <a:avLst/>
            </a:prstGeom>
          </p:spPr>
          <p:txBody>
            <a:bodyPr vert="horz" lIns="91440" tIns="45720" rIns="91440" bIns="45720" rtlCol="0" anchor="ctr">
              <a:normAutofit fontScale="8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a:lnSpc>
                  <a:spcPct val="120000"/>
                </a:lnSpc>
                <a:spcBef>
                  <a:spcPts val="0"/>
                </a:spcBef>
                <a:spcAft>
                  <a:spcPts val="0"/>
                </a:spcAft>
              </a:pPr>
              <a:r>
                <a:rPr lang="en-US" sz="3000" dirty="0"/>
                <a:t>OTHER</a:t>
              </a:r>
            </a:p>
            <a:p>
              <a:pPr>
                <a:lnSpc>
                  <a:spcPct val="120000"/>
                </a:lnSpc>
                <a:spcBef>
                  <a:spcPts val="0"/>
                </a:spcBef>
                <a:spcAft>
                  <a:spcPts val="0"/>
                </a:spcAft>
              </a:pPr>
              <a:r>
                <a:rPr lang="en-US" sz="1900" dirty="0"/>
                <a:t>$145 per license</a:t>
              </a:r>
            </a:p>
          </p:txBody>
        </p:sp>
        <p:sp>
          <p:nvSpPr>
            <p:cNvPr id="10" name="Content Placeholder 3">
              <a:extLst>
                <a:ext uri="{FF2B5EF4-FFF2-40B4-BE49-F238E27FC236}">
                  <a16:creationId xmlns:a16="http://schemas.microsoft.com/office/drawing/2014/main" id="{D06E89B8-46B1-454E-B648-093E1A86712C}"/>
                </a:ext>
              </a:extLst>
            </p:cNvPr>
            <p:cNvSpPr txBox="1">
              <a:spLocks/>
            </p:cNvSpPr>
            <p:nvPr/>
          </p:nvSpPr>
          <p:spPr>
            <a:xfrm>
              <a:off x="8262984" y="2536537"/>
              <a:ext cx="3142585" cy="214802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230188">
                <a:buFont typeface="Arial" panose="020B0604020202020204" pitchFamily="34" charset="0"/>
                <a:buChar char="•"/>
              </a:pPr>
              <a:r>
                <a:rPr lang="en-US" sz="1400" dirty="0"/>
                <a:t>General Public</a:t>
              </a:r>
            </a:p>
            <a:p>
              <a:pPr marL="342900" indent="-230188">
                <a:buFont typeface="Arial" panose="020B0604020202020204" pitchFamily="34" charset="0"/>
                <a:buChar char="•"/>
              </a:pPr>
              <a:r>
                <a:rPr lang="en-US" sz="1400" dirty="0"/>
                <a:t>Other Non-Tribal Schools</a:t>
              </a:r>
            </a:p>
            <a:p>
              <a:pPr marL="342900" indent="-230188">
                <a:buFont typeface="Arial" panose="020B0604020202020204" pitchFamily="34" charset="0"/>
                <a:buChar char="•"/>
              </a:pPr>
              <a:r>
                <a:rPr lang="en-US" sz="1400" dirty="0"/>
                <a:t>Colleges</a:t>
              </a:r>
            </a:p>
            <a:p>
              <a:pPr marL="342900" indent="-230188">
                <a:buFont typeface="Arial" panose="020B0604020202020204" pitchFamily="34" charset="0"/>
                <a:buChar char="•"/>
              </a:pPr>
              <a:r>
                <a:rPr lang="en-US" sz="1400" dirty="0"/>
                <a:t>Organizations and Institutions not listed above</a:t>
              </a:r>
            </a:p>
            <a:p>
              <a:endParaRPr lang="en-US" sz="1600" dirty="0"/>
            </a:p>
          </p:txBody>
        </p:sp>
      </p:grpSp>
      <p:grpSp>
        <p:nvGrpSpPr>
          <p:cNvPr id="17" name="Group 16">
            <a:extLst>
              <a:ext uri="{FF2B5EF4-FFF2-40B4-BE49-F238E27FC236}">
                <a16:creationId xmlns:a16="http://schemas.microsoft.com/office/drawing/2014/main" id="{2F32455D-2446-4F8B-AFAF-A1A3578CE688}"/>
              </a:ext>
            </a:extLst>
          </p:cNvPr>
          <p:cNvGrpSpPr/>
          <p:nvPr/>
        </p:nvGrpSpPr>
        <p:grpSpPr>
          <a:xfrm>
            <a:off x="1097280" y="3454212"/>
            <a:ext cx="3082834" cy="2681107"/>
            <a:chOff x="1264679" y="1797477"/>
            <a:chExt cx="3082834" cy="2681107"/>
          </a:xfrm>
        </p:grpSpPr>
        <p:sp>
          <p:nvSpPr>
            <p:cNvPr id="11" name="Text Placeholder 2">
              <a:extLst>
                <a:ext uri="{FF2B5EF4-FFF2-40B4-BE49-F238E27FC236}">
                  <a16:creationId xmlns:a16="http://schemas.microsoft.com/office/drawing/2014/main" id="{298CA2F9-F588-457C-9E17-2E25E0C686D0}"/>
                </a:ext>
              </a:extLst>
            </p:cNvPr>
            <p:cNvSpPr txBox="1">
              <a:spLocks/>
            </p:cNvSpPr>
            <p:nvPr/>
          </p:nvSpPr>
          <p:spPr>
            <a:xfrm>
              <a:off x="1264679" y="1797477"/>
              <a:ext cx="3029615" cy="73628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a:spcBef>
                  <a:spcPts val="0"/>
                </a:spcBef>
                <a:spcAft>
                  <a:spcPts val="0"/>
                </a:spcAft>
              </a:pPr>
              <a:r>
                <a:rPr lang="en-US" sz="2600" dirty="0"/>
                <a:t>FREE</a:t>
              </a:r>
            </a:p>
            <a:p>
              <a:pPr>
                <a:spcBef>
                  <a:spcPts val="0"/>
                </a:spcBef>
                <a:spcAft>
                  <a:spcPts val="0"/>
                </a:spcAft>
              </a:pPr>
              <a:r>
                <a:rPr lang="en-US" sz="1600" dirty="0"/>
                <a:t>No Charge </a:t>
              </a:r>
            </a:p>
          </p:txBody>
        </p:sp>
        <p:sp>
          <p:nvSpPr>
            <p:cNvPr id="12" name="Content Placeholder 3">
              <a:extLst>
                <a:ext uri="{FF2B5EF4-FFF2-40B4-BE49-F238E27FC236}">
                  <a16:creationId xmlns:a16="http://schemas.microsoft.com/office/drawing/2014/main" id="{74A16B82-6BA7-497F-9BCD-DA2D57150840}"/>
                </a:ext>
              </a:extLst>
            </p:cNvPr>
            <p:cNvSpPr txBox="1">
              <a:spLocks/>
            </p:cNvSpPr>
            <p:nvPr/>
          </p:nvSpPr>
          <p:spPr>
            <a:xfrm>
              <a:off x="1317898" y="2475702"/>
              <a:ext cx="3029615" cy="200288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227013">
                <a:buFont typeface="Arial" panose="020B0604020202020204" pitchFamily="34" charset="0"/>
                <a:buChar char="•"/>
              </a:pPr>
              <a:r>
                <a:rPr lang="en-US" sz="1400" dirty="0"/>
                <a:t>Mille Lacs Band of Ojibwe Members and First Descendants</a:t>
              </a:r>
            </a:p>
            <a:p>
              <a:pPr marL="342900" indent="-227013">
                <a:buFont typeface="Arial" panose="020B0604020202020204" pitchFamily="34" charset="0"/>
                <a:buChar char="•"/>
              </a:pPr>
              <a:r>
                <a:rPr lang="en-US" sz="1400" dirty="0"/>
                <a:t>Mille Lacs Band of Ojibwe Schools</a:t>
              </a:r>
              <a:endParaRPr lang="en-US" sz="1600" dirty="0"/>
            </a:p>
          </p:txBody>
        </p:sp>
      </p:grpSp>
      <p:sp>
        <p:nvSpPr>
          <p:cNvPr id="13" name="TextBox 12">
            <a:extLst>
              <a:ext uri="{FF2B5EF4-FFF2-40B4-BE49-F238E27FC236}">
                <a16:creationId xmlns:a16="http://schemas.microsoft.com/office/drawing/2014/main" id="{9EA723A8-CBBD-4CB5-AB5A-61FE45C70316}"/>
              </a:ext>
            </a:extLst>
          </p:cNvPr>
          <p:cNvSpPr txBox="1"/>
          <p:nvPr/>
        </p:nvSpPr>
        <p:spPr>
          <a:xfrm>
            <a:off x="1099698" y="1784825"/>
            <a:ext cx="10058400" cy="1831271"/>
          </a:xfrm>
          <a:prstGeom prst="rect">
            <a:avLst/>
          </a:prstGeom>
          <a:noFill/>
        </p:spPr>
        <p:txBody>
          <a:bodyPr wrap="square" rtlCol="0">
            <a:spAutoFit/>
          </a:bodyPr>
          <a:lstStyle/>
          <a:p>
            <a:pPr>
              <a:spcAft>
                <a:spcPts val="600"/>
              </a:spcAft>
            </a:pPr>
            <a:r>
              <a:rPr lang="en-US" sz="1400" dirty="0"/>
              <a:t>While it is agreed that the Ojibwe Language is a gift that enriches the lives of our communities, small fees have been included for outside entities. This is intended to help recuperate developmental costs and administrative expenses that will be incurred by the Mille Lacs Band of Ojibwe Aanjibimaadizing program during the distribution process and ensure viability into the future. </a:t>
            </a:r>
          </a:p>
          <a:p>
            <a:pPr>
              <a:spcAft>
                <a:spcPts val="600"/>
              </a:spcAft>
            </a:pPr>
            <a:r>
              <a:rPr lang="en-US" sz="1400" dirty="0"/>
              <a:t>Rosetta Stone Ojibwe is an original MLBO product - the Mille Lacs Band has first access rights.</a:t>
            </a:r>
          </a:p>
          <a:p>
            <a:pPr>
              <a:spcAft>
                <a:spcPts val="600"/>
              </a:spcAft>
            </a:pPr>
            <a:r>
              <a:rPr lang="en-US" sz="1400" dirty="0"/>
              <a:t>Access is granted for 2 years.</a:t>
            </a:r>
          </a:p>
          <a:p>
            <a:pPr>
              <a:spcAft>
                <a:spcPts val="600"/>
              </a:spcAft>
            </a:pPr>
            <a:endParaRPr lang="en-US" sz="1400" dirty="0"/>
          </a:p>
        </p:txBody>
      </p:sp>
    </p:spTree>
    <p:extLst>
      <p:ext uri="{BB962C8B-B14F-4D97-AF65-F5344CB8AC3E}">
        <p14:creationId xmlns:p14="http://schemas.microsoft.com/office/powerpoint/2010/main" val="1106301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8BF31-DF1C-4D1E-8B83-CE1B821AD7D5}"/>
              </a:ext>
            </a:extLst>
          </p:cNvPr>
          <p:cNvSpPr>
            <a:spLocks noGrp="1"/>
          </p:cNvSpPr>
          <p:nvPr>
            <p:ph type="title"/>
          </p:nvPr>
        </p:nvSpPr>
        <p:spPr/>
        <p:txBody>
          <a:bodyPr/>
          <a:lstStyle/>
          <a:p>
            <a:r>
              <a:rPr lang="en-US" b="1" dirty="0">
                <a:solidFill>
                  <a:schemeClr val="accent3">
                    <a:lumMod val="75000"/>
                  </a:schemeClr>
                </a:solidFill>
              </a:rPr>
              <a:t>Registration Links</a:t>
            </a:r>
          </a:p>
        </p:txBody>
      </p:sp>
      <p:sp>
        <p:nvSpPr>
          <p:cNvPr id="3" name="Text Placeholder 2">
            <a:extLst>
              <a:ext uri="{FF2B5EF4-FFF2-40B4-BE49-F238E27FC236}">
                <a16:creationId xmlns:a16="http://schemas.microsoft.com/office/drawing/2014/main" id="{BEEA82F3-1C98-429E-B18B-650673541AB1}"/>
              </a:ext>
            </a:extLst>
          </p:cNvPr>
          <p:cNvSpPr>
            <a:spLocks noGrp="1"/>
          </p:cNvSpPr>
          <p:nvPr>
            <p:ph type="body" idx="1"/>
          </p:nvPr>
        </p:nvSpPr>
        <p:spPr/>
        <p:txBody>
          <a:bodyPr/>
          <a:lstStyle/>
          <a:p>
            <a:r>
              <a:rPr lang="en-US" dirty="0"/>
              <a:t>Link for Individuals</a:t>
            </a:r>
          </a:p>
        </p:txBody>
      </p:sp>
      <p:pic>
        <p:nvPicPr>
          <p:cNvPr id="7" name="Content Placeholder 6">
            <a:extLst>
              <a:ext uri="{FF2B5EF4-FFF2-40B4-BE49-F238E27FC236}">
                <a16:creationId xmlns:a16="http://schemas.microsoft.com/office/drawing/2014/main" id="{FA2E441B-3F44-4E2A-A640-AC45BE48EEF3}"/>
              </a:ext>
            </a:extLst>
          </p:cNvPr>
          <p:cNvPicPr>
            <a:picLocks noGrp="1" noChangeAspect="1"/>
          </p:cNvPicPr>
          <p:nvPr>
            <p:ph sz="half" idx="2"/>
          </p:nvPr>
        </p:nvPicPr>
        <p:blipFill rotWithShape="1">
          <a:blip r:embed="rId3"/>
          <a:srcRect b="12618"/>
          <a:stretch/>
        </p:blipFill>
        <p:spPr>
          <a:xfrm>
            <a:off x="1097280" y="2582334"/>
            <a:ext cx="3624693" cy="3452009"/>
          </a:xfrm>
          <a:prstGeom prst="rect">
            <a:avLst/>
          </a:prstGeom>
        </p:spPr>
      </p:pic>
      <p:sp>
        <p:nvSpPr>
          <p:cNvPr id="5" name="Text Placeholder 4">
            <a:extLst>
              <a:ext uri="{FF2B5EF4-FFF2-40B4-BE49-F238E27FC236}">
                <a16:creationId xmlns:a16="http://schemas.microsoft.com/office/drawing/2014/main" id="{327D9A1B-AEC1-4125-98B4-7613B9EF70DB}"/>
              </a:ext>
            </a:extLst>
          </p:cNvPr>
          <p:cNvSpPr>
            <a:spLocks noGrp="1"/>
          </p:cNvSpPr>
          <p:nvPr>
            <p:ph type="body" sz="quarter" idx="3"/>
          </p:nvPr>
        </p:nvSpPr>
        <p:spPr/>
        <p:txBody>
          <a:bodyPr/>
          <a:lstStyle/>
          <a:p>
            <a:r>
              <a:rPr lang="en-US" dirty="0"/>
              <a:t>Information for schools and groups</a:t>
            </a:r>
          </a:p>
        </p:txBody>
      </p:sp>
      <p:pic>
        <p:nvPicPr>
          <p:cNvPr id="11" name="Content Placeholder 10">
            <a:extLst>
              <a:ext uri="{FF2B5EF4-FFF2-40B4-BE49-F238E27FC236}">
                <a16:creationId xmlns:a16="http://schemas.microsoft.com/office/drawing/2014/main" id="{56D7459D-6725-4664-9DB3-D64AC2C13895}"/>
              </a:ext>
            </a:extLst>
          </p:cNvPr>
          <p:cNvPicPr>
            <a:picLocks noGrp="1" noChangeAspect="1"/>
          </p:cNvPicPr>
          <p:nvPr>
            <p:ph sz="quarter" idx="4"/>
          </p:nvPr>
        </p:nvPicPr>
        <p:blipFill rotWithShape="1">
          <a:blip r:embed="rId4"/>
          <a:srcRect l="32770" t="5158" r="2227" b="1"/>
          <a:stretch/>
        </p:blipFill>
        <p:spPr>
          <a:xfrm>
            <a:off x="6217920" y="2549662"/>
            <a:ext cx="4518781" cy="3452009"/>
          </a:xfrm>
          <a:prstGeom prst="rect">
            <a:avLst/>
          </a:prstGeom>
        </p:spPr>
      </p:pic>
    </p:spTree>
    <p:extLst>
      <p:ext uri="{BB962C8B-B14F-4D97-AF65-F5344CB8AC3E}">
        <p14:creationId xmlns:p14="http://schemas.microsoft.com/office/powerpoint/2010/main" val="1382966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C77F0-AE51-4D16-96C8-437FCE3BDB82}"/>
              </a:ext>
            </a:extLst>
          </p:cNvPr>
          <p:cNvSpPr>
            <a:spLocks noGrp="1"/>
          </p:cNvSpPr>
          <p:nvPr>
            <p:ph type="title"/>
          </p:nvPr>
        </p:nvSpPr>
        <p:spPr/>
        <p:txBody>
          <a:bodyPr/>
          <a:lstStyle/>
          <a:p>
            <a:r>
              <a:rPr lang="en-US" b="1" dirty="0">
                <a:solidFill>
                  <a:schemeClr val="accent3">
                    <a:lumMod val="75000"/>
                  </a:schemeClr>
                </a:solidFill>
              </a:rPr>
              <a:t>Logging In</a:t>
            </a:r>
          </a:p>
        </p:txBody>
      </p:sp>
      <p:sp>
        <p:nvSpPr>
          <p:cNvPr id="3" name="Content Placeholder 2">
            <a:extLst>
              <a:ext uri="{FF2B5EF4-FFF2-40B4-BE49-F238E27FC236}">
                <a16:creationId xmlns:a16="http://schemas.microsoft.com/office/drawing/2014/main" id="{2EF7BADE-E967-4B74-97D5-1181E1783560}"/>
              </a:ext>
            </a:extLst>
          </p:cNvPr>
          <p:cNvSpPr>
            <a:spLocks noGrp="1"/>
          </p:cNvSpPr>
          <p:nvPr>
            <p:ph idx="1"/>
          </p:nvPr>
        </p:nvSpPr>
        <p:spPr/>
        <p:txBody>
          <a:bodyPr/>
          <a:lstStyle/>
          <a:p>
            <a:r>
              <a:rPr lang="en-US" dirty="0"/>
              <a:t>Once your account is set up, you should be able to use this account information to login to the Mille Lacs Band of Ojibwe Rosetta Stone via:</a:t>
            </a:r>
          </a:p>
          <a:p>
            <a:pPr marL="227013" indent="-227013">
              <a:buFont typeface="Arial" panose="020B0604020202020204" pitchFamily="34" charset="0"/>
              <a:buChar char="•"/>
            </a:pPr>
            <a:r>
              <a:rPr lang="en-US" dirty="0"/>
              <a:t>Computer from </a:t>
            </a:r>
            <a:r>
              <a:rPr lang="en-US" dirty="0">
                <a:solidFill>
                  <a:schemeClr val="accent2"/>
                </a:solidFill>
                <a:hlinkClick r:id="rId3">
                  <a:extLst>
                    <a:ext uri="{A12FA001-AC4F-418D-AE19-62706E023703}">
                      <ahyp:hlinkClr xmlns:ahyp="http://schemas.microsoft.com/office/drawing/2018/hyperlinkcolor" val="tx"/>
                    </a:ext>
                  </a:extLst>
                </a:hlinkClick>
              </a:rPr>
              <a:t>https://login.rosettastone.com/</a:t>
            </a:r>
            <a:r>
              <a:rPr lang="en-US" dirty="0">
                <a:solidFill>
                  <a:schemeClr val="accent2"/>
                </a:solidFill>
              </a:rPr>
              <a:t> </a:t>
            </a:r>
          </a:p>
          <a:p>
            <a:pPr marL="227013" indent="-227013">
              <a:buFont typeface="Arial" panose="020B0604020202020204" pitchFamily="34" charset="0"/>
              <a:buChar char="•"/>
            </a:pPr>
            <a:r>
              <a:rPr lang="en-US" dirty="0"/>
              <a:t>Or using the Fluency Builder app for Android Phones and Tablets which you can download here: </a:t>
            </a:r>
            <a:r>
              <a:rPr lang="en-US" dirty="0">
                <a:solidFill>
                  <a:schemeClr val="accent2"/>
                </a:solidFill>
                <a:hlinkClick r:id="rId4">
                  <a:extLst>
                    <a:ext uri="{A12FA001-AC4F-418D-AE19-62706E023703}">
                      <ahyp:hlinkClr xmlns:ahyp="http://schemas.microsoft.com/office/drawing/2018/hyperlinkcolor" val="tx"/>
                    </a:ext>
                  </a:extLst>
                </a:hlinkClick>
              </a:rPr>
              <a:t>https://play.google.com/store/apps/details?id=com.rosettastone.gaia&amp;hl=en_US&amp;gl=US</a:t>
            </a:r>
            <a:r>
              <a:rPr lang="en-US" dirty="0">
                <a:solidFill>
                  <a:schemeClr val="accent2"/>
                </a:solidFill>
              </a:rPr>
              <a:t> </a:t>
            </a:r>
          </a:p>
          <a:p>
            <a:pPr marL="227013" indent="-227013">
              <a:buFont typeface="Arial" panose="020B0604020202020204" pitchFamily="34" charset="0"/>
              <a:buChar char="•"/>
            </a:pPr>
            <a:r>
              <a:rPr lang="en-US" dirty="0"/>
              <a:t>Or using the Fluency Builder app for iPhones and iPads which you can download here: </a:t>
            </a:r>
            <a:r>
              <a:rPr lang="en-US" dirty="0">
                <a:solidFill>
                  <a:schemeClr val="accent2"/>
                </a:solidFill>
                <a:hlinkClick r:id="rId5">
                  <a:extLst>
                    <a:ext uri="{A12FA001-AC4F-418D-AE19-62706E023703}">
                      <ahyp:hlinkClr xmlns:ahyp="http://schemas.microsoft.com/office/drawing/2018/hyperlinkcolor" val="tx"/>
                    </a:ext>
                  </a:extLst>
                </a:hlinkClick>
              </a:rPr>
              <a:t>https://apps.apple.com/us/app/rosetta-stone-fluency-builder/id1440193976</a:t>
            </a:r>
            <a:endParaRPr lang="en-US" dirty="0">
              <a:solidFill>
                <a:schemeClr val="accent2"/>
              </a:solidFill>
            </a:endParaRPr>
          </a:p>
          <a:p>
            <a:r>
              <a:rPr lang="en-US" dirty="0"/>
              <a:t> </a:t>
            </a:r>
          </a:p>
        </p:txBody>
      </p:sp>
    </p:spTree>
    <p:extLst>
      <p:ext uri="{BB962C8B-B14F-4D97-AF65-F5344CB8AC3E}">
        <p14:creationId xmlns:p14="http://schemas.microsoft.com/office/powerpoint/2010/main" val="3075616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B75D-EF6A-4FD3-B0C7-F1E6703775C1}"/>
              </a:ext>
            </a:extLst>
          </p:cNvPr>
          <p:cNvSpPr>
            <a:spLocks noGrp="1"/>
          </p:cNvSpPr>
          <p:nvPr>
            <p:ph type="title"/>
          </p:nvPr>
        </p:nvSpPr>
        <p:spPr/>
        <p:txBody>
          <a:bodyPr/>
          <a:lstStyle/>
          <a:p>
            <a:r>
              <a:rPr lang="en-US" b="1" dirty="0">
                <a:solidFill>
                  <a:schemeClr val="accent3">
                    <a:lumMod val="75000"/>
                  </a:schemeClr>
                </a:solidFill>
              </a:rPr>
              <a:t>Questions</a:t>
            </a:r>
          </a:p>
        </p:txBody>
      </p:sp>
      <p:sp>
        <p:nvSpPr>
          <p:cNvPr id="3" name="Content Placeholder 2">
            <a:extLst>
              <a:ext uri="{FF2B5EF4-FFF2-40B4-BE49-F238E27FC236}">
                <a16:creationId xmlns:a16="http://schemas.microsoft.com/office/drawing/2014/main" id="{E8D7E7AB-69A7-44CB-A93F-05988FD01E92}"/>
              </a:ext>
            </a:extLst>
          </p:cNvPr>
          <p:cNvSpPr>
            <a:spLocks noGrp="1"/>
          </p:cNvSpPr>
          <p:nvPr>
            <p:ph idx="1"/>
          </p:nvPr>
        </p:nvSpPr>
        <p:spPr/>
        <p:txBody>
          <a:bodyPr/>
          <a:lstStyle/>
          <a:p>
            <a:r>
              <a:rPr lang="en-US" dirty="0"/>
              <a:t>For questions or more information, contact:</a:t>
            </a:r>
          </a:p>
          <a:p>
            <a:endParaRPr lang="en-US" dirty="0"/>
          </a:p>
          <a:p>
            <a:pPr algn="ctr"/>
            <a:r>
              <a:rPr lang="en-US" sz="2400" dirty="0"/>
              <a:t>Aanjibimaadizing Office at 320-532-7407</a:t>
            </a:r>
          </a:p>
          <a:p>
            <a:pPr algn="ctr"/>
            <a:r>
              <a:rPr lang="en-US" sz="2400" dirty="0"/>
              <a:t>Dan Pagnac at 320-532-7563 </a:t>
            </a:r>
          </a:p>
          <a:p>
            <a:pPr algn="ctr"/>
            <a:r>
              <a:rPr lang="en-US" sz="2400" dirty="0"/>
              <a:t>or dan.pagnac@millelacsband.com</a:t>
            </a:r>
          </a:p>
        </p:txBody>
      </p:sp>
    </p:spTree>
    <p:extLst>
      <p:ext uri="{BB962C8B-B14F-4D97-AF65-F5344CB8AC3E}">
        <p14:creationId xmlns:p14="http://schemas.microsoft.com/office/powerpoint/2010/main" val="1129327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F414C3-E7E3-4DBF-7347-B78C35A17793}"/>
              </a:ext>
            </a:extLst>
          </p:cNvPr>
          <p:cNvSpPr>
            <a:spLocks noGrp="1"/>
          </p:cNvSpPr>
          <p:nvPr>
            <p:ph type="body" idx="1"/>
          </p:nvPr>
        </p:nvSpPr>
        <p:spPr>
          <a:xfrm>
            <a:off x="7624081" y="0"/>
            <a:ext cx="4567919" cy="6858000"/>
          </a:xfrm>
        </p:spPr>
        <p:txBody>
          <a:bodyPr anchor="ctr">
            <a:normAutofit/>
          </a:bodyPr>
          <a:lstStyle/>
          <a:p>
            <a:pPr>
              <a:lnSpc>
                <a:spcPct val="100000"/>
              </a:lnSpc>
              <a:spcBef>
                <a:spcPts val="0"/>
              </a:spcBef>
              <a:spcAft>
                <a:spcPts val="0"/>
              </a:spcAft>
            </a:pPr>
            <a:r>
              <a:rPr lang="en-US" sz="4000" b="1" dirty="0">
                <a:solidFill>
                  <a:schemeClr val="bg1"/>
                </a:solidFill>
              </a:rPr>
              <a:t>Supplemental Education</a:t>
            </a:r>
          </a:p>
          <a:p>
            <a:pPr>
              <a:lnSpc>
                <a:spcPct val="100000"/>
              </a:lnSpc>
              <a:spcBef>
                <a:spcPts val="0"/>
              </a:spcBef>
              <a:spcAft>
                <a:spcPts val="0"/>
              </a:spcAft>
            </a:pPr>
            <a:r>
              <a:rPr lang="en-US" sz="4000" b="1" dirty="0">
                <a:solidFill>
                  <a:schemeClr val="bg1"/>
                </a:solidFill>
              </a:rPr>
              <a:t>Materials</a:t>
            </a:r>
          </a:p>
        </p:txBody>
      </p:sp>
      <p:sp>
        <p:nvSpPr>
          <p:cNvPr id="11" name="Rectangle 10">
            <a:extLst>
              <a:ext uri="{FF2B5EF4-FFF2-40B4-BE49-F238E27FC236}">
                <a16:creationId xmlns:a16="http://schemas.microsoft.com/office/drawing/2014/main" id="{3A30F031-F5C0-4223-9AA9-8050A277ED94}"/>
              </a:ext>
            </a:extLst>
          </p:cNvPr>
          <p:cNvSpPr/>
          <p:nvPr/>
        </p:nvSpPr>
        <p:spPr>
          <a:xfrm>
            <a:off x="7015652" y="0"/>
            <a:ext cx="483544" cy="6858000"/>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58D89DE-1408-4B26-AA65-35C529132608}"/>
              </a:ext>
            </a:extLst>
          </p:cNvPr>
          <p:cNvSpPr/>
          <p:nvPr/>
        </p:nvSpPr>
        <p:spPr>
          <a:xfrm>
            <a:off x="6756875" y="0"/>
            <a:ext cx="691082" cy="685800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76200">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descr="IMG_8654">
            <a:extLst>
              <a:ext uri="{FF2B5EF4-FFF2-40B4-BE49-F238E27FC236}">
                <a16:creationId xmlns:a16="http://schemas.microsoft.com/office/drawing/2014/main" id="{06493EF9-63E1-41B1-A1ED-FAB31F2D1CE7}"/>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6670" r="21939"/>
          <a:stretch/>
        </p:blipFill>
        <p:spPr>
          <a:xfrm>
            <a:off x="0" y="1"/>
            <a:ext cx="7341294" cy="6857999"/>
          </a:xfrm>
          <a:prstGeom prst="rect">
            <a:avLst/>
          </a:prstGeom>
          <a:solidFill>
            <a:srgbClr val="FFFFFF">
              <a:shade val="85000"/>
            </a:srgbClr>
          </a:solidFill>
          <a:ln w="88900" cap="sq">
            <a:noFill/>
            <a:miter lim="800000"/>
          </a:ln>
          <a:effectLst/>
        </p:spPr>
      </p:pic>
      <p:pic>
        <p:nvPicPr>
          <p:cNvPr id="7" name="Picture 6" descr="IMG_8590">
            <a:extLst>
              <a:ext uri="{FF2B5EF4-FFF2-40B4-BE49-F238E27FC236}">
                <a16:creationId xmlns:a16="http://schemas.microsoft.com/office/drawing/2014/main" id="{707725A4-0B9E-431C-B43B-6EDE6B9FC164}"/>
              </a:ext>
            </a:extLst>
          </p:cNvPr>
          <p:cNvPicPr>
            <a:picLocks noGrp="1" noChangeAspect="1"/>
          </p:cNvPicPr>
          <p:nvPr isPhoto="1"/>
        </p:nvPicPr>
        <p:blipFill rotWithShape="1">
          <a:blip r:embed="rId4" cstate="print">
            <a:lum/>
            <a:extLst>
              <a:ext uri="{28A0092B-C50C-407E-A947-70E740481C1C}">
                <a14:useLocalDpi xmlns:a14="http://schemas.microsoft.com/office/drawing/2010/main" val="0"/>
              </a:ext>
            </a:extLst>
          </a:blip>
          <a:srcRect l="17133" r="11476"/>
          <a:stretch/>
        </p:blipFill>
        <p:spPr>
          <a:xfrm>
            <a:off x="0" y="-2"/>
            <a:ext cx="7341294" cy="6858001"/>
          </a:xfrm>
          <a:prstGeom prst="rect">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2972432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100000">
              <a:schemeClr val="accent3">
                <a:lumMod val="5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23A05-F5A7-4CCD-8F1B-3A13BFC25EA3}"/>
              </a:ext>
            </a:extLst>
          </p:cNvPr>
          <p:cNvSpPr>
            <a:spLocks noGrp="1"/>
          </p:cNvSpPr>
          <p:nvPr>
            <p:ph type="title"/>
          </p:nvPr>
        </p:nvSpPr>
        <p:spPr/>
        <p:txBody>
          <a:bodyPr>
            <a:normAutofit/>
          </a:bodyPr>
          <a:lstStyle/>
          <a:p>
            <a:r>
              <a:rPr lang="en-US" sz="3200" dirty="0"/>
              <a:t>WEBSITE</a:t>
            </a:r>
          </a:p>
        </p:txBody>
      </p:sp>
      <p:pic>
        <p:nvPicPr>
          <p:cNvPr id="5" name="Content Placeholder 4">
            <a:extLst>
              <a:ext uri="{FF2B5EF4-FFF2-40B4-BE49-F238E27FC236}">
                <a16:creationId xmlns:a16="http://schemas.microsoft.com/office/drawing/2014/main" id="{9A7B94D2-4C1B-436F-8F0B-A3E74248E434}"/>
              </a:ext>
            </a:extLst>
          </p:cNvPr>
          <p:cNvPicPr>
            <a:picLocks noGrp="1" noChangeAspect="1"/>
          </p:cNvPicPr>
          <p:nvPr>
            <p:ph idx="1"/>
          </p:nvPr>
        </p:nvPicPr>
        <p:blipFill rotWithShape="1">
          <a:blip r:embed="rId3"/>
          <a:srcRect t="821"/>
          <a:stretch/>
        </p:blipFill>
        <p:spPr>
          <a:xfrm rot="21184490">
            <a:off x="4634538" y="952955"/>
            <a:ext cx="8214426" cy="4678580"/>
          </a:xfrm>
          <a:prstGeom prst="rect">
            <a:avLst/>
          </a:prstGeom>
        </p:spPr>
      </p:pic>
      <p:sp>
        <p:nvSpPr>
          <p:cNvPr id="4" name="Text Placeholder 3">
            <a:extLst>
              <a:ext uri="{FF2B5EF4-FFF2-40B4-BE49-F238E27FC236}">
                <a16:creationId xmlns:a16="http://schemas.microsoft.com/office/drawing/2014/main" id="{3B98BF1A-6510-4363-B819-BD4119CFD004}"/>
              </a:ext>
            </a:extLst>
          </p:cNvPr>
          <p:cNvSpPr>
            <a:spLocks noGrp="1"/>
          </p:cNvSpPr>
          <p:nvPr>
            <p:ph type="body" sz="half" idx="2"/>
          </p:nvPr>
        </p:nvSpPr>
        <p:spPr/>
        <p:txBody>
          <a:bodyPr/>
          <a:lstStyle/>
          <a:p>
            <a:r>
              <a:rPr lang="en-US" dirty="0"/>
              <a:t>Registration Links</a:t>
            </a:r>
          </a:p>
          <a:p>
            <a:r>
              <a:rPr lang="en-US" dirty="0"/>
              <a:t>Link to Group Packet</a:t>
            </a:r>
          </a:p>
          <a:p>
            <a:r>
              <a:rPr lang="en-US" dirty="0"/>
              <a:t>FAQs</a:t>
            </a:r>
          </a:p>
          <a:p>
            <a:r>
              <a:rPr lang="en-US" dirty="0"/>
              <a:t>Flyers</a:t>
            </a:r>
          </a:p>
          <a:p>
            <a:r>
              <a:rPr lang="en-US" dirty="0"/>
              <a:t>Link to Supplemental Education Materials</a:t>
            </a:r>
          </a:p>
          <a:p>
            <a:r>
              <a:rPr lang="en-US" dirty="0"/>
              <a:t>Production Photos</a:t>
            </a:r>
          </a:p>
          <a:p>
            <a:r>
              <a:rPr lang="en-US" dirty="0"/>
              <a:t>About the Project</a:t>
            </a:r>
          </a:p>
          <a:p>
            <a:r>
              <a:rPr lang="en-US" dirty="0"/>
              <a:t>In the Media</a:t>
            </a:r>
          </a:p>
          <a:p>
            <a:endParaRPr lang="en-US" dirty="0"/>
          </a:p>
        </p:txBody>
      </p:sp>
    </p:spTree>
    <p:extLst>
      <p:ext uri="{BB962C8B-B14F-4D97-AF65-F5344CB8AC3E}">
        <p14:creationId xmlns:p14="http://schemas.microsoft.com/office/powerpoint/2010/main" val="263359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2E3EDF-00D3-4919-BF17-E143925EBF77}"/>
              </a:ext>
            </a:extLst>
          </p:cNvPr>
          <p:cNvSpPr/>
          <p:nvPr/>
        </p:nvSpPr>
        <p:spPr>
          <a:xfrm>
            <a:off x="0" y="0"/>
            <a:ext cx="12192000" cy="6858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Online Media 4">
            <a:hlinkClick r:id="" action="ppaction://media"/>
            <a:extLst>
              <a:ext uri="{FF2B5EF4-FFF2-40B4-BE49-F238E27FC236}">
                <a16:creationId xmlns:a16="http://schemas.microsoft.com/office/drawing/2014/main" id="{5AF2CD80-0495-46FC-AE52-A3A67A3EE903}"/>
              </a:ext>
            </a:extLst>
          </p:cNvPr>
          <p:cNvPicPr>
            <a:picLocks noRot="1" noChangeAspect="1"/>
          </p:cNvPicPr>
          <p:nvPr>
            <a:videoFile r:link="rId1"/>
          </p:nvPr>
        </p:nvPicPr>
        <p:blipFill>
          <a:blip r:embed="rId4"/>
          <a:stretch>
            <a:fillRect/>
          </a:stretch>
        </p:blipFill>
        <p:spPr>
          <a:xfrm>
            <a:off x="399197" y="224115"/>
            <a:ext cx="11393606" cy="6409769"/>
          </a:xfrm>
          <a:prstGeom prst="rect">
            <a:avLst/>
          </a:prstGeom>
        </p:spPr>
      </p:pic>
    </p:spTree>
    <p:extLst>
      <p:ext uri="{BB962C8B-B14F-4D97-AF65-F5344CB8AC3E}">
        <p14:creationId xmlns:p14="http://schemas.microsoft.com/office/powerpoint/2010/main" val="4069606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100000">
              <a:schemeClr val="accent3">
                <a:lumMod val="5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89907-CF42-4081-97E9-2D339D5638C6}"/>
              </a:ext>
            </a:extLst>
          </p:cNvPr>
          <p:cNvSpPr>
            <a:spLocks noGrp="1"/>
          </p:cNvSpPr>
          <p:nvPr>
            <p:ph type="title"/>
          </p:nvPr>
        </p:nvSpPr>
        <p:spPr/>
        <p:txBody>
          <a:bodyPr>
            <a:normAutofit/>
          </a:bodyPr>
          <a:lstStyle/>
          <a:p>
            <a:r>
              <a:rPr lang="en-US" sz="3200" dirty="0"/>
              <a:t>GROUP REGISTRATION PACKET</a:t>
            </a:r>
          </a:p>
        </p:txBody>
      </p:sp>
      <p:pic>
        <p:nvPicPr>
          <p:cNvPr id="5" name="Content Placeholder 4">
            <a:extLst>
              <a:ext uri="{FF2B5EF4-FFF2-40B4-BE49-F238E27FC236}">
                <a16:creationId xmlns:a16="http://schemas.microsoft.com/office/drawing/2014/main" id="{6BFB0A1B-6D08-44BE-8486-3B90A721E00E}"/>
              </a:ext>
            </a:extLst>
          </p:cNvPr>
          <p:cNvPicPr>
            <a:picLocks noGrp="1" noChangeAspect="1"/>
          </p:cNvPicPr>
          <p:nvPr>
            <p:ph idx="1"/>
          </p:nvPr>
        </p:nvPicPr>
        <p:blipFill>
          <a:blip r:embed="rId3"/>
          <a:stretch>
            <a:fillRect/>
          </a:stretch>
        </p:blipFill>
        <p:spPr>
          <a:xfrm rot="666762">
            <a:off x="5711816" y="-192037"/>
            <a:ext cx="5645172" cy="7242071"/>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A3C0A96D-5D9C-4240-A27F-33DA5DC0C2F1}"/>
              </a:ext>
            </a:extLst>
          </p:cNvPr>
          <p:cNvSpPr>
            <a:spLocks noGrp="1"/>
          </p:cNvSpPr>
          <p:nvPr>
            <p:ph type="body" sz="half" idx="2"/>
          </p:nvPr>
        </p:nvSpPr>
        <p:spPr/>
        <p:txBody>
          <a:bodyPr>
            <a:normAutofit/>
          </a:bodyPr>
          <a:lstStyle/>
          <a:p>
            <a:r>
              <a:rPr lang="en-US" dirty="0"/>
              <a:t>Contact Info on each page</a:t>
            </a:r>
          </a:p>
          <a:p>
            <a:r>
              <a:rPr lang="en-US" dirty="0"/>
              <a:t>Information about this project </a:t>
            </a:r>
          </a:p>
          <a:p>
            <a:r>
              <a:rPr lang="en-US" dirty="0"/>
              <a:t>How to register your students, organization, or other group members </a:t>
            </a:r>
          </a:p>
          <a:p>
            <a:r>
              <a:rPr lang="en-US" dirty="0"/>
              <a:t>FAQs</a:t>
            </a:r>
          </a:p>
          <a:p>
            <a:r>
              <a:rPr lang="en-US" dirty="0"/>
              <a:t>System Requirements</a:t>
            </a:r>
          </a:p>
          <a:p>
            <a:r>
              <a:rPr lang="en-US" dirty="0"/>
              <a:t>Links to Group Resources</a:t>
            </a:r>
          </a:p>
          <a:p>
            <a:r>
              <a:rPr lang="en-US" dirty="0"/>
              <a:t>Help and Support Info</a:t>
            </a:r>
          </a:p>
        </p:txBody>
      </p:sp>
    </p:spTree>
    <p:extLst>
      <p:ext uri="{BB962C8B-B14F-4D97-AF65-F5344CB8AC3E}">
        <p14:creationId xmlns:p14="http://schemas.microsoft.com/office/powerpoint/2010/main" val="3654976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100000">
              <a:schemeClr val="accent3">
                <a:lumMod val="5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FBA7-40FF-48F3-BE4E-E7C9DA3D93CD}"/>
              </a:ext>
            </a:extLst>
          </p:cNvPr>
          <p:cNvSpPr>
            <a:spLocks noGrp="1"/>
          </p:cNvSpPr>
          <p:nvPr>
            <p:ph type="title"/>
          </p:nvPr>
        </p:nvSpPr>
        <p:spPr/>
        <p:txBody>
          <a:bodyPr/>
          <a:lstStyle/>
          <a:p>
            <a:r>
              <a:rPr lang="en-US" cap="all" dirty="0"/>
              <a:t>Supplemental Education Materials</a:t>
            </a:r>
          </a:p>
        </p:txBody>
      </p:sp>
      <p:pic>
        <p:nvPicPr>
          <p:cNvPr id="5" name="Content Placeholder 4">
            <a:extLst>
              <a:ext uri="{FF2B5EF4-FFF2-40B4-BE49-F238E27FC236}">
                <a16:creationId xmlns:a16="http://schemas.microsoft.com/office/drawing/2014/main" id="{779380E2-C23E-4160-AFD0-2D0180AFBE52}"/>
              </a:ext>
            </a:extLst>
          </p:cNvPr>
          <p:cNvPicPr>
            <a:picLocks noGrp="1" noChangeAspect="1"/>
          </p:cNvPicPr>
          <p:nvPr>
            <p:ph idx="1"/>
          </p:nvPr>
        </p:nvPicPr>
        <p:blipFill>
          <a:blip r:embed="rId3"/>
          <a:stretch>
            <a:fillRect/>
          </a:stretch>
        </p:blipFill>
        <p:spPr>
          <a:xfrm rot="21165006">
            <a:off x="4566636" y="57755"/>
            <a:ext cx="8161249" cy="6617229"/>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FEB74A0E-D938-411D-83AC-9E68DCB19158}"/>
              </a:ext>
            </a:extLst>
          </p:cNvPr>
          <p:cNvSpPr>
            <a:spLocks noGrp="1"/>
          </p:cNvSpPr>
          <p:nvPr>
            <p:ph type="body" sz="half" idx="2"/>
          </p:nvPr>
        </p:nvSpPr>
        <p:spPr/>
        <p:txBody>
          <a:bodyPr/>
          <a:lstStyle/>
          <a:p>
            <a:r>
              <a:rPr lang="en-US" dirty="0"/>
              <a:t>Teacher’s Guides by Level</a:t>
            </a:r>
          </a:p>
          <a:p>
            <a:r>
              <a:rPr lang="en-US" dirty="0"/>
              <a:t>Glossary</a:t>
            </a:r>
          </a:p>
          <a:p>
            <a:r>
              <a:rPr lang="en-US" dirty="0"/>
              <a:t>Scope and Sequence</a:t>
            </a:r>
          </a:p>
          <a:p>
            <a:r>
              <a:rPr lang="en-US" dirty="0"/>
              <a:t>Audio Companions</a:t>
            </a:r>
          </a:p>
          <a:p>
            <a:r>
              <a:rPr lang="en-US" dirty="0"/>
              <a:t>Song Videos</a:t>
            </a:r>
          </a:p>
          <a:p>
            <a:endParaRPr lang="en-US" dirty="0"/>
          </a:p>
          <a:p>
            <a:endParaRPr lang="en-US" dirty="0"/>
          </a:p>
        </p:txBody>
      </p:sp>
      <p:pic>
        <p:nvPicPr>
          <p:cNvPr id="6" name="Picture 5">
            <a:extLst>
              <a:ext uri="{FF2B5EF4-FFF2-40B4-BE49-F238E27FC236}">
                <a16:creationId xmlns:a16="http://schemas.microsoft.com/office/drawing/2014/main" id="{A7E26B69-EF11-4C35-B532-B888A1864F79}"/>
              </a:ext>
            </a:extLst>
          </p:cNvPr>
          <p:cNvPicPr>
            <a:picLocks noChangeAspect="1"/>
          </p:cNvPicPr>
          <p:nvPr/>
        </p:nvPicPr>
        <p:blipFill>
          <a:blip r:embed="rId4"/>
          <a:stretch>
            <a:fillRect/>
          </a:stretch>
        </p:blipFill>
        <p:spPr>
          <a:xfrm rot="457062">
            <a:off x="8690714" y="3602060"/>
            <a:ext cx="4634157" cy="2609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3446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08FC3-8544-C47F-C10D-57584E7AD7FB}"/>
              </a:ext>
            </a:extLst>
          </p:cNvPr>
          <p:cNvSpPr>
            <a:spLocks noGrp="1"/>
          </p:cNvSpPr>
          <p:nvPr>
            <p:ph type="title"/>
          </p:nvPr>
        </p:nvSpPr>
        <p:spPr>
          <a:xfrm>
            <a:off x="1097280" y="758952"/>
            <a:ext cx="10058400" cy="5337048"/>
          </a:xfrm>
        </p:spPr>
        <p:txBody>
          <a:bodyPr>
            <a:noAutofit/>
          </a:bodyPr>
          <a:lstStyle/>
          <a:p>
            <a:r>
              <a:rPr lang="en-US" sz="2000" dirty="0">
                <a:solidFill>
                  <a:schemeClr val="tx1"/>
                </a:solidFill>
                <a:latin typeface="+mn-lt"/>
              </a:rPr>
              <a:t>A small selection of some of the</a:t>
            </a:r>
            <a:br>
              <a:rPr lang="en-US" sz="2000" dirty="0">
                <a:solidFill>
                  <a:schemeClr val="tx1"/>
                </a:solidFill>
                <a:latin typeface="+mn-lt"/>
              </a:rPr>
            </a:br>
            <a:r>
              <a:rPr lang="en-US" sz="2000" dirty="0">
                <a:solidFill>
                  <a:schemeClr val="tx1"/>
                </a:solidFill>
                <a:latin typeface="+mn-lt"/>
              </a:rPr>
              <a:t>comments that have been received…</a:t>
            </a:r>
          </a:p>
        </p:txBody>
      </p:sp>
      <p:sp>
        <p:nvSpPr>
          <p:cNvPr id="3" name="Rectangle 2">
            <a:extLst>
              <a:ext uri="{FF2B5EF4-FFF2-40B4-BE49-F238E27FC236}">
                <a16:creationId xmlns:a16="http://schemas.microsoft.com/office/drawing/2014/main" id="{EE47ABF0-89E3-4404-A7DA-BE3BC2D65F83}"/>
              </a:ext>
            </a:extLst>
          </p:cNvPr>
          <p:cNvSpPr/>
          <p:nvPr/>
        </p:nvSpPr>
        <p:spPr>
          <a:xfrm>
            <a:off x="1097280" y="1385841"/>
            <a:ext cx="9997440" cy="584775"/>
          </a:xfrm>
          <a:prstGeom prst="rect">
            <a:avLst/>
          </a:prstGeom>
        </p:spPr>
        <p:txBody>
          <a:bodyPr wrap="square">
            <a:spAutoFit/>
          </a:bodyPr>
          <a:lstStyle/>
          <a:p>
            <a:r>
              <a:rPr lang="en-US" sz="3200" i="1" dirty="0">
                <a:ln w="0"/>
                <a:effectLst>
                  <a:outerShdw blurRad="38100" dist="19050" dir="2700000" algn="tl" rotWithShape="0">
                    <a:schemeClr val="dk1">
                      <a:alpha val="40000"/>
                    </a:schemeClr>
                  </a:outerShdw>
                </a:effectLst>
                <a:ea typeface="Open Sans ExtraBold" panose="020B0906030804020204" pitchFamily="34" charset="0"/>
                <a:cs typeface="Open Sans ExtraBold" panose="020B0906030804020204" pitchFamily="34" charset="0"/>
              </a:rPr>
              <a:t>“We keep what we have by  giving it away...”</a:t>
            </a:r>
            <a:endParaRPr lang="en-US" sz="3200" i="1" dirty="0"/>
          </a:p>
        </p:txBody>
      </p:sp>
    </p:spTree>
    <p:extLst>
      <p:ext uri="{BB962C8B-B14F-4D97-AF65-F5344CB8AC3E}">
        <p14:creationId xmlns:p14="http://schemas.microsoft.com/office/powerpoint/2010/main" val="194618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Speech Bubble: Rectangle with Corners Rounded 19">
            <a:extLst>
              <a:ext uri="{FF2B5EF4-FFF2-40B4-BE49-F238E27FC236}">
                <a16:creationId xmlns:a16="http://schemas.microsoft.com/office/drawing/2014/main" id="{C04CEC7F-21C8-4E48-A882-729115630E59}"/>
              </a:ext>
            </a:extLst>
          </p:cNvPr>
          <p:cNvSpPr/>
          <p:nvPr/>
        </p:nvSpPr>
        <p:spPr>
          <a:xfrm>
            <a:off x="985260" y="258428"/>
            <a:ext cx="3820783" cy="126114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with Corners Rounded 14">
            <a:extLst>
              <a:ext uri="{FF2B5EF4-FFF2-40B4-BE49-F238E27FC236}">
                <a16:creationId xmlns:a16="http://schemas.microsoft.com/office/drawing/2014/main" id="{731A42FA-0905-4481-841E-722EB65CF751}"/>
              </a:ext>
            </a:extLst>
          </p:cNvPr>
          <p:cNvSpPr/>
          <p:nvPr/>
        </p:nvSpPr>
        <p:spPr>
          <a:xfrm>
            <a:off x="3352332" y="3120875"/>
            <a:ext cx="5606612" cy="17629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4CBB56-9D33-3136-697C-5387469BEE86}"/>
              </a:ext>
            </a:extLst>
          </p:cNvPr>
          <p:cNvSpPr>
            <a:spLocks noGrp="1"/>
          </p:cNvSpPr>
          <p:nvPr>
            <p:ph type="title"/>
          </p:nvPr>
        </p:nvSpPr>
        <p:spPr>
          <a:xfrm>
            <a:off x="1529444" y="374529"/>
            <a:ext cx="2578391" cy="1006773"/>
          </a:xfrm>
        </p:spPr>
        <p:txBody>
          <a:bodyPr>
            <a:normAutofit fontScale="90000"/>
          </a:bodyPr>
          <a:lstStyle/>
          <a:p>
            <a:r>
              <a:rPr lang="en-US" sz="2400" i="1" dirty="0">
                <a:latin typeface="Caveat Brush" pitchFamily="2" charset="0"/>
                <a:cs typeface="Calibri" panose="020F0502020204030204" pitchFamily="34" charset="0"/>
              </a:rPr>
              <a:t>“I can’t tell you how long </a:t>
            </a:r>
            <a:br>
              <a:rPr lang="en-US" sz="2400" i="1" dirty="0">
                <a:latin typeface="Caveat Brush" pitchFamily="2" charset="0"/>
                <a:cs typeface="Calibri" panose="020F0502020204030204" pitchFamily="34" charset="0"/>
              </a:rPr>
            </a:br>
            <a:r>
              <a:rPr lang="en-US" sz="2400" i="1" dirty="0">
                <a:latin typeface="Caveat Brush" pitchFamily="2" charset="0"/>
                <a:cs typeface="Calibri" panose="020F0502020204030204" pitchFamily="34" charset="0"/>
              </a:rPr>
              <a:t>I’ve waited for this.”</a:t>
            </a:r>
          </a:p>
        </p:txBody>
      </p:sp>
      <p:grpSp>
        <p:nvGrpSpPr>
          <p:cNvPr id="23" name="Group 22">
            <a:extLst>
              <a:ext uri="{FF2B5EF4-FFF2-40B4-BE49-F238E27FC236}">
                <a16:creationId xmlns:a16="http://schemas.microsoft.com/office/drawing/2014/main" id="{C7999242-70B6-435A-90F7-09177D69211D}"/>
              </a:ext>
            </a:extLst>
          </p:cNvPr>
          <p:cNvGrpSpPr/>
          <p:nvPr/>
        </p:nvGrpSpPr>
        <p:grpSpPr>
          <a:xfrm>
            <a:off x="834099" y="5277320"/>
            <a:ext cx="5606612" cy="1057427"/>
            <a:chOff x="1066331" y="5076050"/>
            <a:chExt cx="5606612" cy="1057427"/>
          </a:xfrm>
        </p:grpSpPr>
        <p:sp>
          <p:nvSpPr>
            <p:cNvPr id="18" name="Speech Bubble: Rectangle with Corners Rounded 17">
              <a:extLst>
                <a:ext uri="{FF2B5EF4-FFF2-40B4-BE49-F238E27FC236}">
                  <a16:creationId xmlns:a16="http://schemas.microsoft.com/office/drawing/2014/main" id="{20072E8E-5326-4616-87D9-97FFAA0315DF}"/>
                </a:ext>
              </a:extLst>
            </p:cNvPr>
            <p:cNvSpPr/>
            <p:nvPr/>
          </p:nvSpPr>
          <p:spPr>
            <a:xfrm>
              <a:off x="1066331" y="5076050"/>
              <a:ext cx="5606612" cy="1057427"/>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A65FE23-0CFB-4EE7-A52A-A12ECFF68B46}"/>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a:stretch/>
          </p:blipFill>
          <p:spPr>
            <a:xfrm>
              <a:off x="1144363" y="5268620"/>
              <a:ext cx="5410201" cy="642388"/>
            </a:xfrm>
            <a:prstGeom prst="rect">
              <a:avLst/>
            </a:prstGeom>
            <a:ln>
              <a:noFill/>
            </a:ln>
          </p:spPr>
        </p:pic>
      </p:grpSp>
      <p:grpSp>
        <p:nvGrpSpPr>
          <p:cNvPr id="21" name="Group 20">
            <a:extLst>
              <a:ext uri="{FF2B5EF4-FFF2-40B4-BE49-F238E27FC236}">
                <a16:creationId xmlns:a16="http://schemas.microsoft.com/office/drawing/2014/main" id="{148552A6-B0B2-4077-8478-81A6ACC85A63}"/>
              </a:ext>
            </a:extLst>
          </p:cNvPr>
          <p:cNvGrpSpPr/>
          <p:nvPr/>
        </p:nvGrpSpPr>
        <p:grpSpPr>
          <a:xfrm>
            <a:off x="5701703" y="2121407"/>
            <a:ext cx="5083629" cy="669471"/>
            <a:chOff x="342900" y="157843"/>
            <a:chExt cx="5083629" cy="669471"/>
          </a:xfrm>
        </p:grpSpPr>
        <p:sp>
          <p:nvSpPr>
            <p:cNvPr id="14" name="Speech Bubble: Rectangle with Corners Rounded 13">
              <a:extLst>
                <a:ext uri="{FF2B5EF4-FFF2-40B4-BE49-F238E27FC236}">
                  <a16:creationId xmlns:a16="http://schemas.microsoft.com/office/drawing/2014/main" id="{4651D06C-9831-4197-82B2-7B6DBA84450E}"/>
                </a:ext>
              </a:extLst>
            </p:cNvPr>
            <p:cNvSpPr/>
            <p:nvPr/>
          </p:nvSpPr>
          <p:spPr>
            <a:xfrm flipH="1">
              <a:off x="342900" y="157843"/>
              <a:ext cx="5083629" cy="669471"/>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7CB5FBF-8A82-4F57-A50A-5F5F679E41AF}"/>
                </a:ext>
              </a:extLst>
            </p:cNvPr>
            <p:cNvPicPr>
              <a:picLocks noChangeAspect="1"/>
            </p:cNvPicPr>
            <p:nvPr/>
          </p:nvPicPr>
          <p:blipFill rotWithShape="1">
            <a:blip r:embed="rId4">
              <a:extLst>
                <a:ext uri="{28A0092B-C50C-407E-A947-70E740481C1C}">
                  <a14:useLocalDpi xmlns:a14="http://schemas.microsoft.com/office/drawing/2010/main" val="0"/>
                </a:ext>
              </a:extLst>
            </a:blip>
            <a:srcRect l="2625" t="16299" r="34155" b="78799"/>
            <a:stretch/>
          </p:blipFill>
          <p:spPr>
            <a:xfrm>
              <a:off x="557893" y="293117"/>
              <a:ext cx="4653642" cy="353786"/>
            </a:xfrm>
            <a:prstGeom prst="rect">
              <a:avLst/>
            </a:prstGeom>
            <a:ln>
              <a:noFill/>
            </a:ln>
          </p:spPr>
        </p:pic>
      </p:grpSp>
      <p:pic>
        <p:nvPicPr>
          <p:cNvPr id="8" name="Picture 7">
            <a:extLst>
              <a:ext uri="{FF2B5EF4-FFF2-40B4-BE49-F238E27FC236}">
                <a16:creationId xmlns:a16="http://schemas.microsoft.com/office/drawing/2014/main" id="{564FDC17-5AA8-4EE8-A831-CE1FE8F508B5}"/>
              </a:ext>
            </a:extLst>
          </p:cNvPr>
          <p:cNvPicPr>
            <a:picLocks noChangeAspect="1"/>
          </p:cNvPicPr>
          <p:nvPr/>
        </p:nvPicPr>
        <p:blipFill rotWithShape="1">
          <a:blip r:embed="rId5"/>
          <a:srcRect t="30704" r="3866"/>
          <a:stretch/>
        </p:blipFill>
        <p:spPr>
          <a:xfrm>
            <a:off x="3433983" y="3358243"/>
            <a:ext cx="4977610" cy="1338943"/>
          </a:xfrm>
          <a:prstGeom prst="rect">
            <a:avLst/>
          </a:prstGeom>
        </p:spPr>
      </p:pic>
      <p:grpSp>
        <p:nvGrpSpPr>
          <p:cNvPr id="22" name="Group 21">
            <a:extLst>
              <a:ext uri="{FF2B5EF4-FFF2-40B4-BE49-F238E27FC236}">
                <a16:creationId xmlns:a16="http://schemas.microsoft.com/office/drawing/2014/main" id="{7D89A970-053C-43D2-94AD-7B9FE8F0FB6C}"/>
              </a:ext>
            </a:extLst>
          </p:cNvPr>
          <p:cNvGrpSpPr/>
          <p:nvPr/>
        </p:nvGrpSpPr>
        <p:grpSpPr>
          <a:xfrm>
            <a:off x="4406178" y="762119"/>
            <a:ext cx="7077611" cy="990362"/>
            <a:chOff x="2403846" y="4750214"/>
            <a:chExt cx="7191911" cy="976081"/>
          </a:xfrm>
        </p:grpSpPr>
        <p:sp>
          <p:nvSpPr>
            <p:cNvPr id="17" name="Speech Bubble: Rectangle with Corners Rounded 16">
              <a:extLst>
                <a:ext uri="{FF2B5EF4-FFF2-40B4-BE49-F238E27FC236}">
                  <a16:creationId xmlns:a16="http://schemas.microsoft.com/office/drawing/2014/main" id="{3A7AF26C-0AC2-4153-95DB-43CB1987A9F8}"/>
                </a:ext>
              </a:extLst>
            </p:cNvPr>
            <p:cNvSpPr/>
            <p:nvPr/>
          </p:nvSpPr>
          <p:spPr>
            <a:xfrm flipH="1">
              <a:off x="2403846" y="4750214"/>
              <a:ext cx="7191911" cy="976081"/>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4844362-F0A7-4EBE-82FD-751EEE8FC52C}"/>
                </a:ext>
              </a:extLst>
            </p:cNvPr>
            <p:cNvPicPr>
              <a:picLocks noChangeAspect="1"/>
            </p:cNvPicPr>
            <p:nvPr/>
          </p:nvPicPr>
          <p:blipFill rotWithShape="1">
            <a:blip r:embed="rId6">
              <a:extLst>
                <a:ext uri="{28A0092B-C50C-407E-A947-70E740481C1C}">
                  <a14:useLocalDpi xmlns:a14="http://schemas.microsoft.com/office/drawing/2010/main" val="0"/>
                </a:ext>
              </a:extLst>
            </a:blip>
            <a:srcRect t="50982"/>
            <a:stretch/>
          </p:blipFill>
          <p:spPr>
            <a:xfrm>
              <a:off x="2539916" y="4929596"/>
              <a:ext cx="6956287" cy="742367"/>
            </a:xfrm>
            <a:prstGeom prst="rect">
              <a:avLst/>
            </a:prstGeom>
          </p:spPr>
        </p:pic>
      </p:grpSp>
      <p:grpSp>
        <p:nvGrpSpPr>
          <p:cNvPr id="24" name="Group 23">
            <a:extLst>
              <a:ext uri="{FF2B5EF4-FFF2-40B4-BE49-F238E27FC236}">
                <a16:creationId xmlns:a16="http://schemas.microsoft.com/office/drawing/2014/main" id="{D0CAC2C2-2443-422F-84D5-A2053BD864D9}"/>
              </a:ext>
            </a:extLst>
          </p:cNvPr>
          <p:cNvGrpSpPr/>
          <p:nvPr/>
        </p:nvGrpSpPr>
        <p:grpSpPr>
          <a:xfrm>
            <a:off x="1529444" y="2016895"/>
            <a:ext cx="3780699" cy="1261143"/>
            <a:chOff x="7611986" y="-1422930"/>
            <a:chExt cx="3637128" cy="1285122"/>
          </a:xfrm>
        </p:grpSpPr>
        <p:sp>
          <p:nvSpPr>
            <p:cNvPr id="19" name="Speech Bubble: Rectangle with Corners Rounded 18">
              <a:extLst>
                <a:ext uri="{FF2B5EF4-FFF2-40B4-BE49-F238E27FC236}">
                  <a16:creationId xmlns:a16="http://schemas.microsoft.com/office/drawing/2014/main" id="{1E8D1E79-32AC-4576-967E-A876CB3C27B3}"/>
                </a:ext>
              </a:extLst>
            </p:cNvPr>
            <p:cNvSpPr/>
            <p:nvPr/>
          </p:nvSpPr>
          <p:spPr>
            <a:xfrm>
              <a:off x="7611986" y="-1422930"/>
              <a:ext cx="3637128" cy="1285122"/>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7BF155E-552C-431E-9A6A-8EA7D8342F05}"/>
                </a:ext>
              </a:extLst>
            </p:cNvPr>
            <p:cNvPicPr>
              <a:picLocks noChangeAspect="1"/>
            </p:cNvPicPr>
            <p:nvPr/>
          </p:nvPicPr>
          <p:blipFill>
            <a:blip r:embed="rId7"/>
            <a:stretch>
              <a:fillRect/>
            </a:stretch>
          </p:blipFill>
          <p:spPr>
            <a:xfrm rot="5400000">
              <a:off x="8968767" y="-2524208"/>
              <a:ext cx="864651" cy="3475496"/>
            </a:xfrm>
            <a:prstGeom prst="rect">
              <a:avLst/>
            </a:prstGeom>
            <a:ln>
              <a:noFill/>
            </a:ln>
          </p:spPr>
        </p:pic>
      </p:grpSp>
      <p:grpSp>
        <p:nvGrpSpPr>
          <p:cNvPr id="25" name="Group 24">
            <a:extLst>
              <a:ext uri="{FF2B5EF4-FFF2-40B4-BE49-F238E27FC236}">
                <a16:creationId xmlns:a16="http://schemas.microsoft.com/office/drawing/2014/main" id="{FF792F6C-8AFC-4ADE-9D2D-DADAD5A60AD5}"/>
              </a:ext>
            </a:extLst>
          </p:cNvPr>
          <p:cNvGrpSpPr/>
          <p:nvPr/>
        </p:nvGrpSpPr>
        <p:grpSpPr>
          <a:xfrm>
            <a:off x="8445587" y="3358243"/>
            <a:ext cx="2547258" cy="2968685"/>
            <a:chOff x="9416143" y="3053233"/>
            <a:chExt cx="2547258" cy="3206053"/>
          </a:xfrm>
        </p:grpSpPr>
        <p:sp>
          <p:nvSpPr>
            <p:cNvPr id="16" name="Speech Bubble: Rectangle with Corners Rounded 15">
              <a:extLst>
                <a:ext uri="{FF2B5EF4-FFF2-40B4-BE49-F238E27FC236}">
                  <a16:creationId xmlns:a16="http://schemas.microsoft.com/office/drawing/2014/main" id="{BF56D00F-9532-4097-BF5A-C33D655B34FB}"/>
                </a:ext>
              </a:extLst>
            </p:cNvPr>
            <p:cNvSpPr/>
            <p:nvPr/>
          </p:nvSpPr>
          <p:spPr>
            <a:xfrm>
              <a:off x="9416143" y="3053233"/>
              <a:ext cx="2547258" cy="320605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8A940B9-CAD6-4BC1-9CA9-F5FFA200EB0E}"/>
                </a:ext>
              </a:extLst>
            </p:cNvPr>
            <p:cNvGrpSpPr/>
            <p:nvPr/>
          </p:nvGrpSpPr>
          <p:grpSpPr>
            <a:xfrm>
              <a:off x="9780641" y="3329436"/>
              <a:ext cx="1881865" cy="2684922"/>
              <a:chOff x="9673317" y="3704078"/>
              <a:chExt cx="2141763" cy="2898783"/>
            </a:xfrm>
          </p:grpSpPr>
          <p:pic>
            <p:nvPicPr>
              <p:cNvPr id="11" name="Picture 10">
                <a:extLst>
                  <a:ext uri="{FF2B5EF4-FFF2-40B4-BE49-F238E27FC236}">
                    <a16:creationId xmlns:a16="http://schemas.microsoft.com/office/drawing/2014/main" id="{1022C478-BC9A-4D65-A447-1F1AA13C951F}"/>
                  </a:ext>
                </a:extLst>
              </p:cNvPr>
              <p:cNvPicPr>
                <a:picLocks noChangeAspect="1"/>
              </p:cNvPicPr>
              <p:nvPr/>
            </p:nvPicPr>
            <p:blipFill rotWithShape="1">
              <a:blip r:embed="rId8">
                <a:extLst>
                  <a:ext uri="{28A0092B-C50C-407E-A947-70E740481C1C}">
                    <a14:useLocalDpi xmlns:a14="http://schemas.microsoft.com/office/drawing/2010/main" val="0"/>
                  </a:ext>
                </a:extLst>
              </a:blip>
              <a:srcRect l="21305" t="16603" r="7347"/>
              <a:stretch/>
            </p:blipFill>
            <p:spPr>
              <a:xfrm>
                <a:off x="9673317" y="3704078"/>
                <a:ext cx="2141763" cy="2898783"/>
              </a:xfrm>
              <a:prstGeom prst="rect">
                <a:avLst/>
              </a:prstGeom>
              <a:ln>
                <a:noFill/>
              </a:ln>
            </p:spPr>
          </p:pic>
          <p:sp>
            <p:nvSpPr>
              <p:cNvPr id="12" name="Rectangle 11">
                <a:extLst>
                  <a:ext uri="{FF2B5EF4-FFF2-40B4-BE49-F238E27FC236}">
                    <a16:creationId xmlns:a16="http://schemas.microsoft.com/office/drawing/2014/main" id="{80E8F3EC-08E1-4E33-AC76-4BBCC008F371}"/>
                  </a:ext>
                </a:extLst>
              </p:cNvPr>
              <p:cNvSpPr/>
              <p:nvPr/>
            </p:nvSpPr>
            <p:spPr>
              <a:xfrm>
                <a:off x="9895114" y="5589814"/>
                <a:ext cx="1687286" cy="217715"/>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34285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F414C3-E7E3-4DBF-7347-B78C35A17793}"/>
              </a:ext>
            </a:extLst>
          </p:cNvPr>
          <p:cNvSpPr>
            <a:spLocks noGrp="1"/>
          </p:cNvSpPr>
          <p:nvPr>
            <p:ph type="body" idx="1"/>
          </p:nvPr>
        </p:nvSpPr>
        <p:spPr>
          <a:xfrm>
            <a:off x="615244" y="4343399"/>
            <a:ext cx="4885993" cy="2068287"/>
          </a:xfrm>
        </p:spPr>
        <p:txBody>
          <a:bodyPr>
            <a:normAutofit/>
          </a:bodyPr>
          <a:lstStyle/>
          <a:p>
            <a:pPr algn="l"/>
            <a:r>
              <a:rPr lang="en-US" dirty="0"/>
              <a:t>Chato “Ombishkebines” Gonzales</a:t>
            </a:r>
          </a:p>
          <a:p>
            <a:pPr algn="l"/>
            <a:r>
              <a:rPr lang="es-ES" dirty="0"/>
              <a:t>Chato.Gonzalez@millelacsband.com</a:t>
            </a:r>
            <a:endParaRPr lang="en-US" dirty="0"/>
          </a:p>
          <a:p>
            <a:pPr algn="l"/>
            <a:r>
              <a:rPr lang="en-US" dirty="0"/>
              <a:t>715-699-5535</a:t>
            </a:r>
          </a:p>
        </p:txBody>
      </p:sp>
      <p:pic>
        <p:nvPicPr>
          <p:cNvPr id="4" name="Picture 3">
            <a:extLst>
              <a:ext uri="{FF2B5EF4-FFF2-40B4-BE49-F238E27FC236}">
                <a16:creationId xmlns:a16="http://schemas.microsoft.com/office/drawing/2014/main" id="{8D46D606-7C89-AA02-8100-79B5ADA76EF3}"/>
              </a:ext>
            </a:extLst>
          </p:cNvPr>
          <p:cNvPicPr>
            <a:picLocks noChangeAspect="1"/>
          </p:cNvPicPr>
          <p:nvPr/>
        </p:nvPicPr>
        <p:blipFill rotWithShape="1">
          <a:blip r:embed="rId3">
            <a:extLst>
              <a:ext uri="{28A0092B-C50C-407E-A947-70E740481C1C}">
                <a14:useLocalDpi xmlns:a14="http://schemas.microsoft.com/office/drawing/2010/main" val="0"/>
              </a:ext>
            </a:extLst>
          </a:blip>
          <a:srcRect l="70482"/>
          <a:stretch/>
        </p:blipFill>
        <p:spPr bwMode="auto">
          <a:xfrm>
            <a:off x="2732535" y="500997"/>
            <a:ext cx="815186" cy="1180309"/>
          </a:xfrm>
          <a:prstGeom prst="rect">
            <a:avLst/>
          </a:prstGeom>
          <a:noFill/>
          <a:ln>
            <a:noFill/>
          </a:ln>
          <a:extLst>
            <a:ext uri="{53640926-AAD7-44D8-BBD7-CCE9431645EC}">
              <a14:shadowObscured xmlns:a14="http://schemas.microsoft.com/office/drawing/2010/main"/>
            </a:ext>
          </a:extLst>
        </p:spPr>
      </p:pic>
      <p:sp>
        <p:nvSpPr>
          <p:cNvPr id="6" name="Text Box 2">
            <a:extLst>
              <a:ext uri="{FF2B5EF4-FFF2-40B4-BE49-F238E27FC236}">
                <a16:creationId xmlns:a16="http://schemas.microsoft.com/office/drawing/2014/main" id="{874028D9-6843-2C2D-BA97-EE0A952C31CF}"/>
              </a:ext>
            </a:extLst>
          </p:cNvPr>
          <p:cNvSpPr txBox="1">
            <a:spLocks noChangeArrowheads="1"/>
          </p:cNvSpPr>
          <p:nvPr/>
        </p:nvSpPr>
        <p:spPr bwMode="auto">
          <a:xfrm>
            <a:off x="1580478" y="63750"/>
            <a:ext cx="1348743" cy="1260871"/>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8000"/>
              </a:lnSpc>
              <a:spcBef>
                <a:spcPts val="0"/>
              </a:spcBef>
              <a:spcAft>
                <a:spcPts val="600"/>
              </a:spcAft>
            </a:pPr>
            <a:r>
              <a:rPr lang="en-US" sz="9600" kern="1400" dirty="0">
                <a:solidFill>
                  <a:srgbClr val="000000"/>
                </a:solidFill>
                <a:effectLst/>
                <a:latin typeface="Calibri" panose="020F0502020204030204" pitchFamily="34" charset="0"/>
                <a:ea typeface="Times New Roman" panose="02020603050405020304" pitchFamily="18" charset="0"/>
              </a:rPr>
              <a:t>+</a:t>
            </a:r>
          </a:p>
        </p:txBody>
      </p:sp>
      <p:pic>
        <p:nvPicPr>
          <p:cNvPr id="8" name="Picture 7" descr="A picture containing text, sign&#10;&#10;Description automatically generated">
            <a:extLst>
              <a:ext uri="{FF2B5EF4-FFF2-40B4-BE49-F238E27FC236}">
                <a16:creationId xmlns:a16="http://schemas.microsoft.com/office/drawing/2014/main" id="{BF079643-206E-E295-C218-590C1673EC96}"/>
              </a:ext>
            </a:extLst>
          </p:cNvPr>
          <p:cNvPicPr>
            <a:picLocks noChangeAspect="1"/>
          </p:cNvPicPr>
          <p:nvPr/>
        </p:nvPicPr>
        <p:blipFill rotWithShape="1">
          <a:blip r:embed="rId4"/>
          <a:srcRect l="2529" t="2002" r="3692" b="1920"/>
          <a:stretch/>
        </p:blipFill>
        <p:spPr>
          <a:xfrm>
            <a:off x="658335" y="500997"/>
            <a:ext cx="1152057" cy="118030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3511460D-5AE6-D353-6316-C2631533EE45}"/>
              </a:ext>
            </a:extLst>
          </p:cNvPr>
          <p:cNvSpPr txBox="1"/>
          <p:nvPr/>
        </p:nvSpPr>
        <p:spPr>
          <a:xfrm>
            <a:off x="541868" y="3315447"/>
            <a:ext cx="4959370" cy="923330"/>
          </a:xfrm>
          <a:prstGeom prst="rect">
            <a:avLst/>
          </a:prstGeom>
          <a:noFill/>
        </p:spPr>
        <p:txBody>
          <a:bodyPr wrap="square" rtlCol="0">
            <a:spAutoFit/>
          </a:bodyPr>
          <a:lstStyle/>
          <a:p>
            <a:r>
              <a:rPr lang="en-US" sz="5400" b="1" dirty="0"/>
              <a:t>Miigwech</a:t>
            </a:r>
          </a:p>
        </p:txBody>
      </p:sp>
      <p:pic>
        <p:nvPicPr>
          <p:cNvPr id="10" name="Picture 9">
            <a:extLst>
              <a:ext uri="{FF2B5EF4-FFF2-40B4-BE49-F238E27FC236}">
                <a16:creationId xmlns:a16="http://schemas.microsoft.com/office/drawing/2014/main" id="{5537AAFA-53DF-4B8D-9ED8-A0E0BB95000C}"/>
              </a:ext>
            </a:extLst>
          </p:cNvPr>
          <p:cNvPicPr>
            <a:picLocks noChangeAspect="1"/>
          </p:cNvPicPr>
          <p:nvPr/>
        </p:nvPicPr>
        <p:blipFill rotWithShape="1">
          <a:blip r:embed="rId5">
            <a:extLst>
              <a:ext uri="{28A0092B-C50C-407E-A947-70E740481C1C}">
                <a14:useLocalDpi xmlns:a14="http://schemas.microsoft.com/office/drawing/2010/main" val="0"/>
              </a:ext>
            </a:extLst>
          </a:blip>
          <a:srcRect l="46306" t="10876" r="4861" b="3319"/>
          <a:stretch/>
        </p:blipFill>
        <p:spPr>
          <a:xfrm>
            <a:off x="5501237" y="0"/>
            <a:ext cx="6690763" cy="6857999"/>
          </a:xfrm>
          <a:prstGeom prst="rect">
            <a:avLst/>
          </a:prstGeom>
        </p:spPr>
      </p:pic>
    </p:spTree>
    <p:extLst>
      <p:ext uri="{BB962C8B-B14F-4D97-AF65-F5344CB8AC3E}">
        <p14:creationId xmlns:p14="http://schemas.microsoft.com/office/powerpoint/2010/main" val="221257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F414C3-E7E3-4DBF-7347-B78C35A17793}"/>
              </a:ext>
            </a:extLst>
          </p:cNvPr>
          <p:cNvSpPr>
            <a:spLocks noGrp="1"/>
          </p:cNvSpPr>
          <p:nvPr>
            <p:ph type="body" idx="1"/>
          </p:nvPr>
        </p:nvSpPr>
        <p:spPr>
          <a:xfrm>
            <a:off x="7624081" y="0"/>
            <a:ext cx="4567919" cy="6858000"/>
          </a:xfrm>
        </p:spPr>
        <p:txBody>
          <a:bodyPr anchor="ctr">
            <a:normAutofit/>
          </a:bodyPr>
          <a:lstStyle/>
          <a:p>
            <a:r>
              <a:rPr lang="en-US" sz="4800" b="1" dirty="0">
                <a:solidFill>
                  <a:schemeClr val="bg1"/>
                </a:solidFill>
              </a:rPr>
              <a:t>About </a:t>
            </a:r>
          </a:p>
          <a:p>
            <a:r>
              <a:rPr lang="en-US" sz="4800" b="1" dirty="0">
                <a:solidFill>
                  <a:schemeClr val="bg1"/>
                </a:solidFill>
              </a:rPr>
              <a:t>this </a:t>
            </a:r>
          </a:p>
          <a:p>
            <a:r>
              <a:rPr lang="en-US" sz="4800" b="1" dirty="0">
                <a:solidFill>
                  <a:schemeClr val="bg1"/>
                </a:solidFill>
              </a:rPr>
              <a:t>project</a:t>
            </a:r>
          </a:p>
        </p:txBody>
      </p:sp>
      <p:sp>
        <p:nvSpPr>
          <p:cNvPr id="11" name="Rectangle 10">
            <a:extLst>
              <a:ext uri="{FF2B5EF4-FFF2-40B4-BE49-F238E27FC236}">
                <a16:creationId xmlns:a16="http://schemas.microsoft.com/office/drawing/2014/main" id="{3A30F031-F5C0-4223-9AA9-8050A277ED94}"/>
              </a:ext>
            </a:extLst>
          </p:cNvPr>
          <p:cNvSpPr/>
          <p:nvPr/>
        </p:nvSpPr>
        <p:spPr>
          <a:xfrm>
            <a:off x="7015652" y="0"/>
            <a:ext cx="483544" cy="6858000"/>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58D89DE-1408-4B26-AA65-35C529132608}"/>
              </a:ext>
            </a:extLst>
          </p:cNvPr>
          <p:cNvSpPr/>
          <p:nvPr/>
        </p:nvSpPr>
        <p:spPr>
          <a:xfrm>
            <a:off x="6756875" y="0"/>
            <a:ext cx="691082" cy="685800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76200">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descr="6B9A0020">
            <a:extLst>
              <a:ext uri="{FF2B5EF4-FFF2-40B4-BE49-F238E27FC236}">
                <a16:creationId xmlns:a16="http://schemas.microsoft.com/office/drawing/2014/main" id="{4D24267B-9AB2-40B7-857B-B6FA41AD0EB4}"/>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12374" r="15985"/>
          <a:stretch/>
        </p:blipFill>
        <p:spPr>
          <a:xfrm>
            <a:off x="0" y="0"/>
            <a:ext cx="7365304" cy="6858000"/>
          </a:xfrm>
          <a:prstGeom prst="rect">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1442128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23AA49-9B3D-4DEC-8E72-45BCB1101E93}"/>
              </a:ext>
            </a:extLst>
          </p:cNvPr>
          <p:cNvSpPr/>
          <p:nvPr/>
        </p:nvSpPr>
        <p:spPr>
          <a:xfrm>
            <a:off x="0" y="0"/>
            <a:ext cx="12192000" cy="685800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837EC-B45A-47CC-8537-7240B8EC5F95}"/>
              </a:ext>
            </a:extLst>
          </p:cNvPr>
          <p:cNvSpPr>
            <a:spLocks noGrp="1"/>
          </p:cNvSpPr>
          <p:nvPr>
            <p:ph type="title"/>
          </p:nvPr>
        </p:nvSpPr>
        <p:spPr/>
        <p:txBody>
          <a:bodyPr>
            <a:noAutofit/>
          </a:bodyPr>
          <a:lstStyle/>
          <a:p>
            <a:pPr algn="ctr">
              <a:lnSpc>
                <a:spcPct val="100000"/>
              </a:lnSpc>
            </a:pPr>
            <a:r>
              <a:rPr lang="en-US" sz="4000" i="1" dirty="0"/>
              <a:t>“As Anishinaabe people, our language was given to us by the creator; learning that language helps us connect with our culture and live our lives in a good way.”</a:t>
            </a:r>
            <a:endParaRPr lang="en-US" sz="4000" dirty="0"/>
          </a:p>
        </p:txBody>
      </p:sp>
      <p:sp>
        <p:nvSpPr>
          <p:cNvPr id="3" name="Text Placeholder 2">
            <a:extLst>
              <a:ext uri="{FF2B5EF4-FFF2-40B4-BE49-F238E27FC236}">
                <a16:creationId xmlns:a16="http://schemas.microsoft.com/office/drawing/2014/main" id="{20C3C86B-3358-4FFA-9ED8-198EB7C6E1BC}"/>
              </a:ext>
            </a:extLst>
          </p:cNvPr>
          <p:cNvSpPr>
            <a:spLocks noGrp="1"/>
          </p:cNvSpPr>
          <p:nvPr>
            <p:ph type="body" idx="1"/>
          </p:nvPr>
        </p:nvSpPr>
        <p:spPr/>
        <p:txBody>
          <a:bodyPr/>
          <a:lstStyle/>
          <a:p>
            <a:pPr algn="ctr">
              <a:lnSpc>
                <a:spcPct val="100000"/>
              </a:lnSpc>
              <a:spcBef>
                <a:spcPts val="0"/>
              </a:spcBef>
              <a:spcAft>
                <a:spcPts val="0"/>
              </a:spcAft>
            </a:pPr>
            <a:r>
              <a:rPr lang="en-US" b="1" i="1" dirty="0">
                <a:latin typeface="+mn-lt"/>
              </a:rPr>
              <a:t>Mille Lacs Band Chief Executive</a:t>
            </a:r>
          </a:p>
          <a:p>
            <a:pPr algn="ctr">
              <a:lnSpc>
                <a:spcPct val="100000"/>
              </a:lnSpc>
              <a:spcBef>
                <a:spcPts val="0"/>
              </a:spcBef>
              <a:spcAft>
                <a:spcPts val="0"/>
              </a:spcAft>
            </a:pPr>
            <a:r>
              <a:rPr lang="en-US" b="1" i="1" dirty="0">
                <a:latin typeface="+mn-lt"/>
              </a:rPr>
              <a:t>Melanie Benjamin</a:t>
            </a:r>
            <a:endParaRPr lang="en-US" dirty="0">
              <a:latin typeface="+mn-lt"/>
            </a:endParaRPr>
          </a:p>
        </p:txBody>
      </p:sp>
    </p:spTree>
    <p:extLst>
      <p:ext uri="{BB962C8B-B14F-4D97-AF65-F5344CB8AC3E}">
        <p14:creationId xmlns:p14="http://schemas.microsoft.com/office/powerpoint/2010/main" val="2285502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F91D-A670-4D29-86B9-F4B86B79AD47}"/>
              </a:ext>
            </a:extLst>
          </p:cNvPr>
          <p:cNvSpPr>
            <a:spLocks noGrp="1"/>
          </p:cNvSpPr>
          <p:nvPr>
            <p:ph type="title"/>
          </p:nvPr>
        </p:nvSpPr>
        <p:spPr/>
        <p:txBody>
          <a:bodyPr/>
          <a:lstStyle/>
          <a:p>
            <a:r>
              <a:rPr lang="en-US" b="1" dirty="0">
                <a:solidFill>
                  <a:schemeClr val="accent3">
                    <a:lumMod val="75000"/>
                  </a:schemeClr>
                </a:solidFill>
              </a:rPr>
              <a:t>Background</a:t>
            </a:r>
          </a:p>
        </p:txBody>
      </p:sp>
      <p:sp>
        <p:nvSpPr>
          <p:cNvPr id="3" name="Content Placeholder 2">
            <a:extLst>
              <a:ext uri="{FF2B5EF4-FFF2-40B4-BE49-F238E27FC236}">
                <a16:creationId xmlns:a16="http://schemas.microsoft.com/office/drawing/2014/main" id="{835D0BCD-85E3-4189-AE44-A9515861E345}"/>
              </a:ext>
            </a:extLst>
          </p:cNvPr>
          <p:cNvSpPr>
            <a:spLocks noGrp="1"/>
          </p:cNvSpPr>
          <p:nvPr>
            <p:ph idx="1"/>
          </p:nvPr>
        </p:nvSpPr>
        <p:spPr/>
        <p:txBody>
          <a:bodyPr>
            <a:normAutofit/>
          </a:bodyPr>
          <a:lstStyle/>
          <a:p>
            <a:r>
              <a:rPr lang="en-US" dirty="0"/>
              <a:t>The Mille Lacs Band of Ojibwe’s roots in Minnesota date back to the mid-1700s when it established itself in the region around Mille Lacs Lake. </a:t>
            </a:r>
          </a:p>
          <a:p>
            <a:r>
              <a:rPr lang="en-US" dirty="0"/>
              <a:t>Throughout the next century, non-Indian settlers expanded west and attempted to remove tribal members from the lands they had occupied for generations. </a:t>
            </a:r>
          </a:p>
          <a:p>
            <a:r>
              <a:rPr lang="en-US" dirty="0"/>
              <a:t>As generations of Mille Lacs Band members were deprived of their cultural identity, the Ojibwe language became critically endangered. </a:t>
            </a:r>
          </a:p>
          <a:p>
            <a:r>
              <a:rPr lang="en-US" dirty="0"/>
              <a:t>As part of the Band's commitment to revitalizing the language, educating the public about Ojibwe culture, and providing holistic support to its members, the Mille Lacs Band collaborated with Rosetta Stone to develop Ojibwe language learning lessons.</a:t>
            </a:r>
          </a:p>
          <a:p>
            <a:endParaRPr lang="en-US" dirty="0"/>
          </a:p>
        </p:txBody>
      </p:sp>
    </p:spTree>
    <p:extLst>
      <p:ext uri="{BB962C8B-B14F-4D97-AF65-F5344CB8AC3E}">
        <p14:creationId xmlns:p14="http://schemas.microsoft.com/office/powerpoint/2010/main" val="3877663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FCEDA-271F-4416-9DEF-6421B13CDD2D}"/>
              </a:ext>
            </a:extLst>
          </p:cNvPr>
          <p:cNvSpPr>
            <a:spLocks noGrp="1"/>
          </p:cNvSpPr>
          <p:nvPr>
            <p:ph type="title"/>
          </p:nvPr>
        </p:nvSpPr>
        <p:spPr>
          <a:xfrm>
            <a:off x="457200" y="2139043"/>
            <a:ext cx="3200400" cy="1937656"/>
          </a:xfrm>
        </p:spPr>
        <p:txBody>
          <a:bodyPr>
            <a:normAutofit fontScale="90000"/>
          </a:bodyPr>
          <a:lstStyle/>
          <a:p>
            <a:r>
              <a:rPr lang="en-US" dirty="0"/>
              <a:t>About the </a:t>
            </a:r>
            <a:br>
              <a:rPr lang="en-US" dirty="0"/>
            </a:br>
            <a:r>
              <a:rPr lang="en-US" dirty="0"/>
              <a:t>Non-Removable Mille Lacs Band of Ojibwe</a:t>
            </a:r>
          </a:p>
        </p:txBody>
      </p:sp>
      <p:sp>
        <p:nvSpPr>
          <p:cNvPr id="4" name="Text Placeholder 3">
            <a:extLst>
              <a:ext uri="{FF2B5EF4-FFF2-40B4-BE49-F238E27FC236}">
                <a16:creationId xmlns:a16="http://schemas.microsoft.com/office/drawing/2014/main" id="{B0225640-A67C-44C5-B771-C9F998C1F9EB}"/>
              </a:ext>
            </a:extLst>
          </p:cNvPr>
          <p:cNvSpPr>
            <a:spLocks noGrp="1"/>
          </p:cNvSpPr>
          <p:nvPr>
            <p:ph type="body" sz="half" idx="2"/>
          </p:nvPr>
        </p:nvSpPr>
        <p:spPr>
          <a:xfrm>
            <a:off x="457200" y="4131128"/>
            <a:ext cx="3200400" cy="2174075"/>
          </a:xfrm>
        </p:spPr>
        <p:txBody>
          <a:bodyPr>
            <a:normAutofit/>
          </a:bodyPr>
          <a:lstStyle/>
          <a:p>
            <a:r>
              <a:rPr lang="en-US" dirty="0"/>
              <a:t>The Mille Lacs Reservation is located in east-central Minnesota and is the perpetual home of the Non-Removable Mille Lacs Band of Ojibwe. </a:t>
            </a:r>
          </a:p>
          <a:p>
            <a:r>
              <a:rPr lang="en-US" dirty="0"/>
              <a:t>More than 2,300 of the Band’s 4,700 members live within reservation boundaries. </a:t>
            </a:r>
          </a:p>
          <a:p>
            <a:endParaRPr lang="en-US" dirty="0"/>
          </a:p>
        </p:txBody>
      </p:sp>
      <p:pic>
        <p:nvPicPr>
          <p:cNvPr id="7" name="Picture 6" descr="A picture containing text, sign&#10;&#10;Description automatically generated">
            <a:extLst>
              <a:ext uri="{FF2B5EF4-FFF2-40B4-BE49-F238E27FC236}">
                <a16:creationId xmlns:a16="http://schemas.microsoft.com/office/drawing/2014/main" id="{F8B94D72-D829-4BE6-B11C-8FBD6B85866E}"/>
              </a:ext>
            </a:extLst>
          </p:cNvPr>
          <p:cNvPicPr>
            <a:picLocks noChangeAspect="1"/>
          </p:cNvPicPr>
          <p:nvPr/>
        </p:nvPicPr>
        <p:blipFill rotWithShape="1">
          <a:blip r:embed="rId3"/>
          <a:srcRect r="1948"/>
          <a:stretch/>
        </p:blipFill>
        <p:spPr>
          <a:xfrm>
            <a:off x="1110311" y="323837"/>
            <a:ext cx="1779846" cy="181520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oogle Shape;61;p14">
            <a:extLst>
              <a:ext uri="{FF2B5EF4-FFF2-40B4-BE49-F238E27FC236}">
                <a16:creationId xmlns:a16="http://schemas.microsoft.com/office/drawing/2014/main" id="{9864334F-FDBE-40B1-910F-925AFA8AA6E8}"/>
              </a:ext>
            </a:extLst>
          </p:cNvPr>
          <p:cNvPicPr preferRelativeResize="0"/>
          <p:nvPr/>
        </p:nvPicPr>
        <p:blipFill rotWithShape="1">
          <a:blip r:embed="rId4">
            <a:alphaModFix/>
            <a:duotone>
              <a:schemeClr val="accent1">
                <a:shade val="45000"/>
                <a:satMod val="135000"/>
              </a:schemeClr>
              <a:prstClr val="white"/>
            </a:duotone>
          </a:blip>
          <a:srcRect l="1254" t="1444" r="1606" b="1580"/>
          <a:stretch/>
        </p:blipFill>
        <p:spPr>
          <a:xfrm>
            <a:off x="4217304" y="2715323"/>
            <a:ext cx="3517762" cy="3643926"/>
          </a:xfrm>
          <a:prstGeom prst="rect">
            <a:avLst/>
          </a:prstGeom>
          <a:noFill/>
          <a:ln>
            <a:solidFill>
              <a:schemeClr val="accent1"/>
            </a:solidFill>
          </a:ln>
        </p:spPr>
      </p:pic>
      <p:pic>
        <p:nvPicPr>
          <p:cNvPr id="9" name="Google Shape;63;p14">
            <a:extLst>
              <a:ext uri="{FF2B5EF4-FFF2-40B4-BE49-F238E27FC236}">
                <a16:creationId xmlns:a16="http://schemas.microsoft.com/office/drawing/2014/main" id="{BB70A5CC-69C5-4059-AC14-FEB8C10A07E9}"/>
              </a:ext>
            </a:extLst>
          </p:cNvPr>
          <p:cNvPicPr preferRelativeResize="0"/>
          <p:nvPr/>
        </p:nvPicPr>
        <p:blipFill>
          <a:blip r:embed="rId5">
            <a:alphaModFix/>
            <a:duotone>
              <a:schemeClr val="accent1">
                <a:shade val="45000"/>
                <a:satMod val="135000"/>
              </a:schemeClr>
              <a:prstClr val="white"/>
            </a:duotone>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4217304" y="323837"/>
            <a:ext cx="3517762" cy="2271636"/>
          </a:xfrm>
          <a:prstGeom prst="rect">
            <a:avLst/>
          </a:prstGeom>
          <a:noFill/>
          <a:ln w="12700">
            <a:solidFill>
              <a:schemeClr val="accent1"/>
            </a:solidFill>
          </a:ln>
        </p:spPr>
      </p:pic>
      <p:pic>
        <p:nvPicPr>
          <p:cNvPr id="12" name="Content Placeholder 11">
            <a:extLst>
              <a:ext uri="{FF2B5EF4-FFF2-40B4-BE49-F238E27FC236}">
                <a16:creationId xmlns:a16="http://schemas.microsoft.com/office/drawing/2014/main" id="{2A72E93F-9837-49E3-AD43-51074EF93ABC}"/>
              </a:ext>
            </a:extLst>
          </p:cNvPr>
          <p:cNvPicPr>
            <a:picLocks noGrp="1"/>
          </p:cNvPicPr>
          <p:nvPr>
            <p:ph idx="1"/>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t="15053" r="5229"/>
          <a:stretch/>
        </p:blipFill>
        <p:spPr bwMode="auto">
          <a:xfrm>
            <a:off x="7837646" y="323837"/>
            <a:ext cx="4188944" cy="5558431"/>
          </a:xfrm>
          <a:prstGeom prst="rect">
            <a:avLst/>
          </a:prstGeom>
          <a:noFill/>
          <a:ln>
            <a:solidFill>
              <a:schemeClr val="accent4"/>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2643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88B5A-DE9A-44AC-A55C-4D5E12264ADA}"/>
              </a:ext>
            </a:extLst>
          </p:cNvPr>
          <p:cNvSpPr>
            <a:spLocks noGrp="1"/>
          </p:cNvSpPr>
          <p:nvPr>
            <p:ph type="title"/>
          </p:nvPr>
        </p:nvSpPr>
        <p:spPr>
          <a:xfrm>
            <a:off x="457200" y="2895600"/>
            <a:ext cx="3200400" cy="1006927"/>
          </a:xfrm>
        </p:spPr>
        <p:txBody>
          <a:bodyPr>
            <a:normAutofit/>
          </a:bodyPr>
          <a:lstStyle/>
          <a:p>
            <a:r>
              <a:rPr lang="en-US" sz="2800" dirty="0"/>
              <a:t>About Aanjibimaadizing </a:t>
            </a:r>
          </a:p>
        </p:txBody>
      </p:sp>
      <p:sp>
        <p:nvSpPr>
          <p:cNvPr id="3" name="Content Placeholder 2">
            <a:extLst>
              <a:ext uri="{FF2B5EF4-FFF2-40B4-BE49-F238E27FC236}">
                <a16:creationId xmlns:a16="http://schemas.microsoft.com/office/drawing/2014/main" id="{51277632-A34E-4B6A-B7A5-70C308F8E9A6}"/>
              </a:ext>
            </a:extLst>
          </p:cNvPr>
          <p:cNvSpPr>
            <a:spLocks noGrp="1"/>
          </p:cNvSpPr>
          <p:nvPr>
            <p:ph idx="1"/>
          </p:nvPr>
        </p:nvSpPr>
        <p:spPr/>
        <p:txBody>
          <a:bodyPr>
            <a:normAutofit fontScale="85000" lnSpcReduction="20000"/>
          </a:bodyPr>
          <a:lstStyle/>
          <a:p>
            <a:pPr>
              <a:lnSpc>
                <a:spcPct val="120000"/>
              </a:lnSpc>
            </a:pPr>
            <a:r>
              <a:rPr lang="en-US" dirty="0"/>
              <a:t>This program provides services to Tribal members seeking to establish self-sufficiency for themselves and their families in accordance with Public Law 102-477. </a:t>
            </a:r>
          </a:p>
          <a:p>
            <a:pPr>
              <a:lnSpc>
                <a:spcPct val="120000"/>
              </a:lnSpc>
            </a:pPr>
            <a:r>
              <a:rPr lang="en-US" dirty="0"/>
              <a:t>The goals of the program are centered on our mission statement:</a:t>
            </a:r>
          </a:p>
          <a:p>
            <a:pPr algn="ctr">
              <a:lnSpc>
                <a:spcPct val="120000"/>
              </a:lnSpc>
            </a:pPr>
            <a:r>
              <a:rPr lang="en-US" i="1" dirty="0"/>
              <a:t>To assist our fellow Anishinaabe with education, training, work experiences, cultural participation, and support services to be prosperous and change their life.</a:t>
            </a:r>
          </a:p>
          <a:p>
            <a:pPr>
              <a:lnSpc>
                <a:spcPct val="120000"/>
              </a:lnSpc>
            </a:pPr>
            <a:r>
              <a:rPr lang="en-US" dirty="0"/>
              <a:t>Aanjibimaadizing is a work force service organization that helps to empower participants with an acquired purpose or occupation that will contribute to the well-being of their community and family. </a:t>
            </a:r>
          </a:p>
          <a:p>
            <a:pPr>
              <a:lnSpc>
                <a:spcPct val="120000"/>
              </a:lnSpc>
            </a:pPr>
            <a:r>
              <a:rPr lang="en-US" dirty="0"/>
              <a:t>Our services support obtaining and retaining employment, improving or creating a position of job readiness, and addressing barriers that prevent our clients from leading their best life.</a:t>
            </a:r>
          </a:p>
          <a:p>
            <a:endParaRPr lang="en-US" dirty="0"/>
          </a:p>
        </p:txBody>
      </p:sp>
      <p:sp>
        <p:nvSpPr>
          <p:cNvPr id="4" name="Text Placeholder 3">
            <a:extLst>
              <a:ext uri="{FF2B5EF4-FFF2-40B4-BE49-F238E27FC236}">
                <a16:creationId xmlns:a16="http://schemas.microsoft.com/office/drawing/2014/main" id="{8DD7F1F4-FDFC-4091-AB7C-2C4C3CBE1FB9}"/>
              </a:ext>
            </a:extLst>
          </p:cNvPr>
          <p:cNvSpPr>
            <a:spLocks noGrp="1"/>
          </p:cNvSpPr>
          <p:nvPr>
            <p:ph type="body" sz="half" idx="2"/>
          </p:nvPr>
        </p:nvSpPr>
        <p:spPr>
          <a:xfrm>
            <a:off x="457200" y="3902528"/>
            <a:ext cx="3200400" cy="2402675"/>
          </a:xfrm>
        </p:spPr>
        <p:txBody>
          <a:bodyPr/>
          <a:lstStyle/>
          <a:p>
            <a:r>
              <a:rPr lang="en-US" dirty="0"/>
              <a:t>Aanjibimaadizing, which means “changing lives” in our Ojibwe language, is operated as a division of the Mille Lacs Band’s Department of Administration.</a:t>
            </a:r>
          </a:p>
        </p:txBody>
      </p:sp>
      <p:pic>
        <p:nvPicPr>
          <p:cNvPr id="26" name="Picture 25">
            <a:extLst>
              <a:ext uri="{FF2B5EF4-FFF2-40B4-BE49-F238E27FC236}">
                <a16:creationId xmlns:a16="http://schemas.microsoft.com/office/drawing/2014/main" id="{D084CA68-272B-43F3-ADDA-ED43C4AD79E9}"/>
              </a:ext>
            </a:extLst>
          </p:cNvPr>
          <p:cNvPicPr>
            <a:picLocks noChangeAspect="1"/>
          </p:cNvPicPr>
          <p:nvPr/>
        </p:nvPicPr>
        <p:blipFill rotWithShape="1">
          <a:blip r:embed="rId3">
            <a:extLst>
              <a:ext uri="{28A0092B-C50C-407E-A947-70E740481C1C}">
                <a14:useLocalDpi xmlns:a14="http://schemas.microsoft.com/office/drawing/2010/main" val="0"/>
              </a:ext>
            </a:extLst>
          </a:blip>
          <a:srcRect b="13258"/>
          <a:stretch/>
        </p:blipFill>
        <p:spPr>
          <a:xfrm>
            <a:off x="746796" y="929181"/>
            <a:ext cx="2621208" cy="2028666"/>
          </a:xfrm>
          <a:prstGeom prst="rect">
            <a:avLst/>
          </a:prstGeom>
        </p:spPr>
      </p:pic>
    </p:spTree>
    <p:extLst>
      <p:ext uri="{BB962C8B-B14F-4D97-AF65-F5344CB8AC3E}">
        <p14:creationId xmlns:p14="http://schemas.microsoft.com/office/powerpoint/2010/main" val="1643195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6"/>
          <p:cNvSpPr/>
          <p:nvPr/>
        </p:nvSpPr>
        <p:spPr>
          <a:xfrm>
            <a:off x="0" y="-18194"/>
            <a:ext cx="12192000" cy="6952394"/>
          </a:xfrm>
          <a:prstGeom prst="rect">
            <a:avLst/>
          </a:prstGeom>
          <a:gradFill>
            <a:gsLst>
              <a:gs pos="0">
                <a:srgbClr val="127499"/>
              </a:gs>
              <a:gs pos="48000">
                <a:srgbClr val="21AFE4"/>
              </a:gs>
              <a:gs pos="100000">
                <a:srgbClr val="76CEE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3" name="Google Shape;413;p36"/>
          <p:cNvSpPr/>
          <p:nvPr/>
        </p:nvSpPr>
        <p:spPr>
          <a:xfrm>
            <a:off x="469077" y="2183923"/>
            <a:ext cx="4579933" cy="2829131"/>
          </a:xfrm>
          <a:prstGeom prst="ellipse">
            <a:avLst/>
          </a:prstGeom>
          <a:gradFill>
            <a:gsLst>
              <a:gs pos="0">
                <a:srgbClr val="CBE4F5"/>
              </a:gs>
              <a:gs pos="100000">
                <a:srgbClr val="77BFE9"/>
              </a:gs>
            </a:gsLst>
            <a:lin ang="5400000" scaled="0"/>
          </a:gra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6"/>
          <p:cNvSpPr/>
          <p:nvPr/>
        </p:nvSpPr>
        <p:spPr>
          <a:xfrm rot="-4459606">
            <a:off x="2260886" y="32009"/>
            <a:ext cx="2795009" cy="5850386"/>
          </a:xfrm>
          <a:prstGeom prst="curvedLeftArrow">
            <a:avLst>
              <a:gd name="adj1" fmla="val 25000"/>
              <a:gd name="adj2" fmla="val 50000"/>
              <a:gd name="adj3" fmla="val 25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414" name="Google Shape;414;p36"/>
          <p:cNvGrpSpPr/>
          <p:nvPr/>
        </p:nvGrpSpPr>
        <p:grpSpPr>
          <a:xfrm>
            <a:off x="469078" y="1380827"/>
            <a:ext cx="11718269" cy="5085287"/>
            <a:chOff x="1193901" y="1000365"/>
            <a:chExt cx="10040776" cy="5869845"/>
          </a:xfrm>
        </p:grpSpPr>
        <p:grpSp>
          <p:nvGrpSpPr>
            <p:cNvPr id="415" name="Google Shape;415;p36"/>
            <p:cNvGrpSpPr/>
            <p:nvPr/>
          </p:nvGrpSpPr>
          <p:grpSpPr>
            <a:xfrm>
              <a:off x="1193901" y="1000365"/>
              <a:ext cx="10040776" cy="5869845"/>
              <a:chOff x="1357499" y="942761"/>
              <a:chExt cx="7677851" cy="5869845"/>
            </a:xfrm>
          </p:grpSpPr>
          <p:sp>
            <p:nvSpPr>
              <p:cNvPr id="416" name="Google Shape;416;p36"/>
              <p:cNvSpPr/>
              <p:nvPr/>
            </p:nvSpPr>
            <p:spPr>
              <a:xfrm>
                <a:off x="3985894" y="4802912"/>
                <a:ext cx="1627353" cy="1802708"/>
              </a:xfrm>
              <a:custGeom>
                <a:avLst/>
                <a:gdLst/>
                <a:ahLst/>
                <a:cxnLst/>
                <a:rect l="l" t="t" r="r" b="b"/>
                <a:pathLst>
                  <a:path w="1267222" h="1267222" extrusionOk="0">
                    <a:moveTo>
                      <a:pt x="0" y="633611"/>
                    </a:moveTo>
                    <a:cubicBezTo>
                      <a:pt x="0" y="283677"/>
                      <a:pt x="283677" y="0"/>
                      <a:pt x="633611" y="0"/>
                    </a:cubicBezTo>
                    <a:cubicBezTo>
                      <a:pt x="983545" y="0"/>
                      <a:pt x="1267222" y="283677"/>
                      <a:pt x="1267222" y="633611"/>
                    </a:cubicBezTo>
                    <a:cubicBezTo>
                      <a:pt x="1267222" y="983545"/>
                      <a:pt x="983545" y="1267222"/>
                      <a:pt x="633611" y="1267222"/>
                    </a:cubicBezTo>
                    <a:cubicBezTo>
                      <a:pt x="283677" y="1267222"/>
                      <a:pt x="0" y="983545"/>
                      <a:pt x="0" y="633611"/>
                    </a:cubicBezTo>
                    <a:close/>
                  </a:path>
                </a:pathLst>
              </a:custGeom>
              <a:solidFill>
                <a:srgbClr val="25CCD6"/>
              </a:solidFill>
              <a:ln>
                <a:noFill/>
              </a:ln>
            </p:spPr>
            <p:txBody>
              <a:bodyPr spcFirstLastPara="1" wrap="square" lIns="197000" tIns="197000" rIns="197000" bIns="197000" anchor="ctr" anchorCtr="0">
                <a:noAutofit/>
              </a:bodyPr>
              <a:lstStyle/>
              <a:p>
                <a:pPr marL="0" marR="0" lvl="0" indent="0" algn="ctr" rtl="0">
                  <a:lnSpc>
                    <a:spcPct val="90000"/>
                  </a:lnSpc>
                  <a:spcBef>
                    <a:spcPts val="0"/>
                  </a:spcBef>
                  <a:spcAft>
                    <a:spcPts val="0"/>
                  </a:spcAft>
                  <a:buNone/>
                </a:pPr>
                <a:r>
                  <a:rPr lang="en-US" sz="2400" b="1">
                    <a:solidFill>
                      <a:schemeClr val="lt1"/>
                    </a:solidFill>
                    <a:latin typeface="Calibri"/>
                    <a:ea typeface="Calibri"/>
                    <a:cs typeface="Calibri"/>
                    <a:sym typeface="Calibri"/>
                  </a:rPr>
                  <a:t>Results In</a:t>
                </a:r>
                <a:endParaRPr/>
              </a:p>
            </p:txBody>
          </p:sp>
          <p:sp>
            <p:nvSpPr>
              <p:cNvPr id="417" name="Google Shape;417;p36"/>
              <p:cNvSpPr/>
              <p:nvPr/>
            </p:nvSpPr>
            <p:spPr>
              <a:xfrm rot="2534361">
                <a:off x="4464908" y="4367442"/>
                <a:ext cx="687259" cy="51416"/>
              </a:xfrm>
              <a:custGeom>
                <a:avLst/>
                <a:gdLst/>
                <a:ahLst/>
                <a:cxnLst/>
                <a:rect l="l" t="t" r="r" b="b"/>
                <a:pathLst>
                  <a:path w="120000" h="120000" extrusionOk="0">
                    <a:moveTo>
                      <a:pt x="0" y="60000"/>
                    </a:moveTo>
                    <a:lnTo>
                      <a:pt x="120000" y="60000"/>
                    </a:lnTo>
                  </a:path>
                </a:pathLst>
              </a:custGeom>
              <a:noFill/>
              <a:ln>
                <a:noFill/>
              </a:ln>
            </p:spPr>
          </p:sp>
          <p:sp>
            <p:nvSpPr>
              <p:cNvPr id="418" name="Google Shape;418;p36"/>
              <p:cNvSpPr/>
              <p:nvPr/>
            </p:nvSpPr>
            <p:spPr>
              <a:xfrm>
                <a:off x="4554133" y="3417050"/>
                <a:ext cx="774966" cy="51416"/>
              </a:xfrm>
              <a:custGeom>
                <a:avLst/>
                <a:gdLst/>
                <a:ahLst/>
                <a:cxnLst/>
                <a:rect l="l" t="t" r="r" b="b"/>
                <a:pathLst>
                  <a:path w="120000" h="120000" extrusionOk="0">
                    <a:moveTo>
                      <a:pt x="0" y="60000"/>
                    </a:moveTo>
                    <a:lnTo>
                      <a:pt x="120000" y="60000"/>
                    </a:lnTo>
                  </a:path>
                </a:pathLst>
              </a:custGeom>
              <a:noFill/>
              <a:ln>
                <a:noFill/>
              </a:ln>
            </p:spPr>
          </p:sp>
          <p:sp>
            <p:nvSpPr>
              <p:cNvPr id="419" name="Google Shape;419;p36"/>
              <p:cNvSpPr/>
              <p:nvPr/>
            </p:nvSpPr>
            <p:spPr>
              <a:xfrm rot="-2534361">
                <a:off x="4464908" y="2466659"/>
                <a:ext cx="687259" cy="51416"/>
              </a:xfrm>
              <a:custGeom>
                <a:avLst/>
                <a:gdLst/>
                <a:ahLst/>
                <a:cxnLst/>
                <a:rect l="l" t="t" r="r" b="b"/>
                <a:pathLst>
                  <a:path w="120000" h="120000" extrusionOk="0">
                    <a:moveTo>
                      <a:pt x="0" y="60000"/>
                    </a:moveTo>
                    <a:lnTo>
                      <a:pt x="120000" y="60000"/>
                    </a:lnTo>
                  </a:path>
                </a:pathLst>
              </a:custGeom>
              <a:noFill/>
              <a:ln>
                <a:noFill/>
              </a:ln>
            </p:spPr>
          </p:sp>
          <p:sp>
            <p:nvSpPr>
              <p:cNvPr id="420" name="Google Shape;420;p36"/>
              <p:cNvSpPr/>
              <p:nvPr/>
            </p:nvSpPr>
            <p:spPr>
              <a:xfrm>
                <a:off x="4074386" y="1007501"/>
                <a:ext cx="1233670" cy="1203754"/>
              </a:xfrm>
              <a:custGeom>
                <a:avLst/>
                <a:gdLst/>
                <a:ahLst/>
                <a:cxnLst/>
                <a:rect l="l" t="t" r="r" b="b"/>
                <a:pathLst>
                  <a:path w="1267222" h="1267222" extrusionOk="0">
                    <a:moveTo>
                      <a:pt x="0" y="633611"/>
                    </a:moveTo>
                    <a:cubicBezTo>
                      <a:pt x="0" y="283677"/>
                      <a:pt x="283677" y="0"/>
                      <a:pt x="633611" y="0"/>
                    </a:cubicBezTo>
                    <a:cubicBezTo>
                      <a:pt x="983545" y="0"/>
                      <a:pt x="1267222" y="283677"/>
                      <a:pt x="1267222" y="633611"/>
                    </a:cubicBezTo>
                    <a:cubicBezTo>
                      <a:pt x="1267222" y="983545"/>
                      <a:pt x="983545" y="1267222"/>
                      <a:pt x="633611" y="1267222"/>
                    </a:cubicBezTo>
                    <a:cubicBezTo>
                      <a:pt x="283677" y="1267222"/>
                      <a:pt x="0" y="983545"/>
                      <a:pt x="0" y="633611"/>
                    </a:cubicBezTo>
                    <a:close/>
                  </a:path>
                </a:pathLst>
              </a:custGeom>
              <a:solidFill>
                <a:srgbClr val="2499CB"/>
              </a:solidFill>
              <a:ln>
                <a:noFill/>
              </a:ln>
            </p:spPr>
            <p:txBody>
              <a:bodyPr spcFirstLastPara="1" wrap="square" lIns="196375" tIns="196375" rIns="196375" bIns="196375" anchor="ctr" anchorCtr="0">
                <a:noAutofit/>
              </a:bodyPr>
              <a:lstStyle/>
              <a:p>
                <a:pPr marL="0" marR="0" lvl="0" indent="0" algn="ctr" rtl="0">
                  <a:lnSpc>
                    <a:spcPct val="90000"/>
                  </a:lnSpc>
                  <a:spcBef>
                    <a:spcPts val="0"/>
                  </a:spcBef>
                  <a:spcAft>
                    <a:spcPts val="0"/>
                  </a:spcAft>
                  <a:buNone/>
                </a:pPr>
                <a:r>
                  <a:rPr lang="en-US" sz="2400" b="1">
                    <a:solidFill>
                      <a:schemeClr val="lt1"/>
                    </a:solidFill>
                    <a:latin typeface="Calibri"/>
                    <a:ea typeface="Calibri"/>
                    <a:cs typeface="Calibri"/>
                    <a:sym typeface="Calibri"/>
                  </a:rPr>
                  <a:t>Promotes</a:t>
                </a:r>
                <a:endParaRPr/>
              </a:p>
            </p:txBody>
          </p:sp>
          <p:sp>
            <p:nvSpPr>
              <p:cNvPr id="421" name="Google Shape;421;p36"/>
              <p:cNvSpPr/>
              <p:nvPr/>
            </p:nvSpPr>
            <p:spPr>
              <a:xfrm>
                <a:off x="5492009" y="942761"/>
                <a:ext cx="3543341" cy="1181186"/>
              </a:xfrm>
              <a:custGeom>
                <a:avLst/>
                <a:gdLst/>
                <a:ahLst/>
                <a:cxnLst/>
                <a:rect l="l" t="t" r="r" b="b"/>
                <a:pathLst>
                  <a:path w="1900834" h="1267222" extrusionOk="0">
                    <a:moveTo>
                      <a:pt x="0" y="0"/>
                    </a:moveTo>
                    <a:lnTo>
                      <a:pt x="1900834" y="0"/>
                    </a:lnTo>
                    <a:lnTo>
                      <a:pt x="1900834" y="1267222"/>
                    </a:lnTo>
                    <a:lnTo>
                      <a:pt x="0" y="1267222"/>
                    </a:lnTo>
                    <a:lnTo>
                      <a:pt x="0" y="0"/>
                    </a:lnTo>
                    <a:close/>
                  </a:path>
                </a:pathLst>
              </a:custGeom>
              <a:noFill/>
              <a:ln>
                <a:noFill/>
              </a:ln>
            </p:spPr>
            <p:txBody>
              <a:bodyPr spcFirstLastPara="1" wrap="square" lIns="0" tIns="0" rIns="0" bIns="0" anchor="ctr" anchorCtr="0">
                <a:noAutofit/>
              </a:bodyPr>
              <a:lstStyle/>
              <a:p>
                <a:pPr marL="57150" marR="0" lvl="1" indent="-76200" algn="l" rtl="0">
                  <a:lnSpc>
                    <a:spcPct val="90000"/>
                  </a:lnSpc>
                  <a:spcBef>
                    <a:spcPts val="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Cultural values and heritage</a:t>
                </a:r>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Traits that develop social capital</a:t>
                </a:r>
                <a:endParaRPr sz="1200" b="1" i="0" u="none" strike="noStrike" cap="none">
                  <a:solidFill>
                    <a:schemeClr val="lt1"/>
                  </a:solidFill>
                  <a:latin typeface="Calibri"/>
                  <a:ea typeface="Calibri"/>
                  <a:cs typeface="Calibri"/>
                  <a:sym typeface="Calibri"/>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Individual motivation</a:t>
                </a:r>
                <a:endParaRPr sz="1200" b="1" i="0" u="none" strike="noStrike" cap="none">
                  <a:solidFill>
                    <a:schemeClr val="lt1"/>
                  </a:solidFill>
                  <a:latin typeface="Calibri"/>
                  <a:ea typeface="Calibri"/>
                  <a:cs typeface="Calibri"/>
                  <a:sym typeface="Calibri"/>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Lower rates of incarceration</a:t>
                </a:r>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Less violence</a:t>
                </a:r>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Lower rates of substance misuse</a:t>
                </a:r>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Equity &amp; Diversity</a:t>
                </a:r>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Peace building</a:t>
                </a:r>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Social inclusiveness</a:t>
                </a:r>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Literacy</a:t>
                </a:r>
                <a:endParaRPr/>
              </a:p>
            </p:txBody>
          </p:sp>
          <p:sp>
            <p:nvSpPr>
              <p:cNvPr id="422" name="Google Shape;422;p36"/>
              <p:cNvSpPr/>
              <p:nvPr/>
            </p:nvSpPr>
            <p:spPr>
              <a:xfrm>
                <a:off x="4752063" y="2633409"/>
                <a:ext cx="1499946" cy="1493848"/>
              </a:xfrm>
              <a:custGeom>
                <a:avLst/>
                <a:gdLst/>
                <a:ahLst/>
                <a:cxnLst/>
                <a:rect l="l" t="t" r="r" b="b"/>
                <a:pathLst>
                  <a:path w="1267222" h="1267222" extrusionOk="0">
                    <a:moveTo>
                      <a:pt x="0" y="633611"/>
                    </a:moveTo>
                    <a:cubicBezTo>
                      <a:pt x="0" y="283677"/>
                      <a:pt x="283677" y="0"/>
                      <a:pt x="633611" y="0"/>
                    </a:cubicBezTo>
                    <a:cubicBezTo>
                      <a:pt x="983545" y="0"/>
                      <a:pt x="1267222" y="283677"/>
                      <a:pt x="1267222" y="633611"/>
                    </a:cubicBezTo>
                    <a:cubicBezTo>
                      <a:pt x="1267222" y="983545"/>
                      <a:pt x="983545" y="1267222"/>
                      <a:pt x="633611" y="1267222"/>
                    </a:cubicBezTo>
                    <a:cubicBezTo>
                      <a:pt x="283677" y="1267222"/>
                      <a:pt x="0" y="983545"/>
                      <a:pt x="0" y="633611"/>
                    </a:cubicBezTo>
                    <a:close/>
                  </a:path>
                </a:pathLst>
              </a:custGeom>
              <a:solidFill>
                <a:srgbClr val="24B2D1"/>
              </a:solidFill>
              <a:ln>
                <a:noFill/>
              </a:ln>
            </p:spPr>
            <p:txBody>
              <a:bodyPr spcFirstLastPara="1" wrap="square" lIns="196375" tIns="196375" rIns="196375" bIns="196375" anchor="ctr" anchorCtr="0">
                <a:noAutofit/>
              </a:bodyPr>
              <a:lstStyle/>
              <a:p>
                <a:pPr marL="0" marR="0" lvl="0" indent="0" algn="ctr" rtl="0">
                  <a:lnSpc>
                    <a:spcPct val="90000"/>
                  </a:lnSpc>
                  <a:spcBef>
                    <a:spcPts val="0"/>
                  </a:spcBef>
                  <a:spcAft>
                    <a:spcPts val="0"/>
                  </a:spcAft>
                  <a:buNone/>
                </a:pPr>
                <a:r>
                  <a:rPr lang="en-US" sz="2400" b="1">
                    <a:solidFill>
                      <a:schemeClr val="lt1"/>
                    </a:solidFill>
                    <a:latin typeface="Calibri"/>
                    <a:ea typeface="Calibri"/>
                    <a:cs typeface="Calibri"/>
                    <a:sym typeface="Calibri"/>
                  </a:rPr>
                  <a:t>Enables</a:t>
                </a:r>
                <a:endParaRPr/>
              </a:p>
            </p:txBody>
          </p:sp>
          <p:sp>
            <p:nvSpPr>
              <p:cNvPr id="423" name="Google Shape;423;p36"/>
              <p:cNvSpPr/>
              <p:nvPr/>
            </p:nvSpPr>
            <p:spPr>
              <a:xfrm>
                <a:off x="6408400" y="2762340"/>
                <a:ext cx="2342910" cy="1267222"/>
              </a:xfrm>
              <a:custGeom>
                <a:avLst/>
                <a:gdLst/>
                <a:ahLst/>
                <a:cxnLst/>
                <a:rect l="l" t="t" r="r" b="b"/>
                <a:pathLst>
                  <a:path w="1900834" h="1267222" extrusionOk="0">
                    <a:moveTo>
                      <a:pt x="0" y="0"/>
                    </a:moveTo>
                    <a:lnTo>
                      <a:pt x="1900834" y="0"/>
                    </a:lnTo>
                    <a:lnTo>
                      <a:pt x="1900834" y="1267222"/>
                    </a:lnTo>
                    <a:lnTo>
                      <a:pt x="0" y="1267222"/>
                    </a:lnTo>
                    <a:lnTo>
                      <a:pt x="0" y="0"/>
                    </a:lnTo>
                    <a:close/>
                  </a:path>
                </a:pathLst>
              </a:custGeom>
              <a:noFill/>
              <a:ln>
                <a:noFill/>
              </a:ln>
            </p:spPr>
            <p:txBody>
              <a:bodyPr spcFirstLastPara="1" wrap="square" lIns="0" tIns="0" rIns="0" bIns="0" anchor="ctr" anchorCtr="0">
                <a:noAutofit/>
              </a:bodyPr>
              <a:lstStyle/>
              <a:p>
                <a:pPr marL="57150" marR="0" lvl="1" indent="-76200" algn="l" rtl="0">
                  <a:lnSpc>
                    <a:spcPct val="90000"/>
                  </a:lnSpc>
                  <a:spcBef>
                    <a:spcPts val="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More effective development interventions</a:t>
                </a:r>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Reduced health issues</a:t>
                </a:r>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Stability</a:t>
                </a:r>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Self-sustainability</a:t>
                </a:r>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Sustainable development</a:t>
                </a:r>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Reconciliation</a:t>
                </a:r>
                <a:endParaRPr sz="1000" b="1" i="0" u="none" strike="noStrike" cap="none">
                  <a:solidFill>
                    <a:schemeClr val="lt1"/>
                  </a:solidFill>
                  <a:latin typeface="Calibri"/>
                  <a:ea typeface="Calibri"/>
                  <a:cs typeface="Calibri"/>
                  <a:sym typeface="Calibri"/>
                </a:endParaRPr>
              </a:p>
            </p:txBody>
          </p:sp>
          <p:sp>
            <p:nvSpPr>
              <p:cNvPr id="424" name="Google Shape;424;p36"/>
              <p:cNvSpPr/>
              <p:nvPr/>
            </p:nvSpPr>
            <p:spPr>
              <a:xfrm>
                <a:off x="5805203" y="4782172"/>
                <a:ext cx="2922889" cy="2030434"/>
              </a:xfrm>
              <a:custGeom>
                <a:avLst/>
                <a:gdLst/>
                <a:ahLst/>
                <a:cxnLst/>
                <a:rect l="l" t="t" r="r" b="b"/>
                <a:pathLst>
                  <a:path w="1900834" h="1267222" extrusionOk="0">
                    <a:moveTo>
                      <a:pt x="0" y="0"/>
                    </a:moveTo>
                    <a:lnTo>
                      <a:pt x="1900834" y="0"/>
                    </a:lnTo>
                    <a:lnTo>
                      <a:pt x="1900834" y="1267222"/>
                    </a:lnTo>
                    <a:lnTo>
                      <a:pt x="0" y="1267222"/>
                    </a:lnTo>
                    <a:lnTo>
                      <a:pt x="0" y="0"/>
                    </a:lnTo>
                    <a:close/>
                  </a:path>
                </a:pathLst>
              </a:custGeom>
              <a:noFill/>
              <a:ln>
                <a:noFill/>
              </a:ln>
            </p:spPr>
            <p:txBody>
              <a:bodyPr spcFirstLastPara="1" wrap="square" lIns="0" tIns="0" rIns="0" bIns="0" anchor="ctr" anchorCtr="0">
                <a:noAutofit/>
              </a:bodyPr>
              <a:lstStyle/>
              <a:p>
                <a:pPr marL="57150" marR="0" lvl="1" indent="-76200" algn="l" rtl="0">
                  <a:lnSpc>
                    <a:spcPct val="90000"/>
                  </a:lnSpc>
                  <a:spcBef>
                    <a:spcPts val="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Positive boost in the way a community learns, interacts and develops</a:t>
                </a:r>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Economic benefits</a:t>
                </a:r>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Poverty reduction</a:t>
                </a:r>
                <a:endParaRPr sz="1200" b="1" i="0" u="none" strike="noStrike" cap="none">
                  <a:solidFill>
                    <a:schemeClr val="lt1"/>
                  </a:solidFill>
                  <a:latin typeface="Calibri"/>
                  <a:ea typeface="Calibri"/>
                  <a:cs typeface="Calibri"/>
                  <a:sym typeface="Calibri"/>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Non-monetized benefits</a:t>
                </a:r>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Unique systems of knowledge and understanding</a:t>
                </a:r>
                <a:endParaRPr/>
              </a:p>
              <a:p>
                <a:pPr marL="57150" marR="0" lvl="1" indent="-76200" algn="l" rtl="0">
                  <a:lnSpc>
                    <a:spcPct val="90000"/>
                  </a:lnSpc>
                  <a:spcBef>
                    <a:spcPts val="180"/>
                  </a:spcBef>
                  <a:spcAft>
                    <a:spcPts val="0"/>
                  </a:spcAft>
                  <a:buClr>
                    <a:schemeClr val="lt1"/>
                  </a:buClr>
                  <a:buSzPts val="1200"/>
                  <a:buFont typeface="Calibri"/>
                  <a:buChar char="•"/>
                </a:pPr>
                <a:r>
                  <a:rPr lang="en-US" sz="1200" b="1" i="0" u="none" strike="noStrike" cap="none">
                    <a:solidFill>
                      <a:schemeClr val="lt1"/>
                    </a:solidFill>
                    <a:latin typeface="Calibri"/>
                    <a:ea typeface="Calibri"/>
                    <a:cs typeface="Calibri"/>
                    <a:sym typeface="Calibri"/>
                  </a:rPr>
                  <a:t>Fundamental human rights and freedoms for indigenous peoples</a:t>
                </a:r>
                <a:endParaRPr/>
              </a:p>
            </p:txBody>
          </p:sp>
          <p:sp>
            <p:nvSpPr>
              <p:cNvPr id="425" name="Google Shape;425;p36"/>
              <p:cNvSpPr/>
              <p:nvPr/>
            </p:nvSpPr>
            <p:spPr>
              <a:xfrm>
                <a:off x="1357499" y="1869759"/>
                <a:ext cx="3022992" cy="3308254"/>
              </a:xfrm>
              <a:prstGeom prst="ellipse">
                <a:avLst/>
              </a:prstGeom>
              <a:solidFill>
                <a:srgbClr val="238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6" name="Google Shape;426;p36"/>
            <p:cNvSpPr txBox="1"/>
            <p:nvPr/>
          </p:nvSpPr>
          <p:spPr>
            <a:xfrm>
              <a:off x="1661299" y="2448503"/>
              <a:ext cx="2969909" cy="197123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lt1"/>
                  </a:solidFill>
                  <a:latin typeface="Calibri"/>
                  <a:ea typeface="Calibri"/>
                  <a:cs typeface="Calibri"/>
                  <a:sym typeface="Calibri"/>
                </a:rPr>
                <a:t>Language &amp;Culture</a:t>
              </a:r>
              <a:endParaRPr dirty="0"/>
            </a:p>
          </p:txBody>
        </p:sp>
      </p:grpSp>
      <p:sp>
        <p:nvSpPr>
          <p:cNvPr id="427" name="Google Shape;427;p36"/>
          <p:cNvSpPr txBox="1"/>
          <p:nvPr/>
        </p:nvSpPr>
        <p:spPr>
          <a:xfrm>
            <a:off x="640080" y="360947"/>
            <a:ext cx="10853928"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lt1"/>
                </a:solidFill>
                <a:latin typeface="Calibri"/>
                <a:ea typeface="Calibri"/>
                <a:cs typeface="Calibri"/>
                <a:sym typeface="Calibri"/>
              </a:rPr>
              <a:t>Some of the Ways Language Contributes to Economic Development</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Retrospect">
  <a:themeElements>
    <a:clrScheme name="Custom 64">
      <a:dk1>
        <a:sysClr val="windowText" lastClr="000000"/>
      </a:dk1>
      <a:lt1>
        <a:sysClr val="window" lastClr="FFFFFF"/>
      </a:lt1>
      <a:dk2>
        <a:srgbClr val="373545"/>
      </a:dk2>
      <a:lt2>
        <a:srgbClr val="CEDBE6"/>
      </a:lt2>
      <a:accent1>
        <a:srgbClr val="2683C6"/>
      </a:accent1>
      <a:accent2>
        <a:srgbClr val="1C6294"/>
      </a:accent2>
      <a:accent3>
        <a:srgbClr val="0098DB"/>
      </a:accent3>
      <a:accent4>
        <a:srgbClr val="2683C6"/>
      </a:accent4>
      <a:accent5>
        <a:srgbClr val="266F8B"/>
      </a:accent5>
      <a:accent6>
        <a:srgbClr val="ECC400"/>
      </a:accent6>
      <a:hlink>
        <a:srgbClr val="6B9F25"/>
      </a:hlink>
      <a:folHlink>
        <a:srgbClr val="9F6715"/>
      </a:folHlink>
    </a:clrScheme>
    <a:fontScheme name="Open Sans">
      <a:majorFont>
        <a:latin typeface="Open Sans"/>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456</TotalTime>
  <Words>3326</Words>
  <Application>Microsoft Office PowerPoint</Application>
  <PresentationFormat>Widescreen</PresentationFormat>
  <Paragraphs>369</Paragraphs>
  <Slides>34</Slides>
  <Notes>32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Caveat Brush</vt:lpstr>
      <vt:lpstr>Open Sans</vt:lpstr>
      <vt:lpstr>Open Sans ExtraBold</vt:lpstr>
      <vt:lpstr>Times New Roman</vt:lpstr>
      <vt:lpstr>Retrospect</vt:lpstr>
      <vt:lpstr>PowerPoint Presentation</vt:lpstr>
      <vt:lpstr>Overview</vt:lpstr>
      <vt:lpstr>PowerPoint Presentation</vt:lpstr>
      <vt:lpstr>PowerPoint Presentation</vt:lpstr>
      <vt:lpstr>“As Anishinaabe people, our language was given to us by the creator; learning that language helps us connect with our culture and live our lives in a good way.”</vt:lpstr>
      <vt:lpstr>Background</vt:lpstr>
      <vt:lpstr>About the  Non-Removable Mille Lacs Band of Ojibwe</vt:lpstr>
      <vt:lpstr>About Aanjibimaadizing </vt:lpstr>
      <vt:lpstr>PowerPoint Presentation</vt:lpstr>
      <vt:lpstr>OJIBWE LANGUAGE AND CULTURE REVITALIZATION</vt:lpstr>
      <vt:lpstr>OJIBWE LANGUAGE AND CULTURE  STRATEGIC GOALS FOR 2021-2024</vt:lpstr>
      <vt:lpstr>PowerPoint Presentation</vt:lpstr>
      <vt:lpstr>Endangered Languages Program</vt:lpstr>
      <vt:lpstr>"We often think of languages as what we speak or write, but overlook how they provide priceless insight into cultures. Indigenous languages are becoming endangered at an alarming rate, and many Native Americans are at risk of losing a vital part of their heritage.   Our collaboration with the Mille Lacs Band of Ojibwe has created resources that support the revitalization of the tribe’s language, help pass down knowledge to the next generation of members and expose the wider public to the Band’s rich culture.”</vt:lpstr>
      <vt:lpstr>PowerPoint Presentation</vt:lpstr>
      <vt:lpstr>Tribal Enrollment Status</vt:lpstr>
      <vt:lpstr>These licenses have been purchased by people from more than 131 tribes throughout the United States and Canada.  These tribes reach from coast to coast and from the Hudson Bay to the Mexico boarder.  Most of these are in the Great Lakes Area, as would be expected.</vt:lpstr>
      <vt:lpstr>PowerPoint Presentation</vt:lpstr>
      <vt:lpstr>PowerPoint Presentation</vt:lpstr>
      <vt:lpstr>Age Range of Users</vt:lpstr>
      <vt:lpstr>PowerPoint Presentation</vt:lpstr>
      <vt:lpstr>PowerPoint Presentation</vt:lpstr>
      <vt:lpstr>How to Register</vt:lpstr>
      <vt:lpstr>Cost</vt:lpstr>
      <vt:lpstr>Registration Links</vt:lpstr>
      <vt:lpstr>Logging In</vt:lpstr>
      <vt:lpstr>Questions</vt:lpstr>
      <vt:lpstr>PowerPoint Presentation</vt:lpstr>
      <vt:lpstr>WEBSITE</vt:lpstr>
      <vt:lpstr>GROUP REGISTRATION PACKET</vt:lpstr>
      <vt:lpstr>Supplemental Education Materials</vt:lpstr>
      <vt:lpstr>A small selection of some of the comments that have been received…</vt:lpstr>
      <vt:lpstr>“I can’t tell you how long  I’ve waited for this.”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Pagnac</dc:creator>
  <cp:lastModifiedBy>Karen Pagnac</cp:lastModifiedBy>
  <cp:revision>44</cp:revision>
  <dcterms:created xsi:type="dcterms:W3CDTF">2024-01-30T17:05:43Z</dcterms:created>
  <dcterms:modified xsi:type="dcterms:W3CDTF">2024-01-31T17:26:42Z</dcterms:modified>
</cp:coreProperties>
</file>