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16"/>
  </p:notesMasterIdLst>
  <p:handoutMasterIdLst>
    <p:handoutMasterId r:id="rId17"/>
  </p:handoutMasterIdLst>
  <p:sldIdLst>
    <p:sldId id="328" r:id="rId2"/>
    <p:sldId id="256" r:id="rId3"/>
    <p:sldId id="340" r:id="rId4"/>
    <p:sldId id="325" r:id="rId5"/>
    <p:sldId id="322" r:id="rId6"/>
    <p:sldId id="329" r:id="rId7"/>
    <p:sldId id="330" r:id="rId8"/>
    <p:sldId id="345" r:id="rId9"/>
    <p:sldId id="332" r:id="rId10"/>
    <p:sldId id="334" r:id="rId11"/>
    <p:sldId id="335" r:id="rId12"/>
    <p:sldId id="336" r:id="rId13"/>
    <p:sldId id="341" r:id="rId14"/>
    <p:sldId id="338" r:id="rId15"/>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91F1554-D7DD-445B-9DE7-E1316B041EF5}">
          <p14:sldIdLst>
            <p14:sldId id="328"/>
            <p14:sldId id="256"/>
            <p14:sldId id="340"/>
            <p14:sldId id="325"/>
            <p14:sldId id="322"/>
            <p14:sldId id="329"/>
            <p14:sldId id="330"/>
            <p14:sldId id="345"/>
            <p14:sldId id="332"/>
            <p14:sldId id="334"/>
            <p14:sldId id="335"/>
            <p14:sldId id="336"/>
            <p14:sldId id="341"/>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3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996633"/>
    <a:srgbClr val="CC9900"/>
    <a:srgbClr val="FDDBB9"/>
    <a:srgbClr val="CC6600"/>
    <a:srgbClr val="1C41B6"/>
    <a:srgbClr val="315AD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5" autoAdjust="0"/>
    <p:restoredTop sz="68324" autoAdjust="0"/>
  </p:normalViewPr>
  <p:slideViewPr>
    <p:cSldViewPr snapToGrid="0">
      <p:cViewPr varScale="1">
        <p:scale>
          <a:sx n="91" d="100"/>
          <a:sy n="91" d="100"/>
        </p:scale>
        <p:origin x="1598" y="65"/>
      </p:cViewPr>
      <p:guideLst/>
    </p:cSldViewPr>
  </p:slideViewPr>
  <p:outlineViewPr>
    <p:cViewPr>
      <p:scale>
        <a:sx n="33" d="100"/>
        <a:sy n="33" d="100"/>
      </p:scale>
      <p:origin x="0" y="-6354"/>
    </p:cViewPr>
  </p:outlineViewPr>
  <p:notesTextViewPr>
    <p:cViewPr>
      <p:scale>
        <a:sx n="3" d="2"/>
        <a:sy n="3" d="2"/>
      </p:scale>
      <p:origin x="0" y="0"/>
    </p:cViewPr>
  </p:notesTextViewPr>
  <p:sorterViewPr>
    <p:cViewPr varScale="1">
      <p:scale>
        <a:sx n="100" d="100"/>
        <a:sy n="100" d="100"/>
      </p:scale>
      <p:origin x="0" y="-3298"/>
    </p:cViewPr>
  </p:sorterViewPr>
  <p:notesViewPr>
    <p:cSldViewPr snapToGrid="0" showGuides="1">
      <p:cViewPr varScale="1">
        <p:scale>
          <a:sx n="65" d="100"/>
          <a:sy n="65" d="100"/>
        </p:scale>
        <p:origin x="3154" y="62"/>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FFC1FB73-C73B-436D-9743-9552EF9EBD80}" type="datetimeFigureOut">
              <a:rPr lang="en-US" smtClean="0"/>
              <a:t>12/15/2023</a:t>
            </a:fld>
            <a:endParaRPr lang="en-US" dirty="0"/>
          </a:p>
        </p:txBody>
      </p:sp>
      <p:sp>
        <p:nvSpPr>
          <p:cNvPr id="4" name="Footer Placeholder 3"/>
          <p:cNvSpPr>
            <a:spLocks noGrp="1"/>
          </p:cNvSpPr>
          <p:nvPr>
            <p:ph type="ftr" sz="quarter" idx="2"/>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7138"/>
            <a:ext cx="2971800" cy="466725"/>
          </a:xfrm>
          <a:prstGeom prst="rect">
            <a:avLst/>
          </a:prstGeom>
        </p:spPr>
        <p:txBody>
          <a:bodyPr vert="horz" lIns="91440" tIns="45720" rIns="91440" bIns="45720" rtlCol="0" anchor="b"/>
          <a:lstStyle>
            <a:lvl1pPr algn="r">
              <a:defRPr sz="1200"/>
            </a:lvl1pPr>
          </a:lstStyle>
          <a:p>
            <a:fld id="{B4BB083B-3EF7-4624-8D4A-30472FDD69E2}" type="slidenum">
              <a:rPr lang="en-US" smtClean="0"/>
              <a:t>‹#›</a:t>
            </a:fld>
            <a:endParaRPr lang="en-US" dirty="0"/>
          </a:p>
        </p:txBody>
      </p:sp>
    </p:spTree>
    <p:extLst>
      <p:ext uri="{BB962C8B-B14F-4D97-AF65-F5344CB8AC3E}">
        <p14:creationId xmlns:p14="http://schemas.microsoft.com/office/powerpoint/2010/main" val="84237467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12DB96F7-48B0-4F4D-829C-48524E8FC639}" type="datetimeFigureOut">
              <a:rPr lang="en-US" smtClean="0"/>
              <a:t>12/15/2023</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26A3275F-10EB-4C3B-ACDD-865A09CFFC68}" type="slidenum">
              <a:rPr lang="en-US" smtClean="0"/>
              <a:t>‹#›</a:t>
            </a:fld>
            <a:endParaRPr lang="en-US" dirty="0"/>
          </a:p>
        </p:txBody>
      </p:sp>
    </p:spTree>
    <p:extLst>
      <p:ext uri="{BB962C8B-B14F-4D97-AF65-F5344CB8AC3E}">
        <p14:creationId xmlns:p14="http://schemas.microsoft.com/office/powerpoint/2010/main" val="3111108419"/>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328247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individual’s voice and choices become an integral part of the decision-making process leading towards self-sufficiency. Aanjibimaadizing</a:t>
            </a:r>
            <a:r>
              <a:rPr lang="en-US" sz="1200" baseline="0" dirty="0"/>
              <a:t> uses the “Strengths, Needs, and Cultural Discovery” Assessment (SNCD) to ask clients open-ended questions that identify their needs and strengths. This information is used to develop their case plan.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Clients must remain actively working their case plan while living in Zakab.</a:t>
            </a:r>
            <a:endParaRPr lang="en-US" sz="1200" dirty="0"/>
          </a:p>
          <a:p>
            <a:endParaRPr lang="en-US" b="0"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549882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Client’s goals are identified and then worked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Clients are also encouraged to find people who will support and assist them with their new life choices. Often these relationships are developed in natural environments such as the family, school, work, and community.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will be tracked by Case Managers and Facilitators using</a:t>
            </a:r>
            <a:r>
              <a:rPr lang="en-US" sz="1200" baseline="0" dirty="0"/>
              <a:t> case notes to identify outcomes and the successful completion of outcomes.</a:t>
            </a:r>
            <a:endParaRPr lang="en-US" sz="1200"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411736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highlight>
                  <a:srgbClr val="FFFF00"/>
                </a:highlight>
                <a:latin typeface="+mn-lt"/>
                <a:ea typeface="+mn-ea"/>
                <a:cs typeface="+mn-cs"/>
              </a:rPr>
              <a:t>Programs build and grow as they demonstrate success. </a:t>
            </a:r>
          </a:p>
          <a:p>
            <a:pPr lvl="0"/>
            <a:r>
              <a:rPr lang="en-US" sz="1000" kern="1200" dirty="0">
                <a:solidFill>
                  <a:schemeClr val="tx1"/>
                </a:solidFill>
                <a:effectLst/>
                <a:latin typeface="+mn-lt"/>
                <a:ea typeface="+mn-ea"/>
                <a:cs typeface="+mn-cs"/>
              </a:rPr>
              <a:t>Success is not measured solely by how many housing units are occupied, but also by how many families made real changes to improve their lives.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latin typeface="+mn-lt"/>
                <a:ea typeface="+mn-ea"/>
                <a:cs typeface="+mn-cs"/>
              </a:rPr>
              <a:t>Some barriers can be addressed by us without Zakab, but it is always a useful option in the spectrum of options.</a:t>
            </a:r>
          </a:p>
          <a:p>
            <a:pPr lvl="0"/>
            <a:r>
              <a:rPr lang="en-US" sz="1000" kern="1200" dirty="0">
                <a:solidFill>
                  <a:schemeClr val="tx1"/>
                </a:solidFill>
                <a:effectLst/>
                <a:highlight>
                  <a:srgbClr val="FFFF00"/>
                </a:highlight>
                <a:latin typeface="+mn-lt"/>
                <a:ea typeface="+mn-ea"/>
                <a:cs typeface="+mn-cs"/>
              </a:rPr>
              <a:t>Please note we have not been operating the program for a full year. The policies were not passed until May 2021. </a:t>
            </a:r>
          </a:p>
          <a:p>
            <a:pPr lvl="0"/>
            <a:endParaRPr lang="en-US" sz="1000" kern="1200" dirty="0">
              <a:solidFill>
                <a:schemeClr val="tx1"/>
              </a:solidFill>
              <a:effectLst/>
              <a:highlight>
                <a:srgbClr val="FFFF00"/>
              </a:highlight>
              <a:latin typeface="+mn-lt"/>
              <a:ea typeface="+mn-ea"/>
              <a:cs typeface="+mn-cs"/>
            </a:endParaRPr>
          </a:p>
          <a:p>
            <a:pPr lvl="0"/>
            <a:r>
              <a:rPr lang="en-US" sz="1000" kern="1200" dirty="0">
                <a:solidFill>
                  <a:schemeClr val="tx1"/>
                </a:solidFill>
                <a:effectLst/>
                <a:highlight>
                  <a:srgbClr val="FFFF00"/>
                </a:highlight>
                <a:latin typeface="+mn-lt"/>
                <a:ea typeface="+mn-ea"/>
                <a:cs typeface="+mn-cs"/>
              </a:rPr>
              <a:t>There are 38 units currently.</a:t>
            </a:r>
          </a:p>
          <a:p>
            <a:pPr lvl="0"/>
            <a:endParaRPr lang="en-US" sz="10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highlight>
                  <a:srgbClr val="FFFF00"/>
                </a:highlight>
                <a:latin typeface="+mn-lt"/>
                <a:ea typeface="+mn-ea"/>
                <a:cs typeface="+mn-cs"/>
              </a:rPr>
              <a:t>It should also be noted that Tribal police told one of the Facilitators that we were doing good work on the Loop because they did not know any of tenants, as they do not need to go there. </a:t>
            </a:r>
          </a:p>
          <a:p>
            <a:pPr lvl="0"/>
            <a:endParaRPr lang="en-US" sz="1200" kern="1200" dirty="0">
              <a:solidFill>
                <a:schemeClr val="tx1"/>
              </a:solidFill>
              <a:effectLst/>
              <a:highlight>
                <a:srgbClr val="FFFF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ighlight>
                <a:srgbClr val="FFFF00"/>
              </a:highlight>
            </a:endParaRPr>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4293354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254348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07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4301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1 is emergency housing such as the Mino, women’s shelters, or other shelters.</a:t>
            </a:r>
          </a:p>
          <a:p>
            <a:r>
              <a:rPr lang="en-US" dirty="0"/>
              <a:t>Tier 2 is supportive housing. It helps people transition from one phase to another. This is what Zakab is.</a:t>
            </a:r>
          </a:p>
          <a:p>
            <a:r>
              <a:rPr lang="en-US" dirty="0"/>
              <a:t>Tier 3 consists of band housing, private rentals, home ownership, etc.</a:t>
            </a:r>
          </a:p>
          <a:p>
            <a:endParaRPr lang="en-US" dirty="0"/>
          </a:p>
        </p:txBody>
      </p:sp>
      <p:sp>
        <p:nvSpPr>
          <p:cNvPr id="4" name="Header Placeholder 3"/>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9081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Current MLBO housing does not provide case</a:t>
            </a:r>
            <a:r>
              <a:rPr lang="en-US" sz="1200" baseline="0" dirty="0">
                <a:solidFill>
                  <a:srgbClr val="0070C0"/>
                </a:solidFill>
              </a:rPr>
              <a:t> management</a:t>
            </a:r>
            <a:r>
              <a:rPr lang="en-US" sz="1200" dirty="0">
                <a:solidFill>
                  <a:srgbClr val="0070C0"/>
                </a:solidFill>
              </a:rPr>
              <a:t> support to people in crisis. People in need of emergency housing have an immediate need. Aanjibimaadizing cannot pay for hotel stays for clients - except in very limited</a:t>
            </a:r>
            <a:r>
              <a:rPr lang="en-US" sz="1200" baseline="0" dirty="0">
                <a:solidFill>
                  <a:srgbClr val="0070C0"/>
                </a:solidFill>
              </a:rPr>
              <a:t> circumstances. For example, if they have an apartment to move into next week, then the grant can pay for a temporary housing solution for a few days because a permanent housing solution has been set up.</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71197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People in transitional housing require support to address life issues and maintain their housing successfully. One of the goals is to </a:t>
            </a:r>
            <a:r>
              <a:rPr lang="en-US" sz="1200" baseline="0" dirty="0">
                <a:solidFill>
                  <a:srgbClr val="0070C0"/>
                </a:solidFill>
              </a:rPr>
              <a:t>transition them into permanent housing.</a:t>
            </a:r>
            <a:r>
              <a:rPr lang="en-US" sz="1200" dirty="0">
                <a:solidFill>
                  <a:srgbClr val="0070C0"/>
                </a:solidFill>
              </a:rPr>
              <a:t> </a:t>
            </a:r>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967410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when people are able to move into band housing, rentals or own their own home.</a:t>
            </a:r>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880572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successfully meeting their case plan goals at </a:t>
            </a:r>
            <a:r>
              <a:rPr lang="en-US" dirty="0" err="1"/>
              <a:t>Zakab</a:t>
            </a:r>
            <a:r>
              <a:rPr lang="en-US" dirty="0"/>
              <a:t> Biinjina housing, clients may be given a letter of recommendation from the Aanjibimaadizing program addressed to the Mille Lacs Band of Ojibwe Housing Department, or other housing organizations.</a:t>
            </a:r>
          </a:p>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28852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Aanjibimaadizing programs are here to walk with clients or assist clients as they move from old lifestyles to new lifestyles. This process needs to be client led.</a:t>
            </a:r>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824988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E3BD329B-084D-4EB5-8A04-A14A8FA2A512}"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58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D329B-084D-4EB5-8A04-A14A8FA2A512}" type="slidenum">
              <a:rPr lang="en-US" smtClean="0"/>
              <a:t>‹#›</a:t>
            </a:fld>
            <a:endParaRPr lang="en-US" dirty="0"/>
          </a:p>
        </p:txBody>
      </p:sp>
    </p:spTree>
    <p:extLst>
      <p:ext uri="{BB962C8B-B14F-4D97-AF65-F5344CB8AC3E}">
        <p14:creationId xmlns:p14="http://schemas.microsoft.com/office/powerpoint/2010/main" val="396323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8199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263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spTree>
    <p:extLst>
      <p:ext uri="{BB962C8B-B14F-4D97-AF65-F5344CB8AC3E}">
        <p14:creationId xmlns:p14="http://schemas.microsoft.com/office/powerpoint/2010/main" val="1071238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2945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88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679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236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spTree>
    <p:extLst>
      <p:ext uri="{BB962C8B-B14F-4D97-AF65-F5344CB8AC3E}">
        <p14:creationId xmlns:p14="http://schemas.microsoft.com/office/powerpoint/2010/main" val="196296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BD329B-084D-4EB5-8A04-A14A8FA2A512}"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00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D329B-084D-4EB5-8A04-A14A8FA2A512}" type="slidenum">
              <a:rPr lang="en-US" smtClean="0"/>
              <a:t>‹#›</a:t>
            </a:fld>
            <a:endParaRPr lang="en-US" dirty="0"/>
          </a:p>
        </p:txBody>
      </p:sp>
    </p:spTree>
    <p:extLst>
      <p:ext uri="{BB962C8B-B14F-4D97-AF65-F5344CB8AC3E}">
        <p14:creationId xmlns:p14="http://schemas.microsoft.com/office/powerpoint/2010/main" val="144599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BD329B-084D-4EB5-8A04-A14A8FA2A512}"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178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BD329B-084D-4EB5-8A04-A14A8FA2A51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07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BD329B-084D-4EB5-8A04-A14A8FA2A512}" type="slidenum">
              <a:rPr lang="en-US" smtClean="0"/>
              <a:t>‹#›</a:t>
            </a:fld>
            <a:endParaRPr lang="en-US" dirty="0"/>
          </a:p>
        </p:txBody>
      </p:sp>
    </p:spTree>
    <p:extLst>
      <p:ext uri="{BB962C8B-B14F-4D97-AF65-F5344CB8AC3E}">
        <p14:creationId xmlns:p14="http://schemas.microsoft.com/office/powerpoint/2010/main" val="303317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D329B-084D-4EB5-8A04-A14A8FA2A512}"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85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139B20A-A415-4849-9FAE-188CE433561B}" type="datetimeFigureOut">
              <a:rPr lang="en-US" smtClean="0"/>
              <a:t>12/15/2023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BD329B-084D-4EB5-8A04-A14A8FA2A512}" type="slidenum">
              <a:rPr lang="en-US" smtClean="0"/>
              <a:t>‹#›</a:t>
            </a:fld>
            <a:endParaRPr lang="en-US" dirty="0"/>
          </a:p>
        </p:txBody>
      </p:sp>
    </p:spTree>
    <p:extLst>
      <p:ext uri="{BB962C8B-B14F-4D97-AF65-F5344CB8AC3E}">
        <p14:creationId xmlns:p14="http://schemas.microsoft.com/office/powerpoint/2010/main" val="296534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3000" b="-3000"/>
          </a:stretch>
        </a:blip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39B20A-A415-4849-9FAE-188CE433561B}" type="datetimeFigureOut">
              <a:rPr lang="en-US" smtClean="0"/>
              <a:t>12/15/2023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3BD329B-084D-4EB5-8A04-A14A8FA2A512}" type="slidenum">
              <a:rPr lang="en-US" smtClean="0"/>
              <a:t>‹#›</a:t>
            </a:fld>
            <a:endParaRPr lang="en-US" dirty="0"/>
          </a:p>
        </p:txBody>
      </p:sp>
    </p:spTree>
    <p:extLst>
      <p:ext uri="{BB962C8B-B14F-4D97-AF65-F5344CB8AC3E}">
        <p14:creationId xmlns:p14="http://schemas.microsoft.com/office/powerpoint/2010/main" val="602574896"/>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8CD0A0-0947-4C98-AB6B-BB31C5431C75}"/>
              </a:ext>
            </a:extLst>
          </p:cNvPr>
          <p:cNvSpPr/>
          <p:nvPr/>
        </p:nvSpPr>
        <p:spPr>
          <a:xfrm>
            <a:off x="856593" y="699954"/>
            <a:ext cx="10478813" cy="5458092"/>
          </a:xfrm>
          <a:prstGeom prst="rect">
            <a:avLst/>
          </a:prstGeom>
          <a:solidFill>
            <a:schemeClr val="bg1"/>
          </a:solidFill>
          <a:ln>
            <a:noFill/>
          </a:ln>
          <a:effectLst>
            <a:glow rad="685800">
              <a:schemeClr val="bg1">
                <a:alpha val="78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198A135-E608-461E-8B0D-9F4906A479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4606" y="699954"/>
            <a:ext cx="7522788" cy="5373420"/>
          </a:xfrm>
          <a:prstGeom prst="rect">
            <a:avLst/>
          </a:prstGeom>
        </p:spPr>
      </p:pic>
      <p:sp>
        <p:nvSpPr>
          <p:cNvPr id="11" name="Rectangle 10">
            <a:extLst>
              <a:ext uri="{FF2B5EF4-FFF2-40B4-BE49-F238E27FC236}">
                <a16:creationId xmlns:a16="http://schemas.microsoft.com/office/drawing/2014/main" id="{3EDFEC03-96F0-4036-9033-2D35F069CDED}"/>
              </a:ext>
            </a:extLst>
          </p:cNvPr>
          <p:cNvSpPr/>
          <p:nvPr/>
        </p:nvSpPr>
        <p:spPr>
          <a:xfrm>
            <a:off x="2615766" y="536028"/>
            <a:ext cx="7241628" cy="580171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58818A-A82E-4E7A-975E-727DBCCF5960}"/>
              </a:ext>
            </a:extLst>
          </p:cNvPr>
          <p:cNvSpPr>
            <a:spLocks noGrp="1"/>
          </p:cNvSpPr>
          <p:nvPr>
            <p:ph type="ctrTitle"/>
          </p:nvPr>
        </p:nvSpPr>
        <p:spPr>
          <a:xfrm>
            <a:off x="1145628" y="1871131"/>
            <a:ext cx="9953296" cy="1515533"/>
          </a:xfrm>
        </p:spPr>
        <p:txBody>
          <a:bodyPr/>
          <a:lstStyle/>
          <a:p>
            <a:r>
              <a:rPr lang="en-US" sz="11500" dirty="0" err="1">
                <a:ln w="0"/>
                <a:solidFill>
                  <a:schemeClr val="accent1"/>
                </a:solidFill>
                <a:effectLst>
                  <a:innerShdw blurRad="63500" dist="50800" dir="5400000">
                    <a:prstClr val="black">
                      <a:alpha val="50000"/>
                    </a:prstClr>
                  </a:innerShdw>
                  <a:reflection blurRad="6350" stA="53000" endA="300" endPos="35500" dir="5400000" sy="-90000" algn="bl" rotWithShape="0"/>
                </a:effectLst>
              </a:rPr>
              <a:t>Zakab</a:t>
            </a:r>
            <a:r>
              <a:rPr lang="en-US" sz="11500" dirty="0">
                <a:ln w="0"/>
                <a:solidFill>
                  <a:schemeClr val="accent1"/>
                </a:solidFill>
                <a:effectLst>
                  <a:innerShdw blurRad="63500" dist="50800" dir="5400000">
                    <a:prstClr val="black">
                      <a:alpha val="50000"/>
                    </a:prstClr>
                  </a:innerShdw>
                  <a:reflection blurRad="6350" stA="53000" endA="300" endPos="35500" dir="5400000" sy="-90000" algn="bl" rotWithShape="0"/>
                </a:effectLst>
              </a:rPr>
              <a:t> </a:t>
            </a:r>
            <a:r>
              <a:rPr lang="en-US" sz="11500" dirty="0" err="1">
                <a:ln w="0"/>
                <a:solidFill>
                  <a:schemeClr val="accent1"/>
                </a:solidFill>
                <a:effectLst>
                  <a:innerShdw blurRad="63500" dist="50800" dir="5400000">
                    <a:prstClr val="black">
                      <a:alpha val="50000"/>
                    </a:prstClr>
                  </a:innerShdw>
                  <a:reflection blurRad="6350" stA="53000" endA="300" endPos="35500" dir="5400000" sy="-90000" algn="bl" rotWithShape="0"/>
                </a:effectLst>
              </a:rPr>
              <a:t>Biinjina</a:t>
            </a:r>
            <a:endParaRPr lang="en-US" sz="11500" dirty="0">
              <a:ln w="0"/>
              <a:solidFill>
                <a:schemeClr val="accent1"/>
              </a:solidFill>
              <a:effectLst>
                <a:innerShdw blurRad="63500" dist="50800" dir="5400000">
                  <a:prstClr val="black">
                    <a:alpha val="50000"/>
                  </a:prstClr>
                </a:innerShdw>
                <a:reflection blurRad="6350" stA="53000" endA="300" endPos="35500" dir="5400000" sy="-90000" algn="bl" rotWithShape="0"/>
              </a:effectLst>
            </a:endParaRPr>
          </a:p>
        </p:txBody>
      </p:sp>
      <p:sp>
        <p:nvSpPr>
          <p:cNvPr id="3" name="Subtitle 2">
            <a:extLst>
              <a:ext uri="{FF2B5EF4-FFF2-40B4-BE49-F238E27FC236}">
                <a16:creationId xmlns:a16="http://schemas.microsoft.com/office/drawing/2014/main" id="{E043DFA4-7122-4154-B84E-096E09A0FADB}"/>
              </a:ext>
            </a:extLst>
          </p:cNvPr>
          <p:cNvSpPr>
            <a:spLocks noGrp="1"/>
          </p:cNvSpPr>
          <p:nvPr>
            <p:ph type="subTitle" idx="1"/>
          </p:nvPr>
        </p:nvSpPr>
        <p:spPr>
          <a:xfrm>
            <a:off x="2513502" y="3550590"/>
            <a:ext cx="7446156" cy="1320802"/>
          </a:xfrm>
        </p:spPr>
        <p:txBody>
          <a:bodyPr>
            <a:normAutofit/>
          </a:bodyPr>
          <a:lstStyle/>
          <a:p>
            <a:r>
              <a:rPr lang="en-US" sz="4800" dirty="0">
                <a:solidFill>
                  <a:schemeClr val="tx2"/>
                </a:solidFill>
                <a:effectLst>
                  <a:outerShdw blurRad="50800" dist="38100" dir="5400000" algn="t" rotWithShape="0">
                    <a:prstClr val="black">
                      <a:alpha val="40000"/>
                    </a:prstClr>
                  </a:outerShdw>
                </a:effectLst>
              </a:rPr>
              <a:t>Aanjibimaadizing Housing</a:t>
            </a:r>
            <a:endParaRPr lang="en-US" sz="4000" dirty="0">
              <a:solidFill>
                <a:schemeClr val="tx2"/>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273693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807" y="4613563"/>
            <a:ext cx="8607972" cy="1089891"/>
          </a:xfrm>
        </p:spPr>
        <p:txBody>
          <a:bodyPr>
            <a:normAutofit fontScale="90000"/>
          </a:bodyPr>
          <a:lstStyle/>
          <a:p>
            <a:r>
              <a:rPr lang="en-US" dirty="0">
                <a:solidFill>
                  <a:schemeClr val="tx2"/>
                </a:solidFill>
              </a:rPr>
              <a:t> </a:t>
            </a:r>
            <a:r>
              <a:rPr lang="en-US" sz="4400" dirty="0">
                <a:solidFill>
                  <a:schemeClr val="tx2"/>
                </a:solidFill>
              </a:rPr>
              <a:t>Band Members Are Experiencing Challenges In These Primary Areas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47331">
            <a:off x="340312" y="3019973"/>
            <a:ext cx="1607298" cy="27075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2549">
            <a:off x="10058681" y="841374"/>
            <a:ext cx="1624099" cy="27075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orthographicFront"/>
            <a:lightRig rig="threePt" dir="t"/>
          </a:scene3d>
          <a:sp3d contourW="6350" prstMaterial="matte">
            <a:bevelT w="101600" h="101600"/>
            <a:contourClr>
              <a:srgbClr val="969696"/>
            </a:contourClr>
          </a:sp3d>
        </p:spPr>
      </p:pic>
      <p:sp>
        <p:nvSpPr>
          <p:cNvPr id="6" name="TextBox 5"/>
          <p:cNvSpPr txBox="1"/>
          <p:nvPr/>
        </p:nvSpPr>
        <p:spPr>
          <a:xfrm>
            <a:off x="3335482" y="1047160"/>
            <a:ext cx="6026727" cy="286232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nSpc>
                <a:spcPct val="150000"/>
              </a:lnSpc>
            </a:pPr>
            <a:r>
              <a:rPr lang="en-US" sz="2400" b="1" dirty="0">
                <a:ln/>
                <a:solidFill>
                  <a:schemeClr val="accent3"/>
                </a:solidFill>
              </a:rPr>
              <a:t>1.  Long-term Homelessness</a:t>
            </a:r>
            <a:br>
              <a:rPr lang="en-US" sz="2400" b="1" dirty="0">
                <a:ln/>
                <a:solidFill>
                  <a:schemeClr val="accent3"/>
                </a:solidFill>
              </a:rPr>
            </a:br>
            <a:r>
              <a:rPr lang="en-US" sz="2400" b="1" dirty="0">
                <a:ln/>
                <a:solidFill>
                  <a:schemeClr val="accent3"/>
                </a:solidFill>
              </a:rPr>
              <a:t>2.  Unemployment / Underemployment</a:t>
            </a:r>
            <a:br>
              <a:rPr lang="en-US" sz="2400" b="1" dirty="0">
                <a:ln/>
                <a:solidFill>
                  <a:schemeClr val="accent3"/>
                </a:solidFill>
              </a:rPr>
            </a:br>
            <a:r>
              <a:rPr lang="en-US" sz="2400" b="1" dirty="0">
                <a:ln/>
                <a:solidFill>
                  <a:schemeClr val="accent3"/>
                </a:solidFill>
              </a:rPr>
              <a:t>3.  Treatment &amp; Therapy</a:t>
            </a:r>
            <a:br>
              <a:rPr lang="en-US" sz="2400" b="1" dirty="0">
                <a:ln/>
                <a:solidFill>
                  <a:schemeClr val="accent3"/>
                </a:solidFill>
              </a:rPr>
            </a:br>
            <a:r>
              <a:rPr lang="en-US" sz="2400" b="1" dirty="0">
                <a:ln/>
                <a:solidFill>
                  <a:schemeClr val="accent3"/>
                </a:solidFill>
              </a:rPr>
              <a:t>4.  Negative Peer / Community Associations</a:t>
            </a:r>
            <a:br>
              <a:rPr lang="en-US" sz="2400" b="1" dirty="0">
                <a:ln/>
                <a:solidFill>
                  <a:schemeClr val="accent3"/>
                </a:solidFill>
              </a:rPr>
            </a:br>
            <a:r>
              <a:rPr lang="en-US" sz="2400" b="1" dirty="0">
                <a:ln/>
                <a:solidFill>
                  <a:schemeClr val="accent3"/>
                </a:solidFill>
              </a:rPr>
              <a:t>5.   Re-entry from prison or jail</a:t>
            </a:r>
          </a:p>
        </p:txBody>
      </p:sp>
    </p:spTree>
    <p:extLst>
      <p:ext uri="{BB962C8B-B14F-4D97-AF65-F5344CB8AC3E}">
        <p14:creationId xmlns:p14="http://schemas.microsoft.com/office/powerpoint/2010/main" val="3338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electricaltimes.co.uk/wp-content/uploads/2018/10/Helping-hand....jpg"/>
          <p:cNvPicPr>
            <a:picLocks noChangeAspect="1" noChangeArrowheads="1"/>
          </p:cNvPicPr>
          <p:nvPr/>
        </p:nvPicPr>
        <p:blipFill rotWithShape="1">
          <a:blip r:embed="rId3">
            <a:extLst>
              <a:ext uri="{28A0092B-C50C-407E-A947-70E740481C1C}">
                <a14:useLocalDpi xmlns:a14="http://schemas.microsoft.com/office/drawing/2010/main" val="0"/>
              </a:ext>
            </a:extLst>
          </a:blip>
          <a:srcRect t="26801"/>
          <a:stretch/>
        </p:blipFill>
        <p:spPr bwMode="auto">
          <a:xfrm>
            <a:off x="990095" y="914400"/>
            <a:ext cx="10285824" cy="504026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4842" y="4290898"/>
            <a:ext cx="9836331" cy="1400530"/>
          </a:xfrm>
          <a:prstGeom prst="rect">
            <a:avLst/>
          </a:prstGeom>
          <a:effectLst/>
        </p:spPr>
        <p:txBody>
          <a:bodyPr vert="horz" lIns="91440" tIns="45720" rIns="91440" bIns="45720" rtlCol="0" anchor="ctr">
            <a:normAutofit lnSpcReduction="10000"/>
          </a:bodyPr>
          <a:lstStyle>
            <a:lvl1pPr algn="ctr" defTabSz="457200" rtl="0" eaLnBrk="1" latinLnBrk="0" hangingPunct="1">
              <a:spcBef>
                <a:spcPct val="0"/>
              </a:spcBef>
              <a:buNone/>
              <a:defRPr sz="32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chemeClr val="tx2"/>
                </a:solidFill>
              </a:rPr>
              <a:t>Approach to Support </a:t>
            </a:r>
          </a:p>
          <a:p>
            <a:r>
              <a:rPr lang="en-US" sz="4400" b="1" dirty="0">
                <a:solidFill>
                  <a:schemeClr val="tx2"/>
                </a:solidFill>
              </a:rPr>
              <a:t>Mille Lacs Band Members</a:t>
            </a:r>
          </a:p>
        </p:txBody>
      </p:sp>
      <p:sp>
        <p:nvSpPr>
          <p:cNvPr id="8" name="Rectangle 7"/>
          <p:cNvSpPr/>
          <p:nvPr/>
        </p:nvSpPr>
        <p:spPr>
          <a:xfrm>
            <a:off x="2361107" y="1965557"/>
            <a:ext cx="7543799" cy="2062103"/>
          </a:xfrm>
          <a:prstGeom prst="rect">
            <a:avLst/>
          </a:prstGeom>
          <a:solidFill>
            <a:schemeClr val="bg1">
              <a:alpha val="89000"/>
            </a:schemeClr>
          </a:solidFill>
          <a:effectLst>
            <a:softEdge rad="12700"/>
          </a:effectLst>
        </p:spPr>
        <p:txBody>
          <a:bodyPr wrap="square">
            <a:spAutoFit/>
          </a:bodyPr>
          <a:lstStyle/>
          <a:p>
            <a:r>
              <a:rPr lang="en-US" sz="3200" dirty="0">
                <a:solidFill>
                  <a:schemeClr val="tx2"/>
                </a:solidFill>
              </a:rPr>
              <a:t>Apply person-centered philosophy using an individual’s active participation to develop their own vision and goals, which then identify the services and supports needed.</a:t>
            </a:r>
          </a:p>
        </p:txBody>
      </p:sp>
    </p:spTree>
    <p:extLst>
      <p:ext uri="{BB962C8B-B14F-4D97-AF65-F5344CB8AC3E}">
        <p14:creationId xmlns:p14="http://schemas.microsoft.com/office/powerpoint/2010/main" val="2423564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61210" y="861608"/>
            <a:ext cx="9434943" cy="310854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342900" indent="-342900">
              <a:buFont typeface="Arial" panose="020B0604020202020204" pitchFamily="34" charset="0"/>
              <a:buChar char="•"/>
            </a:pPr>
            <a:r>
              <a:rPr lang="en-US" sz="2800" b="1" dirty="0">
                <a:ln/>
                <a:solidFill>
                  <a:schemeClr val="accent3"/>
                </a:solidFill>
              </a:rPr>
              <a:t>Number of days clients are housed</a:t>
            </a:r>
          </a:p>
          <a:p>
            <a:pPr marL="342900" indent="-342900">
              <a:buFont typeface="Arial" panose="020B0604020202020204" pitchFamily="34" charset="0"/>
              <a:buChar char="•"/>
            </a:pPr>
            <a:r>
              <a:rPr lang="en-US" sz="2800" b="1" dirty="0">
                <a:ln/>
                <a:solidFill>
                  <a:schemeClr val="accent3"/>
                </a:solidFill>
              </a:rPr>
              <a:t>Number of child protection cases with family reunification</a:t>
            </a:r>
          </a:p>
          <a:p>
            <a:pPr marL="342900" indent="-342900">
              <a:buFont typeface="Arial" panose="020B0604020202020204" pitchFamily="34" charset="0"/>
              <a:buChar char="•"/>
            </a:pPr>
            <a:r>
              <a:rPr lang="en-US" sz="2800" b="1" dirty="0">
                <a:ln/>
                <a:solidFill>
                  <a:schemeClr val="accent3"/>
                </a:solidFill>
              </a:rPr>
              <a:t>Number who transitioned to permanent housing</a:t>
            </a:r>
          </a:p>
          <a:p>
            <a:pPr marL="342900" indent="-342900">
              <a:buFont typeface="Arial" panose="020B0604020202020204" pitchFamily="34" charset="0"/>
              <a:buChar char="•"/>
            </a:pPr>
            <a:r>
              <a:rPr lang="en-US" sz="2800" b="1" dirty="0">
                <a:ln/>
                <a:solidFill>
                  <a:schemeClr val="accent3"/>
                </a:solidFill>
              </a:rPr>
              <a:t>Original housing barrier has been addressed</a:t>
            </a:r>
          </a:p>
          <a:p>
            <a:pPr marL="342900" indent="-342900">
              <a:buFont typeface="Arial" panose="020B0604020202020204" pitchFamily="34" charset="0"/>
              <a:buChar char="•"/>
            </a:pPr>
            <a:r>
              <a:rPr lang="en-US" sz="2800" b="1" dirty="0">
                <a:ln/>
                <a:solidFill>
                  <a:schemeClr val="accent3"/>
                </a:solidFill>
              </a:rPr>
              <a:t>Financial health has improved</a:t>
            </a:r>
          </a:p>
          <a:p>
            <a:pPr marL="342900" indent="-342900">
              <a:buFont typeface="Arial" panose="020B0604020202020204" pitchFamily="34" charset="0"/>
              <a:buChar char="•"/>
            </a:pPr>
            <a:r>
              <a:rPr lang="en-US" sz="2800" b="1" dirty="0">
                <a:ln/>
                <a:solidFill>
                  <a:schemeClr val="accent3"/>
                </a:solidFill>
              </a:rPr>
              <a:t>Number of natural supports has increased (support and assistance from family, school, work, and community)</a:t>
            </a:r>
          </a:p>
        </p:txBody>
      </p:sp>
      <p:sp>
        <p:nvSpPr>
          <p:cNvPr id="7" name="Title 1"/>
          <p:cNvSpPr txBox="1">
            <a:spLocks/>
          </p:cNvSpPr>
          <p:nvPr/>
        </p:nvSpPr>
        <p:spPr>
          <a:xfrm>
            <a:off x="1361209" y="4286443"/>
            <a:ext cx="9434944" cy="126230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32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solidFill>
                  <a:schemeClr val="tx2"/>
                </a:solidFill>
              </a:rPr>
              <a:t>Key Performance Indicators</a:t>
            </a:r>
          </a:p>
        </p:txBody>
      </p:sp>
    </p:spTree>
    <p:extLst>
      <p:ext uri="{BB962C8B-B14F-4D97-AF65-F5344CB8AC3E}">
        <p14:creationId xmlns:p14="http://schemas.microsoft.com/office/powerpoint/2010/main" val="3504374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Pentagon 9">
            <a:extLst>
              <a:ext uri="{FF2B5EF4-FFF2-40B4-BE49-F238E27FC236}">
                <a16:creationId xmlns:a16="http://schemas.microsoft.com/office/drawing/2014/main" id="{6F67728F-70DA-4C30-BEED-ABCF174B8F8F}"/>
              </a:ext>
            </a:extLst>
          </p:cNvPr>
          <p:cNvSpPr/>
          <p:nvPr/>
        </p:nvSpPr>
        <p:spPr>
          <a:xfrm>
            <a:off x="1395846" y="2571557"/>
            <a:ext cx="5096394" cy="3063433"/>
          </a:xfrm>
          <a:prstGeom prst="homePlate">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itle 1"/>
          <p:cNvSpPr txBox="1">
            <a:spLocks/>
          </p:cNvSpPr>
          <p:nvPr/>
        </p:nvSpPr>
        <p:spPr>
          <a:xfrm>
            <a:off x="1361209" y="4286443"/>
            <a:ext cx="9434944" cy="126230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32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400" dirty="0">
              <a:solidFill>
                <a:schemeClr val="tx2"/>
              </a:solidFill>
            </a:endParaRPr>
          </a:p>
        </p:txBody>
      </p:sp>
      <p:sp>
        <p:nvSpPr>
          <p:cNvPr id="3" name="Title 2">
            <a:extLst>
              <a:ext uri="{FF2B5EF4-FFF2-40B4-BE49-F238E27FC236}">
                <a16:creationId xmlns:a16="http://schemas.microsoft.com/office/drawing/2014/main" id="{5DAF3BE2-FD81-4713-8C02-422B882D08F3}"/>
              </a:ext>
            </a:extLst>
          </p:cNvPr>
          <p:cNvSpPr>
            <a:spLocks noGrp="1"/>
          </p:cNvSpPr>
          <p:nvPr>
            <p:ph type="title"/>
          </p:nvPr>
        </p:nvSpPr>
        <p:spPr>
          <a:xfrm>
            <a:off x="1278083" y="1095563"/>
            <a:ext cx="9601196" cy="1303867"/>
          </a:xfrm>
        </p:spPr>
        <p:txBody>
          <a:bodyPr>
            <a:normAutofit/>
          </a:bodyPr>
          <a:lstStyle/>
          <a:p>
            <a:r>
              <a:rPr lang="en-US" sz="4000" dirty="0">
                <a:solidFill>
                  <a:schemeClr val="tx2"/>
                </a:solidFill>
              </a:rPr>
              <a:t>Successes of the Past Year</a:t>
            </a:r>
            <a:br>
              <a:rPr lang="en-US" sz="4000" dirty="0">
                <a:solidFill>
                  <a:schemeClr val="tx2"/>
                </a:solidFill>
              </a:rPr>
            </a:br>
            <a:r>
              <a:rPr lang="en-US" sz="3100" dirty="0">
                <a:solidFill>
                  <a:schemeClr val="tx2"/>
                </a:solidFill>
              </a:rPr>
              <a:t>(FY 23)</a:t>
            </a:r>
            <a:endParaRPr lang="en-US" dirty="0"/>
          </a:p>
        </p:txBody>
      </p:sp>
      <p:sp>
        <p:nvSpPr>
          <p:cNvPr id="4" name="Content Placeholder 3">
            <a:extLst>
              <a:ext uri="{FF2B5EF4-FFF2-40B4-BE49-F238E27FC236}">
                <a16:creationId xmlns:a16="http://schemas.microsoft.com/office/drawing/2014/main" id="{3C121041-0520-40EE-850C-D6E1B1EA3982}"/>
              </a:ext>
            </a:extLst>
          </p:cNvPr>
          <p:cNvSpPr>
            <a:spLocks noGrp="1"/>
          </p:cNvSpPr>
          <p:nvPr>
            <p:ph sz="half" idx="1"/>
          </p:nvPr>
        </p:nvSpPr>
        <p:spPr>
          <a:xfrm>
            <a:off x="1395846" y="2571557"/>
            <a:ext cx="3964823" cy="3190880"/>
          </a:xfrm>
        </p:spPr>
        <p:txBody>
          <a:bodyPr anchor="ctr">
            <a:normAutofit fontScale="40000" lnSpcReduction="20000"/>
          </a:bodyPr>
          <a:lstStyle/>
          <a:p>
            <a:pPr marL="0" indent="0">
              <a:lnSpc>
                <a:spcPct val="120000"/>
              </a:lnSpc>
              <a:spcBef>
                <a:spcPts val="0"/>
              </a:spcBef>
              <a:spcAft>
                <a:spcPts val="0"/>
              </a:spcAft>
              <a:buNone/>
            </a:pPr>
            <a:r>
              <a:rPr lang="en-US" sz="4500" b="1" dirty="0">
                <a:ln/>
                <a:solidFill>
                  <a:schemeClr val="accent3"/>
                </a:solidFill>
              </a:rPr>
              <a:t>Aanji has assisted more </a:t>
            </a:r>
          </a:p>
          <a:p>
            <a:pPr marL="0" indent="0">
              <a:lnSpc>
                <a:spcPct val="120000"/>
              </a:lnSpc>
              <a:spcBef>
                <a:spcPts val="0"/>
              </a:spcBef>
              <a:spcAft>
                <a:spcPts val="0"/>
              </a:spcAft>
              <a:buNone/>
            </a:pPr>
            <a:r>
              <a:rPr lang="en-US" sz="4500" b="1" dirty="0">
                <a:ln/>
                <a:solidFill>
                  <a:schemeClr val="accent3"/>
                </a:solidFill>
              </a:rPr>
              <a:t>than 4982 families with </a:t>
            </a:r>
          </a:p>
          <a:p>
            <a:pPr marL="0" indent="0">
              <a:lnSpc>
                <a:spcPct val="120000"/>
              </a:lnSpc>
              <a:spcBef>
                <a:spcPts val="0"/>
              </a:spcBef>
              <a:spcAft>
                <a:spcPts val="0"/>
              </a:spcAft>
              <a:buNone/>
            </a:pPr>
            <a:r>
              <a:rPr lang="en-US" sz="4500" b="1" dirty="0">
                <a:ln/>
                <a:solidFill>
                  <a:schemeClr val="accent3"/>
                </a:solidFill>
              </a:rPr>
              <a:t>housing barriers</a:t>
            </a:r>
          </a:p>
          <a:p>
            <a:pPr marL="0" indent="0">
              <a:lnSpc>
                <a:spcPct val="120000"/>
              </a:lnSpc>
              <a:spcBef>
                <a:spcPts val="0"/>
              </a:spcBef>
              <a:spcAft>
                <a:spcPts val="0"/>
              </a:spcAft>
              <a:buNone/>
            </a:pPr>
            <a:endParaRPr lang="en-US" sz="3000" b="1" dirty="0">
              <a:ln/>
              <a:solidFill>
                <a:schemeClr val="accent3"/>
              </a:solidFill>
            </a:endParaRPr>
          </a:p>
          <a:p>
            <a:pPr marL="0" indent="0">
              <a:lnSpc>
                <a:spcPct val="120000"/>
              </a:lnSpc>
              <a:spcBef>
                <a:spcPts val="0"/>
              </a:spcBef>
              <a:spcAft>
                <a:spcPts val="0"/>
              </a:spcAft>
              <a:buNone/>
            </a:pPr>
            <a:r>
              <a:rPr lang="en-US" sz="4000" b="1" dirty="0">
                <a:ln/>
                <a:solidFill>
                  <a:schemeClr val="accent3"/>
                </a:solidFill>
              </a:rPr>
              <a:t>All families have increased their </a:t>
            </a:r>
          </a:p>
          <a:p>
            <a:pPr marL="0" indent="0">
              <a:lnSpc>
                <a:spcPct val="120000"/>
              </a:lnSpc>
              <a:spcBef>
                <a:spcPts val="0"/>
              </a:spcBef>
              <a:spcAft>
                <a:spcPts val="0"/>
              </a:spcAft>
              <a:buNone/>
            </a:pPr>
            <a:r>
              <a:rPr lang="en-US" sz="4000" b="1" dirty="0">
                <a:ln/>
                <a:solidFill>
                  <a:schemeClr val="accent3"/>
                </a:solidFill>
              </a:rPr>
              <a:t>financial health</a:t>
            </a:r>
          </a:p>
          <a:p>
            <a:pPr marL="0" indent="0">
              <a:lnSpc>
                <a:spcPct val="120000"/>
              </a:lnSpc>
              <a:spcBef>
                <a:spcPts val="0"/>
              </a:spcBef>
              <a:spcAft>
                <a:spcPts val="0"/>
              </a:spcAft>
              <a:buNone/>
            </a:pPr>
            <a:endParaRPr lang="en-US" sz="4000" b="1" dirty="0">
              <a:ln/>
              <a:solidFill>
                <a:schemeClr val="accent3"/>
              </a:solidFill>
            </a:endParaRPr>
          </a:p>
          <a:p>
            <a:pPr marL="0" indent="0">
              <a:lnSpc>
                <a:spcPct val="120000"/>
              </a:lnSpc>
              <a:spcBef>
                <a:spcPts val="0"/>
              </a:spcBef>
              <a:spcAft>
                <a:spcPts val="0"/>
              </a:spcAft>
              <a:buNone/>
            </a:pPr>
            <a:r>
              <a:rPr lang="en-US" sz="4000" b="1" dirty="0">
                <a:ln/>
                <a:solidFill>
                  <a:schemeClr val="accent3"/>
                </a:solidFill>
              </a:rPr>
              <a:t>All have increased their natural</a:t>
            </a:r>
          </a:p>
          <a:p>
            <a:pPr marL="0" indent="0">
              <a:lnSpc>
                <a:spcPct val="120000"/>
              </a:lnSpc>
              <a:spcBef>
                <a:spcPts val="0"/>
              </a:spcBef>
              <a:spcAft>
                <a:spcPts val="0"/>
              </a:spcAft>
              <a:buNone/>
            </a:pPr>
            <a:r>
              <a:rPr lang="en-US" sz="4000" b="1" dirty="0">
                <a:ln/>
                <a:solidFill>
                  <a:schemeClr val="accent3"/>
                </a:solidFill>
              </a:rPr>
              <a:t>supports and increased family </a:t>
            </a:r>
          </a:p>
          <a:p>
            <a:pPr marL="0" indent="0">
              <a:lnSpc>
                <a:spcPct val="120000"/>
              </a:lnSpc>
              <a:spcBef>
                <a:spcPts val="0"/>
              </a:spcBef>
              <a:spcAft>
                <a:spcPts val="0"/>
              </a:spcAft>
              <a:buNone/>
            </a:pPr>
            <a:r>
              <a:rPr lang="en-US" sz="4000" b="1" dirty="0">
                <a:ln/>
                <a:solidFill>
                  <a:schemeClr val="accent3"/>
                </a:solidFill>
              </a:rPr>
              <a:t>stability</a:t>
            </a:r>
            <a:endParaRPr lang="en-US" sz="7000" b="1" dirty="0">
              <a:ln/>
              <a:solidFill>
                <a:schemeClr val="accent3"/>
              </a:solidFill>
            </a:endParaRPr>
          </a:p>
          <a:p>
            <a:endParaRPr lang="en-US" dirty="0"/>
          </a:p>
        </p:txBody>
      </p:sp>
      <p:sp>
        <p:nvSpPr>
          <p:cNvPr id="5" name="Content Placeholder 4">
            <a:extLst>
              <a:ext uri="{FF2B5EF4-FFF2-40B4-BE49-F238E27FC236}">
                <a16:creationId xmlns:a16="http://schemas.microsoft.com/office/drawing/2014/main" id="{F6307ADE-5F15-4C48-B622-14012CCC6FBE}"/>
              </a:ext>
            </a:extLst>
          </p:cNvPr>
          <p:cNvSpPr>
            <a:spLocks noGrp="1"/>
          </p:cNvSpPr>
          <p:nvPr>
            <p:ph sz="half" idx="2"/>
          </p:nvPr>
        </p:nvSpPr>
        <p:spPr>
          <a:xfrm>
            <a:off x="6095999" y="2452309"/>
            <a:ext cx="5480409" cy="3310128"/>
          </a:xfrm>
        </p:spPr>
        <p:txBody>
          <a:bodyPr anchor="ctr">
            <a:normAutofit fontScale="40000" lnSpcReduction="20000"/>
          </a:bodyPr>
          <a:lstStyle/>
          <a:p>
            <a:pPr marL="228600" indent="-114300">
              <a:buFont typeface="Arial" panose="020B0604020202020204" pitchFamily="34" charset="0"/>
              <a:buChar char="•"/>
            </a:pPr>
            <a:r>
              <a:rPr lang="en-US" sz="2900" b="1" dirty="0">
                <a:ln/>
                <a:solidFill>
                  <a:schemeClr val="accent3"/>
                </a:solidFill>
              </a:rPr>
              <a:t>16 Children were reunited with their parents</a:t>
            </a:r>
          </a:p>
          <a:p>
            <a:pPr marL="228600" indent="-114300">
              <a:buFont typeface="Arial" panose="020B0604020202020204" pitchFamily="34" charset="0"/>
              <a:buChar char="•"/>
            </a:pPr>
            <a:r>
              <a:rPr lang="en-US" sz="2900" b="1" dirty="0">
                <a:ln/>
                <a:solidFill>
                  <a:schemeClr val="accent3"/>
                </a:solidFill>
              </a:rPr>
              <a:t>7 babies were born</a:t>
            </a:r>
          </a:p>
          <a:p>
            <a:pPr marL="228600" indent="-114300">
              <a:buFont typeface="Arial" panose="020B0604020202020204" pitchFamily="34" charset="0"/>
              <a:buChar char="•"/>
            </a:pPr>
            <a:r>
              <a:rPr lang="en-US" sz="2900" b="1" dirty="0">
                <a:ln/>
                <a:solidFill>
                  <a:schemeClr val="accent3"/>
                </a:solidFill>
              </a:rPr>
              <a:t>238 referrals for outside services</a:t>
            </a:r>
          </a:p>
          <a:p>
            <a:pPr marL="228600" indent="-114300">
              <a:buFont typeface="Arial" panose="020B0604020202020204" pitchFamily="34" charset="0"/>
              <a:buChar char="•"/>
            </a:pPr>
            <a:r>
              <a:rPr lang="en-US" sz="2900" b="1" dirty="0">
                <a:ln/>
                <a:solidFill>
                  <a:schemeClr val="accent3"/>
                </a:solidFill>
              </a:rPr>
              <a:t>50 families transitioned to permanent housing</a:t>
            </a:r>
          </a:p>
          <a:p>
            <a:pPr marL="228600" indent="-114300">
              <a:buFont typeface="Arial" panose="020B0604020202020204" pitchFamily="34" charset="0"/>
              <a:buChar char="•"/>
            </a:pPr>
            <a:r>
              <a:rPr lang="en-US" sz="2900" b="1" dirty="0">
                <a:ln/>
                <a:solidFill>
                  <a:schemeClr val="accent3"/>
                </a:solidFill>
              </a:rPr>
              <a:t>32 of 38 units are occupied (2 are offices and the others are being prepped for move in)</a:t>
            </a:r>
          </a:p>
          <a:p>
            <a:pPr marL="228600" indent="-114300">
              <a:buFont typeface="Arial" panose="020B0604020202020204" pitchFamily="34" charset="0"/>
              <a:buChar char="•"/>
            </a:pPr>
            <a:r>
              <a:rPr lang="en-US" sz="2900" b="1" dirty="0">
                <a:ln/>
                <a:solidFill>
                  <a:schemeClr val="accent3"/>
                </a:solidFill>
              </a:rPr>
              <a:t>12 families are completing the work to enter Zakab soon</a:t>
            </a:r>
          </a:p>
          <a:p>
            <a:pPr marL="228600" indent="-114300">
              <a:buFont typeface="Arial" panose="020B0604020202020204" pitchFamily="34" charset="0"/>
              <a:buChar char="•"/>
            </a:pPr>
            <a:r>
              <a:rPr lang="en-US" sz="2900" b="1" dirty="0">
                <a:ln/>
                <a:solidFill>
                  <a:schemeClr val="accent3"/>
                </a:solidFill>
              </a:rPr>
              <a:t>Many have received furniture and/or home supplies that have been donated to the program</a:t>
            </a:r>
          </a:p>
          <a:p>
            <a:pPr marL="228600" indent="-114300">
              <a:buFont typeface="Arial" panose="020B0604020202020204" pitchFamily="34" charset="0"/>
              <a:buChar char="•"/>
            </a:pPr>
            <a:r>
              <a:rPr lang="en-US" sz="2900" b="1" dirty="0">
                <a:ln/>
                <a:solidFill>
                  <a:schemeClr val="accent3"/>
                </a:solidFill>
              </a:rPr>
              <a:t>Total housing assistance program funds dispersed since FY21 $6,009,089</a:t>
            </a:r>
          </a:p>
          <a:p>
            <a:pPr marL="228600" indent="-114300">
              <a:buFont typeface="Arial" panose="020B0604020202020204" pitchFamily="34" charset="0"/>
              <a:buChar char="•"/>
            </a:pPr>
            <a:r>
              <a:rPr lang="en-US" sz="2900" b="1" dirty="0">
                <a:ln/>
                <a:solidFill>
                  <a:schemeClr val="accent3"/>
                </a:solidFill>
              </a:rPr>
              <a:t>Helped approximately 100 elders in the community to pay utility costs last winter</a:t>
            </a:r>
          </a:p>
          <a:p>
            <a:pPr marL="228600" indent="-114300">
              <a:buFont typeface="Arial" panose="020B0604020202020204" pitchFamily="34" charset="0"/>
              <a:buChar char="•"/>
            </a:pPr>
            <a:endParaRPr lang="en-US" dirty="0"/>
          </a:p>
        </p:txBody>
      </p:sp>
    </p:spTree>
    <p:extLst>
      <p:ext uri="{BB962C8B-B14F-4D97-AF65-F5344CB8AC3E}">
        <p14:creationId xmlns:p14="http://schemas.microsoft.com/office/powerpoint/2010/main" val="316517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82531" y="1444336"/>
            <a:ext cx="5962505" cy="3584864"/>
          </a:xfrm>
          <a:prstGeom prst="rect">
            <a:avLst/>
          </a:prstGeom>
        </p:spPr>
        <p:txBody>
          <a:bodyPr>
            <a:normAutofit fontScale="62500" lnSpcReduction="2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800" dirty="0">
                <a:solidFill>
                  <a:schemeClr val="tx2"/>
                </a:solidFill>
              </a:rPr>
              <a:t>"The message I would want Band members to hear is that you can accomplish anything you set your mind to if you have the initiative and determination to make it happen.”</a:t>
            </a:r>
            <a:endParaRPr lang="en-US" dirty="0">
              <a:solidFill>
                <a:schemeClr val="tx2"/>
              </a:solidFill>
            </a:endParaRPr>
          </a:p>
        </p:txBody>
      </p:sp>
      <p:sp>
        <p:nvSpPr>
          <p:cNvPr id="3" name="Text Placeholder 3"/>
          <p:cNvSpPr txBox="1">
            <a:spLocks/>
          </p:cNvSpPr>
          <p:nvPr/>
        </p:nvSpPr>
        <p:spPr>
          <a:xfrm>
            <a:off x="1082531" y="5029200"/>
            <a:ext cx="5908887" cy="623456"/>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None/>
            </a:pPr>
            <a:r>
              <a:rPr lang="en-US" dirty="0">
                <a:solidFill>
                  <a:schemeClr val="tx2"/>
                </a:solidFill>
                <a:latin typeface="+mj-lt"/>
              </a:rPr>
              <a:t>Joycelyn Shingobe - 2003</a:t>
            </a:r>
          </a:p>
          <a:p>
            <a:endParaRPr lang="en-US" dirty="0"/>
          </a:p>
        </p:txBody>
      </p:sp>
      <p:pic>
        <p:nvPicPr>
          <p:cNvPr id="4" name="Picture 4" descr="https://www.redlakenationnews.com/home/cms_data/dfault/photos/stories/id/8/7/95487/.TEMP/s_topTEMP900x420-1549.jpeg"/>
          <p:cNvPicPr>
            <a:picLocks noChangeAspect="1" noChangeArrowheads="1"/>
          </p:cNvPicPr>
          <p:nvPr/>
        </p:nvPicPr>
        <p:blipFill rotWithShape="1">
          <a:blip r:embed="rId3">
            <a:duotone>
              <a:prstClr val="black"/>
              <a:srgbClr val="663300">
                <a:tint val="45000"/>
                <a:satMod val="400000"/>
              </a:srgbClr>
            </a:duotone>
            <a:extLst>
              <a:ext uri="{BEBA8EAE-BF5A-486C-A8C5-ECC9F3942E4B}">
                <a14:imgProps xmlns:a14="http://schemas.microsoft.com/office/drawing/2010/main">
                  <a14:imgLayer r:embed="rId4">
                    <a14:imgEffect>
                      <a14:sharpenSoften amount="50000"/>
                    </a14:imgEffect>
                    <a14:imgEffect>
                      <a14:colorTemperature colorTemp="6313"/>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10442" r="16910"/>
          <a:stretch/>
        </p:blipFill>
        <p:spPr bwMode="auto">
          <a:xfrm rot="798618">
            <a:off x="7468941" y="1048153"/>
            <a:ext cx="3621040" cy="45708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58917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340380" y="3916375"/>
            <a:ext cx="7752522" cy="880493"/>
          </a:xfrm>
          <a:prstGeom prst="rect">
            <a:avLst/>
          </a:prstGeom>
          <a:noFill/>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5400" b="1" dirty="0">
              <a:solidFill>
                <a:schemeClr val="tx1"/>
              </a:solidFill>
            </a:endParaRPr>
          </a:p>
        </p:txBody>
      </p:sp>
      <p:pic>
        <p:nvPicPr>
          <p:cNvPr id="3" name="Picture 2"/>
          <p:cNvPicPr>
            <a:picLocks noChangeAspect="1"/>
          </p:cNvPicPr>
          <p:nvPr/>
        </p:nvPicPr>
        <p:blipFill>
          <a:blip r:embed="rId3"/>
          <a:stretch>
            <a:fillRect/>
          </a:stretch>
        </p:blipFill>
        <p:spPr>
          <a:xfrm>
            <a:off x="4523741" y="2583531"/>
            <a:ext cx="3091967" cy="3017169"/>
          </a:xfrm>
          <a:prstGeom prst="rect">
            <a:avLst/>
          </a:prstGeom>
          <a:effectLst/>
        </p:spPr>
      </p:pic>
      <p:sp>
        <p:nvSpPr>
          <p:cNvPr id="2" name="Rectangle 1">
            <a:extLst>
              <a:ext uri="{FF2B5EF4-FFF2-40B4-BE49-F238E27FC236}">
                <a16:creationId xmlns:a16="http://schemas.microsoft.com/office/drawing/2014/main" id="{388385FF-A6AA-4A02-8BA0-1A31611216EF}"/>
              </a:ext>
            </a:extLst>
          </p:cNvPr>
          <p:cNvSpPr/>
          <p:nvPr/>
        </p:nvSpPr>
        <p:spPr>
          <a:xfrm>
            <a:off x="1019503" y="799531"/>
            <a:ext cx="10152994" cy="5092114"/>
          </a:xfrm>
          <a:prstGeom prst="rect">
            <a:avLst/>
          </a:prstGeom>
          <a:solidFill>
            <a:schemeClr val="bg1">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p:cNvSpPr>
            <a:spLocks noGrp="1"/>
          </p:cNvSpPr>
          <p:nvPr>
            <p:ph type="title"/>
          </p:nvPr>
        </p:nvSpPr>
        <p:spPr>
          <a:xfrm>
            <a:off x="1131256" y="2716254"/>
            <a:ext cx="9876938" cy="2733927"/>
          </a:xfrm>
          <a:effectLst>
            <a:softEdge rad="647700"/>
          </a:effectLst>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chemeClr val="accent3"/>
                </a:solidFill>
              </a:rPr>
              <a:t> </a:t>
            </a:r>
            <a:br>
              <a:rPr lang="en-US" b="1" dirty="0">
                <a:ln/>
                <a:solidFill>
                  <a:schemeClr val="accent3"/>
                </a:solidFill>
              </a:rPr>
            </a:br>
            <a:r>
              <a:rPr lang="en-US" sz="3200" b="1" i="1" dirty="0">
                <a:ln/>
                <a:solidFill>
                  <a:schemeClr val="accent3"/>
                </a:solidFill>
                <a:latin typeface="+mn-lt"/>
              </a:rPr>
              <a:t>To assist our fellow Anishinaabe with education, training, work experiences, cultural participation, and support services to be prosperous and change their life.</a:t>
            </a:r>
            <a:br>
              <a:rPr lang="en-US" sz="3200" b="1" i="1" dirty="0">
                <a:ln/>
                <a:solidFill>
                  <a:schemeClr val="accent3"/>
                </a:solidFill>
                <a:latin typeface="+mn-lt"/>
              </a:rPr>
            </a:br>
            <a:br>
              <a:rPr lang="en-US" sz="3200" b="1" i="1" dirty="0">
                <a:ln/>
                <a:solidFill>
                  <a:schemeClr val="accent3"/>
                </a:solidFill>
                <a:latin typeface="+mn-lt"/>
              </a:rPr>
            </a:br>
            <a:r>
              <a:rPr lang="en-US" sz="2800" b="1" dirty="0">
                <a:ln/>
                <a:solidFill>
                  <a:schemeClr val="tx2"/>
                </a:solidFill>
              </a:rPr>
              <a:t>Mission Statement</a:t>
            </a:r>
            <a:endParaRPr lang="en-US" sz="2800" b="1" dirty="0">
              <a:ln/>
              <a:solidFill>
                <a:schemeClr val="tx2"/>
              </a:solidFill>
              <a:latin typeface="+mn-lt"/>
            </a:endParaRPr>
          </a:p>
        </p:txBody>
      </p:sp>
      <p:pic>
        <p:nvPicPr>
          <p:cNvPr id="5" name="Picture 4">
            <a:extLst>
              <a:ext uri="{FF2B5EF4-FFF2-40B4-BE49-F238E27FC236}">
                <a16:creationId xmlns:a16="http://schemas.microsoft.com/office/drawing/2014/main" id="{00000000-0008-0000-0000-00000300000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777066" y="1407819"/>
            <a:ext cx="6637867" cy="1007226"/>
          </a:xfrm>
          <a:prstGeom prst="rect">
            <a:avLst/>
          </a:prstGeom>
        </p:spPr>
      </p:pic>
    </p:spTree>
    <p:extLst>
      <p:ext uri="{BB962C8B-B14F-4D97-AF65-F5344CB8AC3E}">
        <p14:creationId xmlns:p14="http://schemas.microsoft.com/office/powerpoint/2010/main" val="3253935854"/>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E07D1-75A4-4EEB-9D27-AA694B96C604}"/>
              </a:ext>
            </a:extLst>
          </p:cNvPr>
          <p:cNvSpPr>
            <a:spLocks noGrp="1"/>
          </p:cNvSpPr>
          <p:nvPr>
            <p:ph type="title"/>
          </p:nvPr>
        </p:nvSpPr>
        <p:spPr>
          <a:xfrm>
            <a:off x="1299634" y="4288039"/>
            <a:ext cx="9592732" cy="1116299"/>
          </a:xfrm>
        </p:spPr>
        <p:txBody>
          <a:bodyPr/>
          <a:lstStyle/>
          <a:p>
            <a:r>
              <a:rPr lang="en-US" b="1" dirty="0" err="1">
                <a:solidFill>
                  <a:schemeClr val="tx2">
                    <a:lumMod val="60000"/>
                    <a:lumOff val="40000"/>
                  </a:schemeClr>
                </a:solidFill>
              </a:rPr>
              <a:t>Zakab</a:t>
            </a:r>
            <a:r>
              <a:rPr lang="en-US" b="1" dirty="0">
                <a:solidFill>
                  <a:schemeClr val="tx2">
                    <a:lumMod val="60000"/>
                    <a:lumOff val="40000"/>
                  </a:schemeClr>
                </a:solidFill>
              </a:rPr>
              <a:t> is not Emergency Housing</a:t>
            </a:r>
          </a:p>
        </p:txBody>
      </p:sp>
      <p:sp>
        <p:nvSpPr>
          <p:cNvPr id="3" name="Text Placeholder 2">
            <a:extLst>
              <a:ext uri="{FF2B5EF4-FFF2-40B4-BE49-F238E27FC236}">
                <a16:creationId xmlns:a16="http://schemas.microsoft.com/office/drawing/2014/main" id="{D23BFBFC-7E5A-4830-884F-1F0383891FA3}"/>
              </a:ext>
            </a:extLst>
          </p:cNvPr>
          <p:cNvSpPr>
            <a:spLocks noGrp="1"/>
          </p:cNvSpPr>
          <p:nvPr>
            <p:ph type="body" idx="1"/>
          </p:nvPr>
        </p:nvSpPr>
        <p:spPr>
          <a:xfrm>
            <a:off x="1299634" y="1005840"/>
            <a:ext cx="9592732" cy="3059649"/>
          </a:xfrm>
        </p:spPr>
        <p:txBody>
          <a:bodyPr/>
          <a:lstStyle/>
          <a:p>
            <a:r>
              <a:rPr lang="en-US" sz="2800" b="1" dirty="0">
                <a:solidFill>
                  <a:schemeClr val="tx2"/>
                </a:solidFill>
              </a:rPr>
              <a:t>Zakab does not provide immediate, emergency housing.</a:t>
            </a:r>
          </a:p>
          <a:p>
            <a:endParaRPr lang="en-US" sz="2800" b="1" dirty="0">
              <a:solidFill>
                <a:schemeClr val="tx2"/>
              </a:solidFill>
            </a:endParaRPr>
          </a:p>
          <a:p>
            <a:r>
              <a:rPr lang="en-US" sz="2800" b="1" dirty="0">
                <a:solidFill>
                  <a:schemeClr val="tx2"/>
                </a:solidFill>
              </a:rPr>
              <a:t>Clients must be successfully working on their plans for 3 months before receiving housing.</a:t>
            </a:r>
          </a:p>
          <a:p>
            <a:endParaRPr lang="en-US" dirty="0"/>
          </a:p>
        </p:txBody>
      </p:sp>
    </p:spTree>
    <p:extLst>
      <p:ext uri="{BB962C8B-B14F-4D97-AF65-F5344CB8AC3E}">
        <p14:creationId xmlns:p14="http://schemas.microsoft.com/office/powerpoint/2010/main" val="2311249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4"/>
            <a:ext cx="9609666" cy="1034667"/>
          </a:xfrm>
        </p:spPr>
        <p:txBody>
          <a:bodyPr>
            <a:noAutofit/>
          </a:bodyPr>
          <a:lstStyle/>
          <a:p>
            <a:r>
              <a:rPr lang="en-US" sz="3200" b="1" dirty="0">
                <a:solidFill>
                  <a:schemeClr val="tx2">
                    <a:lumMod val="60000"/>
                    <a:lumOff val="40000"/>
                  </a:schemeClr>
                </a:solidFill>
              </a:rPr>
              <a:t>Three Tiers of Housing for </a:t>
            </a:r>
            <a:br>
              <a:rPr lang="en-US" sz="3200" b="1" dirty="0">
                <a:solidFill>
                  <a:schemeClr val="tx2">
                    <a:lumMod val="60000"/>
                    <a:lumOff val="40000"/>
                  </a:schemeClr>
                </a:solidFill>
              </a:rPr>
            </a:br>
            <a:r>
              <a:rPr lang="en-US" sz="3200" b="1" dirty="0">
                <a:solidFill>
                  <a:schemeClr val="tx2">
                    <a:lumMod val="60000"/>
                    <a:lumOff val="40000"/>
                  </a:schemeClr>
                </a:solidFill>
              </a:rPr>
              <a:t>Mille Lacs Band Members</a:t>
            </a:r>
          </a:p>
        </p:txBody>
      </p:sp>
      <p:grpSp>
        <p:nvGrpSpPr>
          <p:cNvPr id="3" name="Group 2"/>
          <p:cNvGrpSpPr/>
          <p:nvPr/>
        </p:nvGrpSpPr>
        <p:grpSpPr>
          <a:xfrm>
            <a:off x="996394" y="688972"/>
            <a:ext cx="10194615" cy="3897365"/>
            <a:chOff x="991351" y="688972"/>
            <a:chExt cx="9487730" cy="3897365"/>
          </a:xfrm>
        </p:grpSpPr>
        <p:sp>
          <p:nvSpPr>
            <p:cNvPr id="4" name="Freeform 3"/>
            <p:cNvSpPr/>
            <p:nvPr/>
          </p:nvSpPr>
          <p:spPr>
            <a:xfrm>
              <a:off x="3995755" y="688972"/>
              <a:ext cx="3478923" cy="1242069"/>
            </a:xfrm>
            <a:custGeom>
              <a:avLst/>
              <a:gdLst>
                <a:gd name="connsiteX0" fmla="*/ 0 w 3478923"/>
                <a:gd name="connsiteY0" fmla="*/ 1242069 h 1242069"/>
                <a:gd name="connsiteX1" fmla="*/ 1739456 w 3478923"/>
                <a:gd name="connsiteY1" fmla="*/ 0 h 1242069"/>
                <a:gd name="connsiteX2" fmla="*/ 1739467 w 3478923"/>
                <a:gd name="connsiteY2" fmla="*/ 0 h 1242069"/>
                <a:gd name="connsiteX3" fmla="*/ 3478923 w 3478923"/>
                <a:gd name="connsiteY3" fmla="*/ 1242069 h 1242069"/>
                <a:gd name="connsiteX4" fmla="*/ 0 w 3478923"/>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923" h="1242069">
                  <a:moveTo>
                    <a:pt x="0" y="1242069"/>
                  </a:moveTo>
                  <a:lnTo>
                    <a:pt x="1739456" y="0"/>
                  </a:lnTo>
                  <a:lnTo>
                    <a:pt x="1739467" y="0"/>
                  </a:lnTo>
                  <a:lnTo>
                    <a:pt x="3478923" y="1242069"/>
                  </a:lnTo>
                  <a:lnTo>
                    <a:pt x="0" y="1242069"/>
                  </a:lnTo>
                  <a:close/>
                </a:path>
              </a:pathLst>
            </a:custGeom>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a:p>
              <a:pPr lvl="0" algn="ctr" defTabSz="889000">
                <a:lnSpc>
                  <a:spcPct val="90000"/>
                </a:lnSpc>
                <a:spcBef>
                  <a:spcPct val="0"/>
                </a:spcBef>
                <a:spcAft>
                  <a:spcPct val="35000"/>
                </a:spcAft>
              </a:pPr>
              <a:r>
                <a:rPr lang="en-US" sz="2000" b="1" kern="1200" dirty="0"/>
                <a:t>Tier 3</a:t>
              </a:r>
            </a:p>
            <a:p>
              <a:pPr lvl="0" algn="ctr" defTabSz="889000">
                <a:lnSpc>
                  <a:spcPct val="90000"/>
                </a:lnSpc>
                <a:spcBef>
                  <a:spcPct val="0"/>
                </a:spcBef>
                <a:spcAft>
                  <a:spcPct val="35000"/>
                </a:spcAft>
              </a:pPr>
              <a:r>
                <a:rPr lang="en-US" sz="2000" b="1" kern="1200" dirty="0"/>
                <a:t>Permanent Housing</a:t>
              </a:r>
            </a:p>
          </p:txBody>
        </p:sp>
        <p:sp>
          <p:nvSpPr>
            <p:cNvPr id="5" name="Freeform 4"/>
            <p:cNvSpPr/>
            <p:nvPr/>
          </p:nvSpPr>
          <p:spPr>
            <a:xfrm>
              <a:off x="2424293" y="2016620"/>
              <a:ext cx="6621846" cy="1242069"/>
            </a:xfrm>
            <a:custGeom>
              <a:avLst/>
              <a:gdLst>
                <a:gd name="connsiteX0" fmla="*/ 0 w 6957847"/>
                <a:gd name="connsiteY0" fmla="*/ 1242069 h 1242069"/>
                <a:gd name="connsiteX1" fmla="*/ 1739456 w 6957847"/>
                <a:gd name="connsiteY1" fmla="*/ 0 h 1242069"/>
                <a:gd name="connsiteX2" fmla="*/ 5218391 w 6957847"/>
                <a:gd name="connsiteY2" fmla="*/ 0 h 1242069"/>
                <a:gd name="connsiteX3" fmla="*/ 6957847 w 6957847"/>
                <a:gd name="connsiteY3" fmla="*/ 1242069 h 1242069"/>
                <a:gd name="connsiteX4" fmla="*/ 0 w 6957847"/>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847" h="1242069">
                  <a:moveTo>
                    <a:pt x="0" y="1242069"/>
                  </a:moveTo>
                  <a:lnTo>
                    <a:pt x="1739456" y="0"/>
                  </a:lnTo>
                  <a:lnTo>
                    <a:pt x="5218391" y="0"/>
                  </a:lnTo>
                  <a:lnTo>
                    <a:pt x="6957847" y="1242069"/>
                  </a:lnTo>
                  <a:lnTo>
                    <a:pt x="0" y="1242069"/>
                  </a:lnTo>
                  <a:close/>
                </a:path>
              </a:pathLst>
            </a:custGeom>
          </p:spPr>
          <p:style>
            <a:lnRef idx="0">
              <a:schemeClr val="lt1">
                <a:hueOff val="0"/>
                <a:satOff val="0"/>
                <a:lumOff val="0"/>
                <a:alphaOff val="0"/>
              </a:schemeClr>
            </a:lnRef>
            <a:fillRef idx="2">
              <a:schemeClr val="accent3">
                <a:shade val="80000"/>
                <a:hueOff val="264109"/>
                <a:satOff val="-5842"/>
                <a:lumOff val="14712"/>
                <a:alphaOff val="0"/>
              </a:schemeClr>
            </a:fillRef>
            <a:effectRef idx="1">
              <a:schemeClr val="accent3">
                <a:shade val="80000"/>
                <a:hueOff val="264109"/>
                <a:satOff val="-5842"/>
                <a:lumOff val="14712"/>
                <a:alphaOff val="0"/>
              </a:schemeClr>
            </a:effectRef>
            <a:fontRef idx="minor">
              <a:schemeClr val="dk1"/>
            </a:fontRef>
          </p:style>
          <p:txBody>
            <a:bodyPr spcFirstLastPara="0" vert="horz" wrap="square" lIns="1243023" tIns="25400" rIns="1243023" bIns="25400" numCol="1" spcCol="1270" anchor="ctr" anchorCtr="0">
              <a:noAutofit/>
            </a:bodyPr>
            <a:lstStyle/>
            <a:p>
              <a:pPr lvl="0" algn="ctr" defTabSz="889000">
                <a:lnSpc>
                  <a:spcPct val="90000"/>
                </a:lnSpc>
                <a:spcBef>
                  <a:spcPct val="0"/>
                </a:spcBef>
                <a:spcAft>
                  <a:spcPct val="35000"/>
                </a:spcAft>
              </a:pPr>
              <a:r>
                <a:rPr lang="en-US" sz="2000" b="1" kern="1200" dirty="0"/>
                <a:t>Tier 2</a:t>
              </a:r>
            </a:p>
            <a:p>
              <a:pPr lvl="0" algn="ctr" defTabSz="889000">
                <a:lnSpc>
                  <a:spcPct val="90000"/>
                </a:lnSpc>
                <a:spcBef>
                  <a:spcPct val="0"/>
                </a:spcBef>
                <a:spcAft>
                  <a:spcPct val="35000"/>
                </a:spcAft>
              </a:pPr>
              <a:r>
                <a:rPr lang="en-US" sz="2000" b="1" kern="1200" dirty="0"/>
                <a:t>Transitional Housing</a:t>
              </a:r>
            </a:p>
          </p:txBody>
        </p:sp>
        <p:sp>
          <p:nvSpPr>
            <p:cNvPr id="7" name="Freeform 6"/>
            <p:cNvSpPr/>
            <p:nvPr/>
          </p:nvSpPr>
          <p:spPr>
            <a:xfrm>
              <a:off x="991351" y="3344268"/>
              <a:ext cx="9487730" cy="1242069"/>
            </a:xfrm>
            <a:custGeom>
              <a:avLst/>
              <a:gdLst>
                <a:gd name="connsiteX0" fmla="*/ 0 w 10436771"/>
                <a:gd name="connsiteY0" fmla="*/ 1242069 h 1242069"/>
                <a:gd name="connsiteX1" fmla="*/ 1739456 w 10436771"/>
                <a:gd name="connsiteY1" fmla="*/ 0 h 1242069"/>
                <a:gd name="connsiteX2" fmla="*/ 8697315 w 10436771"/>
                <a:gd name="connsiteY2" fmla="*/ 0 h 1242069"/>
                <a:gd name="connsiteX3" fmla="*/ 10436771 w 10436771"/>
                <a:gd name="connsiteY3" fmla="*/ 1242069 h 1242069"/>
                <a:gd name="connsiteX4" fmla="*/ 0 w 10436771"/>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6771" h="1242069">
                  <a:moveTo>
                    <a:pt x="0" y="1242069"/>
                  </a:moveTo>
                  <a:lnTo>
                    <a:pt x="1739456" y="0"/>
                  </a:lnTo>
                  <a:lnTo>
                    <a:pt x="8697315" y="0"/>
                  </a:lnTo>
                  <a:lnTo>
                    <a:pt x="10436771" y="1242069"/>
                  </a:lnTo>
                  <a:lnTo>
                    <a:pt x="0" y="1242069"/>
                  </a:lnTo>
                  <a:close/>
                </a:path>
              </a:pathLst>
            </a:custGeom>
          </p:spPr>
          <p:style>
            <a:lnRef idx="0">
              <a:schemeClr val="lt1">
                <a:hueOff val="0"/>
                <a:satOff val="0"/>
                <a:lumOff val="0"/>
                <a:alphaOff val="0"/>
              </a:schemeClr>
            </a:lnRef>
            <a:fillRef idx="2">
              <a:schemeClr val="accent3">
                <a:shade val="80000"/>
                <a:hueOff val="528218"/>
                <a:satOff val="-11684"/>
                <a:lumOff val="29425"/>
                <a:alphaOff val="0"/>
              </a:schemeClr>
            </a:fillRef>
            <a:effectRef idx="1">
              <a:schemeClr val="accent3">
                <a:shade val="80000"/>
                <a:hueOff val="528218"/>
                <a:satOff val="-11684"/>
                <a:lumOff val="29425"/>
                <a:alphaOff val="0"/>
              </a:schemeClr>
            </a:effectRef>
            <a:fontRef idx="minor">
              <a:schemeClr val="dk1"/>
            </a:fontRef>
          </p:style>
          <p:txBody>
            <a:bodyPr spcFirstLastPara="0" vert="horz" wrap="square" lIns="1851835" tIns="25400" rIns="1851835" bIns="25400" numCol="1" spcCol="1270" anchor="ctr" anchorCtr="0">
              <a:noAutofit/>
            </a:bodyPr>
            <a:lstStyle/>
            <a:p>
              <a:pPr lvl="0" algn="ctr" defTabSz="889000">
                <a:lnSpc>
                  <a:spcPct val="90000"/>
                </a:lnSpc>
                <a:spcBef>
                  <a:spcPct val="0"/>
                </a:spcBef>
                <a:spcAft>
                  <a:spcPct val="35000"/>
                </a:spcAft>
              </a:pPr>
              <a:r>
                <a:rPr lang="en-US" sz="2000" b="1" kern="1200" dirty="0"/>
                <a:t>Tier 1</a:t>
              </a:r>
            </a:p>
            <a:p>
              <a:pPr lvl="0" algn="ctr" defTabSz="889000">
                <a:lnSpc>
                  <a:spcPct val="90000"/>
                </a:lnSpc>
                <a:spcBef>
                  <a:spcPct val="0"/>
                </a:spcBef>
                <a:spcAft>
                  <a:spcPct val="35000"/>
                </a:spcAft>
              </a:pPr>
              <a:r>
                <a:rPr lang="en-US" sz="2000" b="1" kern="1200" dirty="0"/>
                <a:t>Emergency Housing</a:t>
              </a:r>
            </a:p>
          </p:txBody>
        </p:sp>
      </p:grpSp>
    </p:spTree>
    <p:extLst>
      <p:ext uri="{BB962C8B-B14F-4D97-AF65-F5344CB8AC3E}">
        <p14:creationId xmlns:p14="http://schemas.microsoft.com/office/powerpoint/2010/main" val="190701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9897" y="274320"/>
            <a:ext cx="10842171" cy="175042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EBEBEB"/>
              </a:solidFill>
              <a:effectLst/>
              <a:uLnTx/>
              <a:uFillTx/>
              <a:latin typeface="Calibri" panose="020F0502020204030204" pitchFamily="34" charset="0"/>
              <a:cs typeface="Calibri" panose="020F0502020204030204" pitchFamily="34" charset="0"/>
            </a:endParaRPr>
          </a:p>
        </p:txBody>
      </p:sp>
      <p:grpSp>
        <p:nvGrpSpPr>
          <p:cNvPr id="11" name="Group 10"/>
          <p:cNvGrpSpPr/>
          <p:nvPr/>
        </p:nvGrpSpPr>
        <p:grpSpPr>
          <a:xfrm>
            <a:off x="923658" y="540327"/>
            <a:ext cx="10340088" cy="5340928"/>
            <a:chOff x="923658" y="540327"/>
            <a:chExt cx="10340088" cy="5216237"/>
          </a:xfrm>
        </p:grpSpPr>
        <p:grpSp>
          <p:nvGrpSpPr>
            <p:cNvPr id="12" name="Group 11"/>
            <p:cNvGrpSpPr/>
            <p:nvPr/>
          </p:nvGrpSpPr>
          <p:grpSpPr>
            <a:xfrm>
              <a:off x="923658" y="688972"/>
              <a:ext cx="10340088" cy="4993197"/>
              <a:chOff x="923658" y="688972"/>
              <a:chExt cx="10340088" cy="4993197"/>
            </a:xfrm>
          </p:grpSpPr>
          <p:grpSp>
            <p:nvGrpSpPr>
              <p:cNvPr id="14" name="Group 13"/>
              <p:cNvGrpSpPr/>
              <p:nvPr/>
            </p:nvGrpSpPr>
            <p:grpSpPr>
              <a:xfrm>
                <a:off x="923658" y="688972"/>
                <a:ext cx="10340088" cy="3897365"/>
                <a:chOff x="923658" y="688972"/>
                <a:chExt cx="9623116" cy="3897365"/>
              </a:xfrm>
            </p:grpSpPr>
            <p:sp>
              <p:nvSpPr>
                <p:cNvPr id="16" name="Freeform 15"/>
                <p:cNvSpPr/>
                <p:nvPr/>
              </p:nvSpPr>
              <p:spPr>
                <a:xfrm>
                  <a:off x="3995755" y="688972"/>
                  <a:ext cx="3478923" cy="1242069"/>
                </a:xfrm>
                <a:custGeom>
                  <a:avLst/>
                  <a:gdLst>
                    <a:gd name="connsiteX0" fmla="*/ 0 w 3478923"/>
                    <a:gd name="connsiteY0" fmla="*/ 1242069 h 1242069"/>
                    <a:gd name="connsiteX1" fmla="*/ 1739456 w 3478923"/>
                    <a:gd name="connsiteY1" fmla="*/ 0 h 1242069"/>
                    <a:gd name="connsiteX2" fmla="*/ 1739467 w 3478923"/>
                    <a:gd name="connsiteY2" fmla="*/ 0 h 1242069"/>
                    <a:gd name="connsiteX3" fmla="*/ 3478923 w 3478923"/>
                    <a:gd name="connsiteY3" fmla="*/ 1242069 h 1242069"/>
                    <a:gd name="connsiteX4" fmla="*/ 0 w 3478923"/>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923" h="1242069">
                      <a:moveTo>
                        <a:pt x="0" y="1242069"/>
                      </a:moveTo>
                      <a:lnTo>
                        <a:pt x="1739456" y="0"/>
                      </a:lnTo>
                      <a:lnTo>
                        <a:pt x="1739467" y="0"/>
                      </a:lnTo>
                      <a:lnTo>
                        <a:pt x="3478923" y="1242069"/>
                      </a:lnTo>
                      <a:lnTo>
                        <a:pt x="0" y="1242069"/>
                      </a:lnTo>
                      <a:close/>
                    </a:path>
                  </a:pathLst>
                </a:custGeom>
                <a:ln>
                  <a:noFill/>
                </a:ln>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p:txBody>
            </p:sp>
            <p:sp>
              <p:nvSpPr>
                <p:cNvPr id="17" name="Freeform 16"/>
                <p:cNvSpPr/>
                <p:nvPr/>
              </p:nvSpPr>
              <p:spPr>
                <a:xfrm>
                  <a:off x="2424293" y="2016620"/>
                  <a:ext cx="6621846" cy="1242069"/>
                </a:xfrm>
                <a:custGeom>
                  <a:avLst/>
                  <a:gdLst>
                    <a:gd name="connsiteX0" fmla="*/ 0 w 6957847"/>
                    <a:gd name="connsiteY0" fmla="*/ 1242069 h 1242069"/>
                    <a:gd name="connsiteX1" fmla="*/ 1739456 w 6957847"/>
                    <a:gd name="connsiteY1" fmla="*/ 0 h 1242069"/>
                    <a:gd name="connsiteX2" fmla="*/ 5218391 w 6957847"/>
                    <a:gd name="connsiteY2" fmla="*/ 0 h 1242069"/>
                    <a:gd name="connsiteX3" fmla="*/ 6957847 w 6957847"/>
                    <a:gd name="connsiteY3" fmla="*/ 1242069 h 1242069"/>
                    <a:gd name="connsiteX4" fmla="*/ 0 w 6957847"/>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847" h="1242069">
                      <a:moveTo>
                        <a:pt x="0" y="1242069"/>
                      </a:moveTo>
                      <a:lnTo>
                        <a:pt x="1739456" y="0"/>
                      </a:lnTo>
                      <a:lnTo>
                        <a:pt x="5218391" y="0"/>
                      </a:lnTo>
                      <a:lnTo>
                        <a:pt x="6957847" y="1242069"/>
                      </a:lnTo>
                      <a:lnTo>
                        <a:pt x="0" y="1242069"/>
                      </a:lnTo>
                      <a:close/>
                    </a:path>
                  </a:pathLst>
                </a:custGeom>
                <a:ln>
                  <a:noFill/>
                </a:ln>
              </p:spPr>
              <p:style>
                <a:lnRef idx="0">
                  <a:schemeClr val="lt1">
                    <a:hueOff val="0"/>
                    <a:satOff val="0"/>
                    <a:lumOff val="0"/>
                    <a:alphaOff val="0"/>
                  </a:schemeClr>
                </a:lnRef>
                <a:fillRef idx="2">
                  <a:schemeClr val="accent3">
                    <a:shade val="80000"/>
                    <a:hueOff val="264109"/>
                    <a:satOff val="-5842"/>
                    <a:lumOff val="14712"/>
                    <a:alphaOff val="0"/>
                  </a:schemeClr>
                </a:fillRef>
                <a:effectRef idx="1">
                  <a:schemeClr val="accent3">
                    <a:shade val="80000"/>
                    <a:hueOff val="264109"/>
                    <a:satOff val="-5842"/>
                    <a:lumOff val="14712"/>
                    <a:alphaOff val="0"/>
                  </a:schemeClr>
                </a:effectRef>
                <a:fontRef idx="minor">
                  <a:schemeClr val="dk1"/>
                </a:fontRef>
              </p:style>
              <p:txBody>
                <a:bodyPr spcFirstLastPara="0" vert="horz" wrap="square" lIns="1243023" tIns="25400" rIns="1243023" bIns="25400" numCol="1" spcCol="1270" anchor="ctr" anchorCtr="0">
                  <a:noAutofit/>
                </a:bodyPr>
                <a:lstStyle/>
                <a:p>
                  <a:pPr lvl="0" algn="ctr" defTabSz="889000">
                    <a:lnSpc>
                      <a:spcPct val="90000"/>
                    </a:lnSpc>
                    <a:spcBef>
                      <a:spcPct val="0"/>
                    </a:spcBef>
                    <a:spcAft>
                      <a:spcPct val="35000"/>
                    </a:spcAft>
                  </a:pPr>
                  <a:endParaRPr lang="en-US" sz="2000" b="1" kern="1200" dirty="0"/>
                </a:p>
              </p:txBody>
            </p:sp>
            <p:sp>
              <p:nvSpPr>
                <p:cNvPr id="18" name="Freeform 17"/>
                <p:cNvSpPr/>
                <p:nvPr/>
              </p:nvSpPr>
              <p:spPr>
                <a:xfrm>
                  <a:off x="923658" y="3344268"/>
                  <a:ext cx="9623116" cy="1242069"/>
                </a:xfrm>
                <a:custGeom>
                  <a:avLst/>
                  <a:gdLst>
                    <a:gd name="connsiteX0" fmla="*/ 0 w 10436771"/>
                    <a:gd name="connsiteY0" fmla="*/ 1242069 h 1242069"/>
                    <a:gd name="connsiteX1" fmla="*/ 1739456 w 10436771"/>
                    <a:gd name="connsiteY1" fmla="*/ 0 h 1242069"/>
                    <a:gd name="connsiteX2" fmla="*/ 8697315 w 10436771"/>
                    <a:gd name="connsiteY2" fmla="*/ 0 h 1242069"/>
                    <a:gd name="connsiteX3" fmla="*/ 10436771 w 10436771"/>
                    <a:gd name="connsiteY3" fmla="*/ 1242069 h 1242069"/>
                    <a:gd name="connsiteX4" fmla="*/ 0 w 10436771"/>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6771" h="1242069">
                      <a:moveTo>
                        <a:pt x="0" y="1242069"/>
                      </a:moveTo>
                      <a:lnTo>
                        <a:pt x="1739456" y="0"/>
                      </a:lnTo>
                      <a:lnTo>
                        <a:pt x="8697315" y="0"/>
                      </a:lnTo>
                      <a:lnTo>
                        <a:pt x="10436771" y="1242069"/>
                      </a:lnTo>
                      <a:lnTo>
                        <a:pt x="0" y="1242069"/>
                      </a:lnTo>
                      <a:close/>
                    </a:path>
                  </a:pathLst>
                </a:custGeom>
                <a:ln>
                  <a:noFill/>
                </a:ln>
              </p:spPr>
              <p:style>
                <a:lnRef idx="0">
                  <a:schemeClr val="lt1">
                    <a:hueOff val="0"/>
                    <a:satOff val="0"/>
                    <a:lumOff val="0"/>
                    <a:alphaOff val="0"/>
                  </a:schemeClr>
                </a:lnRef>
                <a:fillRef idx="2">
                  <a:schemeClr val="accent3">
                    <a:shade val="80000"/>
                    <a:hueOff val="528218"/>
                    <a:satOff val="-11684"/>
                    <a:lumOff val="29425"/>
                    <a:alphaOff val="0"/>
                  </a:schemeClr>
                </a:fillRef>
                <a:effectRef idx="1">
                  <a:schemeClr val="accent3">
                    <a:shade val="80000"/>
                    <a:hueOff val="528218"/>
                    <a:satOff val="-11684"/>
                    <a:lumOff val="29425"/>
                    <a:alphaOff val="0"/>
                  </a:schemeClr>
                </a:effectRef>
                <a:fontRef idx="minor">
                  <a:schemeClr val="dk1"/>
                </a:fontRef>
              </p:style>
              <p:txBody>
                <a:bodyPr spcFirstLastPara="0" vert="horz" wrap="square" lIns="1851835" tIns="25400" rIns="1851835" bIns="25400" numCol="1" spcCol="1270" anchor="ctr" anchorCtr="0">
                  <a:noAutofit/>
                </a:bodyPr>
                <a:lstStyle/>
                <a:p>
                  <a:pPr lvl="0" algn="ctr" defTabSz="889000">
                    <a:lnSpc>
                      <a:spcPct val="90000"/>
                    </a:lnSpc>
                    <a:spcBef>
                      <a:spcPct val="0"/>
                    </a:spcBef>
                    <a:spcAft>
                      <a:spcPct val="35000"/>
                    </a:spcAft>
                  </a:pPr>
                  <a:endParaRPr lang="en-US" sz="2000" b="1" kern="1200" dirty="0"/>
                </a:p>
              </p:txBody>
            </p:sp>
          </p:grpSp>
          <p:sp>
            <p:nvSpPr>
              <p:cNvPr id="15" name="Rectangle 14"/>
              <p:cNvSpPr/>
              <p:nvPr/>
            </p:nvSpPr>
            <p:spPr>
              <a:xfrm>
                <a:off x="2536098" y="4671916"/>
                <a:ext cx="7115208" cy="1010253"/>
              </a:xfrm>
              <a:prstGeom prst="rect">
                <a:avLst/>
              </a:prstGeom>
              <a:gradFill flip="none" rotWithShape="1">
                <a:gsLst>
                  <a:gs pos="100000">
                    <a:schemeClr val="accent1">
                      <a:lumMod val="20000"/>
                      <a:lumOff val="80000"/>
                    </a:schemeClr>
                  </a:gs>
                  <a:gs pos="0">
                    <a:schemeClr val="accent1">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p:cNvSpPr/>
            <p:nvPr/>
          </p:nvSpPr>
          <p:spPr>
            <a:xfrm>
              <a:off x="923658" y="540327"/>
              <a:ext cx="10340088" cy="521623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idx="4294967295"/>
          </p:nvPr>
        </p:nvSpPr>
        <p:spPr>
          <a:xfrm>
            <a:off x="1605678" y="482836"/>
            <a:ext cx="9403207" cy="1023846"/>
          </a:xfrm>
          <a:noFill/>
        </p:spPr>
        <p:txBody>
          <a:bodyPr>
            <a:normAutofit/>
          </a:bodyPr>
          <a:lstStyle/>
          <a:p>
            <a:pPr algn="l">
              <a:spcAft>
                <a:spcPts val="300"/>
              </a:spcAft>
            </a:pPr>
            <a:r>
              <a:rPr lang="en-US" sz="2400" b="1" dirty="0">
                <a:solidFill>
                  <a:schemeClr val="tx2">
                    <a:lumMod val="60000"/>
                    <a:lumOff val="40000"/>
                  </a:schemeClr>
                </a:solidFill>
              </a:rPr>
              <a:t>Temporary Housing Accommodations For People Who Are Homeless Or In Crisis</a:t>
            </a:r>
            <a:endParaRPr lang="en-US" sz="4000" dirty="0">
              <a:solidFill>
                <a:srgbClr val="0070C0"/>
              </a:solidFill>
              <a:latin typeface="+mn-lt"/>
            </a:endParaRPr>
          </a:p>
        </p:txBody>
      </p:sp>
      <p:sp>
        <p:nvSpPr>
          <p:cNvPr id="3" name="Rectangle 2"/>
          <p:cNvSpPr/>
          <p:nvPr/>
        </p:nvSpPr>
        <p:spPr>
          <a:xfrm>
            <a:off x="1361774" y="1415126"/>
            <a:ext cx="9553876" cy="3400931"/>
          </a:xfrm>
          <a:prstGeom prst="rect">
            <a:avLst/>
          </a:prstGeom>
        </p:spPr>
        <p:txBody>
          <a:bodyPr wrap="square">
            <a:spAutoFit/>
          </a:bodyPr>
          <a:lstStyle/>
          <a:p>
            <a:pPr>
              <a:spcAft>
                <a:spcPts val="600"/>
              </a:spcAft>
            </a:pPr>
            <a:r>
              <a:rPr lang="en-US" sz="2000" dirty="0">
                <a:solidFill>
                  <a:schemeClr val="tx2"/>
                </a:solidFill>
              </a:rPr>
              <a:t>There may be a need due to circumstances caused by actions of the family that limits access to conventional housing options. </a:t>
            </a:r>
          </a:p>
          <a:p>
            <a:pPr>
              <a:spcAft>
                <a:spcPts val="600"/>
              </a:spcAft>
            </a:pPr>
            <a:r>
              <a:rPr lang="en-US" sz="2000" dirty="0">
                <a:solidFill>
                  <a:schemeClr val="tx2"/>
                </a:solidFill>
              </a:rPr>
              <a:t>Examples include: people who are evicted, asked to leave the family house, couch surfing, in danger of being hurt if they stay in their home, and re-entry from prison or treatment.</a:t>
            </a:r>
          </a:p>
          <a:p>
            <a:pPr>
              <a:spcAft>
                <a:spcPts val="600"/>
              </a:spcAft>
            </a:pPr>
            <a:r>
              <a:rPr lang="en-US" sz="2000" dirty="0">
                <a:solidFill>
                  <a:schemeClr val="tx2"/>
                </a:solidFill>
              </a:rPr>
              <a:t>Currently these types of circumstances are addressed through:</a:t>
            </a:r>
          </a:p>
          <a:p>
            <a:pPr marL="342900" indent="-342900">
              <a:buFont typeface="Arial" panose="020B0604020202020204" pitchFamily="34" charset="0"/>
              <a:buChar char="•"/>
            </a:pPr>
            <a:r>
              <a:rPr lang="en-US" sz="2000" i="1" dirty="0">
                <a:solidFill>
                  <a:schemeClr val="tx2"/>
                </a:solidFill>
              </a:rPr>
              <a:t>Emergency hotel stays provided by Emergency Services at HHS</a:t>
            </a:r>
          </a:p>
          <a:p>
            <a:pPr marL="342900" indent="-342900">
              <a:buFont typeface="Arial" panose="020B0604020202020204" pitchFamily="34" charset="0"/>
              <a:buChar char="•"/>
            </a:pPr>
            <a:r>
              <a:rPr lang="en-US" sz="2000" i="1" dirty="0">
                <a:solidFill>
                  <a:schemeClr val="tx2"/>
                </a:solidFill>
              </a:rPr>
              <a:t>Red Cross</a:t>
            </a:r>
          </a:p>
          <a:p>
            <a:pPr marL="342900" indent="-342900">
              <a:buFont typeface="Arial" panose="020B0604020202020204" pitchFamily="34" charset="0"/>
              <a:buChar char="•"/>
            </a:pPr>
            <a:r>
              <a:rPr lang="en-US" sz="2000" i="1" dirty="0">
                <a:solidFill>
                  <a:schemeClr val="tx2"/>
                </a:solidFill>
              </a:rPr>
              <a:t>Women’s shelters</a:t>
            </a:r>
          </a:p>
          <a:p>
            <a:pPr marL="342900" indent="-342900">
              <a:buFont typeface="Arial" panose="020B0604020202020204" pitchFamily="34" charset="0"/>
              <a:buChar char="•"/>
            </a:pPr>
            <a:r>
              <a:rPr lang="en-US" sz="2000" i="1" dirty="0">
                <a:solidFill>
                  <a:schemeClr val="tx2"/>
                </a:solidFill>
              </a:rPr>
              <a:t>Mino-</a:t>
            </a:r>
            <a:r>
              <a:rPr lang="en-US" sz="2000" i="1" dirty="0" err="1">
                <a:solidFill>
                  <a:schemeClr val="tx2"/>
                </a:solidFill>
              </a:rPr>
              <a:t>bimaadiziwin</a:t>
            </a:r>
            <a:endParaRPr lang="en-US" sz="2000" i="1" dirty="0">
              <a:solidFill>
                <a:schemeClr val="tx2"/>
              </a:solidFill>
            </a:endParaRPr>
          </a:p>
        </p:txBody>
      </p:sp>
      <p:sp>
        <p:nvSpPr>
          <p:cNvPr id="19" name="TextBox 18"/>
          <p:cNvSpPr txBox="1"/>
          <p:nvPr/>
        </p:nvSpPr>
        <p:spPr>
          <a:xfrm>
            <a:off x="923658" y="4949061"/>
            <a:ext cx="10340088" cy="646331"/>
          </a:xfrm>
          <a:prstGeom prst="rect">
            <a:avLst/>
          </a:prstGeom>
          <a:noFill/>
        </p:spPr>
        <p:txBody>
          <a:bodyPr wrap="square" rtlCol="0">
            <a:spAutoFit/>
          </a:bodyPr>
          <a:lstStyle/>
          <a:p>
            <a:pPr algn="ctr"/>
            <a:r>
              <a:rPr lang="en-US" sz="3600" b="1" dirty="0">
                <a:solidFill>
                  <a:schemeClr val="tx2">
                    <a:lumMod val="60000"/>
                    <a:lumOff val="40000"/>
                  </a:schemeClr>
                </a:solidFill>
                <a:latin typeface="+mj-lt"/>
              </a:rPr>
              <a:t>Tier 1:  Emergency Housing</a:t>
            </a:r>
            <a:endParaRPr lang="en-US" dirty="0"/>
          </a:p>
        </p:txBody>
      </p:sp>
    </p:spTree>
    <p:extLst>
      <p:ext uri="{BB962C8B-B14F-4D97-AF65-F5344CB8AC3E}">
        <p14:creationId xmlns:p14="http://schemas.microsoft.com/office/powerpoint/2010/main" val="80809040"/>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9897" y="274320"/>
            <a:ext cx="10842171" cy="175042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EBEBEB"/>
              </a:solidFill>
              <a:effectLst/>
              <a:uLnTx/>
              <a:uFillTx/>
              <a:latin typeface="Calibri" panose="020F0502020204030204" pitchFamily="34" charset="0"/>
              <a:cs typeface="Calibri" panose="020F0502020204030204" pitchFamily="34" charset="0"/>
            </a:endParaRPr>
          </a:p>
        </p:txBody>
      </p:sp>
      <p:grpSp>
        <p:nvGrpSpPr>
          <p:cNvPr id="11" name="Group 10"/>
          <p:cNvGrpSpPr/>
          <p:nvPr/>
        </p:nvGrpSpPr>
        <p:grpSpPr>
          <a:xfrm>
            <a:off x="923658" y="540327"/>
            <a:ext cx="10340088" cy="5340928"/>
            <a:chOff x="923658" y="540327"/>
            <a:chExt cx="10340088" cy="5216237"/>
          </a:xfrm>
        </p:grpSpPr>
        <p:grpSp>
          <p:nvGrpSpPr>
            <p:cNvPr id="12" name="Group 11"/>
            <p:cNvGrpSpPr/>
            <p:nvPr/>
          </p:nvGrpSpPr>
          <p:grpSpPr>
            <a:xfrm>
              <a:off x="923658" y="688972"/>
              <a:ext cx="10340088" cy="4993197"/>
              <a:chOff x="923658" y="688972"/>
              <a:chExt cx="10340088" cy="4993197"/>
            </a:xfrm>
          </p:grpSpPr>
          <p:grpSp>
            <p:nvGrpSpPr>
              <p:cNvPr id="14" name="Group 13"/>
              <p:cNvGrpSpPr/>
              <p:nvPr/>
            </p:nvGrpSpPr>
            <p:grpSpPr>
              <a:xfrm>
                <a:off x="923658" y="688972"/>
                <a:ext cx="10340088" cy="3897365"/>
                <a:chOff x="923658" y="688972"/>
                <a:chExt cx="9623116" cy="3897365"/>
              </a:xfrm>
            </p:grpSpPr>
            <p:sp>
              <p:nvSpPr>
                <p:cNvPr id="16" name="Freeform 15"/>
                <p:cNvSpPr/>
                <p:nvPr/>
              </p:nvSpPr>
              <p:spPr>
                <a:xfrm>
                  <a:off x="3995755" y="688972"/>
                  <a:ext cx="3478923" cy="1242069"/>
                </a:xfrm>
                <a:custGeom>
                  <a:avLst/>
                  <a:gdLst>
                    <a:gd name="connsiteX0" fmla="*/ 0 w 3478923"/>
                    <a:gd name="connsiteY0" fmla="*/ 1242069 h 1242069"/>
                    <a:gd name="connsiteX1" fmla="*/ 1739456 w 3478923"/>
                    <a:gd name="connsiteY1" fmla="*/ 0 h 1242069"/>
                    <a:gd name="connsiteX2" fmla="*/ 1739467 w 3478923"/>
                    <a:gd name="connsiteY2" fmla="*/ 0 h 1242069"/>
                    <a:gd name="connsiteX3" fmla="*/ 3478923 w 3478923"/>
                    <a:gd name="connsiteY3" fmla="*/ 1242069 h 1242069"/>
                    <a:gd name="connsiteX4" fmla="*/ 0 w 3478923"/>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923" h="1242069">
                      <a:moveTo>
                        <a:pt x="0" y="1242069"/>
                      </a:moveTo>
                      <a:lnTo>
                        <a:pt x="1739456" y="0"/>
                      </a:lnTo>
                      <a:lnTo>
                        <a:pt x="1739467" y="0"/>
                      </a:lnTo>
                      <a:lnTo>
                        <a:pt x="3478923" y="1242069"/>
                      </a:lnTo>
                      <a:lnTo>
                        <a:pt x="0" y="1242069"/>
                      </a:lnTo>
                      <a:close/>
                    </a:path>
                  </a:pathLst>
                </a:custGeom>
                <a:ln>
                  <a:noFill/>
                </a:ln>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p:txBody>
            </p:sp>
            <p:sp>
              <p:nvSpPr>
                <p:cNvPr id="17" name="Freeform 16"/>
                <p:cNvSpPr/>
                <p:nvPr/>
              </p:nvSpPr>
              <p:spPr>
                <a:xfrm>
                  <a:off x="2424293" y="2016620"/>
                  <a:ext cx="6621846" cy="1242069"/>
                </a:xfrm>
                <a:custGeom>
                  <a:avLst/>
                  <a:gdLst>
                    <a:gd name="connsiteX0" fmla="*/ 0 w 6957847"/>
                    <a:gd name="connsiteY0" fmla="*/ 1242069 h 1242069"/>
                    <a:gd name="connsiteX1" fmla="*/ 1739456 w 6957847"/>
                    <a:gd name="connsiteY1" fmla="*/ 0 h 1242069"/>
                    <a:gd name="connsiteX2" fmla="*/ 5218391 w 6957847"/>
                    <a:gd name="connsiteY2" fmla="*/ 0 h 1242069"/>
                    <a:gd name="connsiteX3" fmla="*/ 6957847 w 6957847"/>
                    <a:gd name="connsiteY3" fmla="*/ 1242069 h 1242069"/>
                    <a:gd name="connsiteX4" fmla="*/ 0 w 6957847"/>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847" h="1242069">
                      <a:moveTo>
                        <a:pt x="0" y="1242069"/>
                      </a:moveTo>
                      <a:lnTo>
                        <a:pt x="1739456" y="0"/>
                      </a:lnTo>
                      <a:lnTo>
                        <a:pt x="5218391" y="0"/>
                      </a:lnTo>
                      <a:lnTo>
                        <a:pt x="6957847" y="1242069"/>
                      </a:lnTo>
                      <a:lnTo>
                        <a:pt x="0" y="1242069"/>
                      </a:lnTo>
                      <a:close/>
                    </a:path>
                  </a:pathLst>
                </a:custGeom>
                <a:ln>
                  <a:noFill/>
                </a:ln>
              </p:spPr>
              <p:style>
                <a:lnRef idx="0">
                  <a:schemeClr val="lt1">
                    <a:hueOff val="0"/>
                    <a:satOff val="0"/>
                    <a:lumOff val="0"/>
                    <a:alphaOff val="0"/>
                  </a:schemeClr>
                </a:lnRef>
                <a:fillRef idx="2">
                  <a:schemeClr val="accent3">
                    <a:shade val="80000"/>
                    <a:hueOff val="264109"/>
                    <a:satOff val="-5842"/>
                    <a:lumOff val="14712"/>
                    <a:alphaOff val="0"/>
                  </a:schemeClr>
                </a:fillRef>
                <a:effectRef idx="1">
                  <a:schemeClr val="accent3">
                    <a:shade val="80000"/>
                    <a:hueOff val="264109"/>
                    <a:satOff val="-5842"/>
                    <a:lumOff val="14712"/>
                    <a:alphaOff val="0"/>
                  </a:schemeClr>
                </a:effectRef>
                <a:fontRef idx="minor">
                  <a:schemeClr val="dk1"/>
                </a:fontRef>
              </p:style>
              <p:txBody>
                <a:bodyPr spcFirstLastPara="0" vert="horz" wrap="square" lIns="1243023" tIns="25400" rIns="1243023" bIns="25400" numCol="1" spcCol="1270" anchor="ctr" anchorCtr="0">
                  <a:noAutofit/>
                </a:bodyPr>
                <a:lstStyle/>
                <a:p>
                  <a:pPr lvl="0" algn="ctr" defTabSz="889000">
                    <a:lnSpc>
                      <a:spcPct val="90000"/>
                    </a:lnSpc>
                    <a:spcBef>
                      <a:spcPct val="0"/>
                    </a:spcBef>
                    <a:spcAft>
                      <a:spcPct val="35000"/>
                    </a:spcAft>
                  </a:pPr>
                  <a:endParaRPr lang="en-US" sz="2000" b="1" kern="1200" dirty="0"/>
                </a:p>
              </p:txBody>
            </p:sp>
            <p:sp>
              <p:nvSpPr>
                <p:cNvPr id="18" name="Freeform 17"/>
                <p:cNvSpPr/>
                <p:nvPr/>
              </p:nvSpPr>
              <p:spPr>
                <a:xfrm>
                  <a:off x="923658" y="3344268"/>
                  <a:ext cx="9623116" cy="1242069"/>
                </a:xfrm>
                <a:custGeom>
                  <a:avLst/>
                  <a:gdLst>
                    <a:gd name="connsiteX0" fmla="*/ 0 w 10436771"/>
                    <a:gd name="connsiteY0" fmla="*/ 1242069 h 1242069"/>
                    <a:gd name="connsiteX1" fmla="*/ 1739456 w 10436771"/>
                    <a:gd name="connsiteY1" fmla="*/ 0 h 1242069"/>
                    <a:gd name="connsiteX2" fmla="*/ 8697315 w 10436771"/>
                    <a:gd name="connsiteY2" fmla="*/ 0 h 1242069"/>
                    <a:gd name="connsiteX3" fmla="*/ 10436771 w 10436771"/>
                    <a:gd name="connsiteY3" fmla="*/ 1242069 h 1242069"/>
                    <a:gd name="connsiteX4" fmla="*/ 0 w 10436771"/>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6771" h="1242069">
                      <a:moveTo>
                        <a:pt x="0" y="1242069"/>
                      </a:moveTo>
                      <a:lnTo>
                        <a:pt x="1739456" y="0"/>
                      </a:lnTo>
                      <a:lnTo>
                        <a:pt x="8697315" y="0"/>
                      </a:lnTo>
                      <a:lnTo>
                        <a:pt x="10436771" y="1242069"/>
                      </a:lnTo>
                      <a:lnTo>
                        <a:pt x="0" y="1242069"/>
                      </a:lnTo>
                      <a:close/>
                    </a:path>
                  </a:pathLst>
                </a:custGeom>
                <a:ln>
                  <a:noFill/>
                </a:ln>
              </p:spPr>
              <p:style>
                <a:lnRef idx="0">
                  <a:schemeClr val="lt1">
                    <a:hueOff val="0"/>
                    <a:satOff val="0"/>
                    <a:lumOff val="0"/>
                    <a:alphaOff val="0"/>
                  </a:schemeClr>
                </a:lnRef>
                <a:fillRef idx="2">
                  <a:schemeClr val="accent3">
                    <a:shade val="80000"/>
                    <a:hueOff val="528218"/>
                    <a:satOff val="-11684"/>
                    <a:lumOff val="29425"/>
                    <a:alphaOff val="0"/>
                  </a:schemeClr>
                </a:fillRef>
                <a:effectRef idx="1">
                  <a:schemeClr val="accent3">
                    <a:shade val="80000"/>
                    <a:hueOff val="528218"/>
                    <a:satOff val="-11684"/>
                    <a:lumOff val="29425"/>
                    <a:alphaOff val="0"/>
                  </a:schemeClr>
                </a:effectRef>
                <a:fontRef idx="minor">
                  <a:schemeClr val="dk1"/>
                </a:fontRef>
              </p:style>
              <p:txBody>
                <a:bodyPr spcFirstLastPara="0" vert="horz" wrap="square" lIns="1851835" tIns="25400" rIns="1851835" bIns="25400" numCol="1" spcCol="1270" anchor="ctr" anchorCtr="0">
                  <a:noAutofit/>
                </a:bodyPr>
                <a:lstStyle/>
                <a:p>
                  <a:pPr lvl="0" algn="ctr" defTabSz="889000">
                    <a:lnSpc>
                      <a:spcPct val="90000"/>
                    </a:lnSpc>
                    <a:spcBef>
                      <a:spcPct val="0"/>
                    </a:spcBef>
                    <a:spcAft>
                      <a:spcPct val="35000"/>
                    </a:spcAft>
                  </a:pPr>
                  <a:endParaRPr lang="en-US" sz="2000" b="1" kern="1200" dirty="0"/>
                </a:p>
              </p:txBody>
            </p:sp>
          </p:grpSp>
          <p:sp>
            <p:nvSpPr>
              <p:cNvPr id="15" name="Rectangle 14"/>
              <p:cNvSpPr/>
              <p:nvPr/>
            </p:nvSpPr>
            <p:spPr>
              <a:xfrm>
                <a:off x="2536098" y="4671916"/>
                <a:ext cx="7115208" cy="1010253"/>
              </a:xfrm>
              <a:prstGeom prst="rect">
                <a:avLst/>
              </a:prstGeom>
              <a:gradFill flip="none" rotWithShape="1">
                <a:gsLst>
                  <a:gs pos="100000">
                    <a:schemeClr val="accent1">
                      <a:lumMod val="20000"/>
                      <a:lumOff val="80000"/>
                    </a:schemeClr>
                  </a:gs>
                  <a:gs pos="0">
                    <a:schemeClr val="accent1">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p:cNvSpPr/>
            <p:nvPr/>
          </p:nvSpPr>
          <p:spPr>
            <a:xfrm>
              <a:off x="923658" y="540327"/>
              <a:ext cx="10340088" cy="521623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idx="4294967295"/>
          </p:nvPr>
        </p:nvSpPr>
        <p:spPr>
          <a:xfrm>
            <a:off x="1215735" y="4920967"/>
            <a:ext cx="9715500" cy="733825"/>
          </a:xfrm>
          <a:noFill/>
        </p:spPr>
        <p:txBody>
          <a:bodyPr anchor="t">
            <a:normAutofit/>
          </a:bodyPr>
          <a:lstStyle/>
          <a:p>
            <a:r>
              <a:rPr lang="en-US" sz="3600" b="1" dirty="0">
                <a:solidFill>
                  <a:srgbClr val="242852">
                    <a:lumMod val="60000"/>
                    <a:lumOff val="40000"/>
                  </a:srgbClr>
                </a:solidFill>
              </a:rPr>
              <a:t>Tier 2: Transitional Housing </a:t>
            </a:r>
            <a:endParaRPr lang="en-US" i="1" dirty="0">
              <a:solidFill>
                <a:srgbClr val="0070C0"/>
              </a:solidFill>
            </a:endParaRPr>
          </a:p>
        </p:txBody>
      </p:sp>
      <p:sp>
        <p:nvSpPr>
          <p:cNvPr id="4" name="TextBox 3"/>
          <p:cNvSpPr txBox="1"/>
          <p:nvPr/>
        </p:nvSpPr>
        <p:spPr>
          <a:xfrm>
            <a:off x="1652154" y="540327"/>
            <a:ext cx="9279081" cy="1569660"/>
          </a:xfrm>
          <a:prstGeom prst="rect">
            <a:avLst/>
          </a:prstGeom>
          <a:noFill/>
        </p:spPr>
        <p:txBody>
          <a:bodyPr wrap="square" rtlCol="0">
            <a:spAutoFit/>
          </a:bodyPr>
          <a:lstStyle/>
          <a:p>
            <a:r>
              <a:rPr lang="en-US" sz="2400" b="1" dirty="0">
                <a:solidFill>
                  <a:srgbClr val="242852">
                    <a:lumMod val="60000"/>
                    <a:lumOff val="40000"/>
                  </a:srgbClr>
                </a:solidFill>
                <a:latin typeface="+mj-lt"/>
              </a:rPr>
              <a:t>This is supportive -but temporary- housing meant to bridge the gap from homelessness to permanent housing by offering structure, supervision, support, life skills, education, and training.</a:t>
            </a:r>
          </a:p>
        </p:txBody>
      </p:sp>
      <p:sp>
        <p:nvSpPr>
          <p:cNvPr id="5" name="Rectangle 4"/>
          <p:cNvSpPr/>
          <p:nvPr/>
        </p:nvSpPr>
        <p:spPr>
          <a:xfrm>
            <a:off x="1899964" y="2116483"/>
            <a:ext cx="8783459" cy="2246769"/>
          </a:xfrm>
          <a:prstGeom prst="rect">
            <a:avLst/>
          </a:prstGeom>
        </p:spPr>
        <p:txBody>
          <a:bodyPr wrap="square">
            <a:spAutoFit/>
          </a:bodyPr>
          <a:lstStyle/>
          <a:p>
            <a:r>
              <a:rPr lang="en-US" sz="2000" dirty="0" err="1">
                <a:solidFill>
                  <a:schemeClr val="tx2"/>
                </a:solidFill>
              </a:rPr>
              <a:t>Zakab</a:t>
            </a:r>
            <a:r>
              <a:rPr lang="en-US" sz="2000" dirty="0">
                <a:solidFill>
                  <a:schemeClr val="tx2"/>
                </a:solidFill>
              </a:rPr>
              <a:t> Biinjina will address and utilize family-centered planning to support the forward movement towards conventional housing options.</a:t>
            </a:r>
          </a:p>
          <a:p>
            <a:r>
              <a:rPr lang="en-US" sz="2000" dirty="0" err="1">
                <a:solidFill>
                  <a:schemeClr val="tx2"/>
                </a:solidFill>
              </a:rPr>
              <a:t>Zakab</a:t>
            </a:r>
            <a:r>
              <a:rPr lang="en-US" sz="2000" dirty="0">
                <a:solidFill>
                  <a:schemeClr val="tx2"/>
                </a:solidFill>
              </a:rPr>
              <a:t> Biinjina is safe and sober housing. This is a critical component for clients in transition.</a:t>
            </a:r>
            <a:br>
              <a:rPr lang="en-US" sz="2000" dirty="0">
                <a:solidFill>
                  <a:schemeClr val="tx2"/>
                </a:solidFill>
              </a:rPr>
            </a:br>
            <a:br>
              <a:rPr lang="en-US" sz="2000" dirty="0">
                <a:solidFill>
                  <a:schemeClr val="tx2"/>
                </a:solidFill>
              </a:rPr>
            </a:br>
            <a:r>
              <a:rPr lang="en-US" sz="2000" i="1" dirty="0">
                <a:solidFill>
                  <a:schemeClr val="tx2"/>
                </a:solidFill>
              </a:rPr>
              <a:t>Families must have three (3) months of successful case planning prior to moving into </a:t>
            </a:r>
            <a:r>
              <a:rPr lang="en-US" sz="2000" i="1" dirty="0" err="1">
                <a:solidFill>
                  <a:schemeClr val="tx2"/>
                </a:solidFill>
              </a:rPr>
              <a:t>Zakab</a:t>
            </a:r>
            <a:r>
              <a:rPr lang="en-US" sz="2000" i="1" dirty="0">
                <a:solidFill>
                  <a:schemeClr val="tx2"/>
                </a:solidFill>
              </a:rPr>
              <a:t> Biinjina.</a:t>
            </a:r>
            <a:endParaRPr lang="en-US" sz="2000" dirty="0"/>
          </a:p>
        </p:txBody>
      </p:sp>
    </p:spTree>
    <p:extLst>
      <p:ext uri="{BB962C8B-B14F-4D97-AF65-F5344CB8AC3E}">
        <p14:creationId xmlns:p14="http://schemas.microsoft.com/office/powerpoint/2010/main" val="165094949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9897" y="274320"/>
            <a:ext cx="10842171" cy="175042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EBEBEB"/>
              </a:solidFill>
              <a:effectLst/>
              <a:uLnTx/>
              <a:uFillTx/>
              <a:latin typeface="Calibri" panose="020F0502020204030204" pitchFamily="34" charset="0"/>
              <a:cs typeface="Calibri" panose="020F0502020204030204" pitchFamily="34" charset="0"/>
            </a:endParaRPr>
          </a:p>
        </p:txBody>
      </p:sp>
      <p:grpSp>
        <p:nvGrpSpPr>
          <p:cNvPr id="11" name="Group 10"/>
          <p:cNvGrpSpPr/>
          <p:nvPr/>
        </p:nvGrpSpPr>
        <p:grpSpPr>
          <a:xfrm>
            <a:off x="923658" y="540327"/>
            <a:ext cx="10340088" cy="5340928"/>
            <a:chOff x="923658" y="540327"/>
            <a:chExt cx="10340088" cy="5216237"/>
          </a:xfrm>
        </p:grpSpPr>
        <p:grpSp>
          <p:nvGrpSpPr>
            <p:cNvPr id="12" name="Group 11"/>
            <p:cNvGrpSpPr/>
            <p:nvPr/>
          </p:nvGrpSpPr>
          <p:grpSpPr>
            <a:xfrm>
              <a:off x="923658" y="688972"/>
              <a:ext cx="10340088" cy="4993197"/>
              <a:chOff x="923658" y="688972"/>
              <a:chExt cx="10340088" cy="4993197"/>
            </a:xfrm>
          </p:grpSpPr>
          <p:grpSp>
            <p:nvGrpSpPr>
              <p:cNvPr id="14" name="Group 13"/>
              <p:cNvGrpSpPr/>
              <p:nvPr/>
            </p:nvGrpSpPr>
            <p:grpSpPr>
              <a:xfrm>
                <a:off x="923658" y="688972"/>
                <a:ext cx="10340088" cy="3897365"/>
                <a:chOff x="923658" y="688972"/>
                <a:chExt cx="9623116" cy="3897365"/>
              </a:xfrm>
            </p:grpSpPr>
            <p:sp>
              <p:nvSpPr>
                <p:cNvPr id="16" name="Freeform 15"/>
                <p:cNvSpPr/>
                <p:nvPr/>
              </p:nvSpPr>
              <p:spPr>
                <a:xfrm>
                  <a:off x="3995755" y="688972"/>
                  <a:ext cx="3478923" cy="1242069"/>
                </a:xfrm>
                <a:custGeom>
                  <a:avLst/>
                  <a:gdLst>
                    <a:gd name="connsiteX0" fmla="*/ 0 w 3478923"/>
                    <a:gd name="connsiteY0" fmla="*/ 1242069 h 1242069"/>
                    <a:gd name="connsiteX1" fmla="*/ 1739456 w 3478923"/>
                    <a:gd name="connsiteY1" fmla="*/ 0 h 1242069"/>
                    <a:gd name="connsiteX2" fmla="*/ 1739467 w 3478923"/>
                    <a:gd name="connsiteY2" fmla="*/ 0 h 1242069"/>
                    <a:gd name="connsiteX3" fmla="*/ 3478923 w 3478923"/>
                    <a:gd name="connsiteY3" fmla="*/ 1242069 h 1242069"/>
                    <a:gd name="connsiteX4" fmla="*/ 0 w 3478923"/>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8923" h="1242069">
                      <a:moveTo>
                        <a:pt x="0" y="1242069"/>
                      </a:moveTo>
                      <a:lnTo>
                        <a:pt x="1739456" y="0"/>
                      </a:lnTo>
                      <a:lnTo>
                        <a:pt x="1739467" y="0"/>
                      </a:lnTo>
                      <a:lnTo>
                        <a:pt x="3478923" y="1242069"/>
                      </a:lnTo>
                      <a:lnTo>
                        <a:pt x="0" y="1242069"/>
                      </a:lnTo>
                      <a:close/>
                    </a:path>
                  </a:pathLst>
                </a:custGeom>
                <a:ln>
                  <a:noFill/>
                </a:ln>
              </p:spPr>
              <p:style>
                <a:lnRef idx="0">
                  <a:schemeClr val="lt1">
                    <a:hueOff val="0"/>
                    <a:satOff val="0"/>
                    <a:lumOff val="0"/>
                    <a:alphaOff val="0"/>
                  </a:schemeClr>
                </a:lnRef>
                <a:fillRef idx="2">
                  <a:schemeClr val="accent3">
                    <a:shade val="80000"/>
                    <a:hueOff val="0"/>
                    <a:satOff val="0"/>
                    <a:lumOff val="0"/>
                    <a:alphaOff val="0"/>
                  </a:schemeClr>
                </a:fillRef>
                <a:effectRef idx="1">
                  <a:schemeClr val="accent3">
                    <a:shade val="80000"/>
                    <a:hueOff val="0"/>
                    <a:satOff val="0"/>
                    <a:lumOff val="0"/>
                    <a:alphaOff val="0"/>
                  </a:schemeClr>
                </a:effectRef>
                <a:fontRef idx="minor">
                  <a:schemeClr val="dk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p>
              </p:txBody>
            </p:sp>
            <p:sp>
              <p:nvSpPr>
                <p:cNvPr id="17" name="Freeform 16"/>
                <p:cNvSpPr/>
                <p:nvPr/>
              </p:nvSpPr>
              <p:spPr>
                <a:xfrm>
                  <a:off x="2424293" y="2016620"/>
                  <a:ext cx="6621846" cy="1242069"/>
                </a:xfrm>
                <a:custGeom>
                  <a:avLst/>
                  <a:gdLst>
                    <a:gd name="connsiteX0" fmla="*/ 0 w 6957847"/>
                    <a:gd name="connsiteY0" fmla="*/ 1242069 h 1242069"/>
                    <a:gd name="connsiteX1" fmla="*/ 1739456 w 6957847"/>
                    <a:gd name="connsiteY1" fmla="*/ 0 h 1242069"/>
                    <a:gd name="connsiteX2" fmla="*/ 5218391 w 6957847"/>
                    <a:gd name="connsiteY2" fmla="*/ 0 h 1242069"/>
                    <a:gd name="connsiteX3" fmla="*/ 6957847 w 6957847"/>
                    <a:gd name="connsiteY3" fmla="*/ 1242069 h 1242069"/>
                    <a:gd name="connsiteX4" fmla="*/ 0 w 6957847"/>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7847" h="1242069">
                      <a:moveTo>
                        <a:pt x="0" y="1242069"/>
                      </a:moveTo>
                      <a:lnTo>
                        <a:pt x="1739456" y="0"/>
                      </a:lnTo>
                      <a:lnTo>
                        <a:pt x="5218391" y="0"/>
                      </a:lnTo>
                      <a:lnTo>
                        <a:pt x="6957847" y="1242069"/>
                      </a:lnTo>
                      <a:lnTo>
                        <a:pt x="0" y="1242069"/>
                      </a:lnTo>
                      <a:close/>
                    </a:path>
                  </a:pathLst>
                </a:custGeom>
                <a:ln>
                  <a:noFill/>
                </a:ln>
              </p:spPr>
              <p:style>
                <a:lnRef idx="0">
                  <a:schemeClr val="lt1">
                    <a:hueOff val="0"/>
                    <a:satOff val="0"/>
                    <a:lumOff val="0"/>
                    <a:alphaOff val="0"/>
                  </a:schemeClr>
                </a:lnRef>
                <a:fillRef idx="2">
                  <a:schemeClr val="accent3">
                    <a:shade val="80000"/>
                    <a:hueOff val="264109"/>
                    <a:satOff val="-5842"/>
                    <a:lumOff val="14712"/>
                    <a:alphaOff val="0"/>
                  </a:schemeClr>
                </a:fillRef>
                <a:effectRef idx="1">
                  <a:schemeClr val="accent3">
                    <a:shade val="80000"/>
                    <a:hueOff val="264109"/>
                    <a:satOff val="-5842"/>
                    <a:lumOff val="14712"/>
                    <a:alphaOff val="0"/>
                  </a:schemeClr>
                </a:effectRef>
                <a:fontRef idx="minor">
                  <a:schemeClr val="dk1"/>
                </a:fontRef>
              </p:style>
              <p:txBody>
                <a:bodyPr spcFirstLastPara="0" vert="horz" wrap="square" lIns="1243023" tIns="25400" rIns="1243023" bIns="25400" numCol="1" spcCol="1270" anchor="ctr" anchorCtr="0">
                  <a:noAutofit/>
                </a:bodyPr>
                <a:lstStyle/>
                <a:p>
                  <a:pPr lvl="0" algn="ctr" defTabSz="889000">
                    <a:lnSpc>
                      <a:spcPct val="90000"/>
                    </a:lnSpc>
                    <a:spcBef>
                      <a:spcPct val="0"/>
                    </a:spcBef>
                    <a:spcAft>
                      <a:spcPct val="35000"/>
                    </a:spcAft>
                  </a:pPr>
                  <a:endParaRPr lang="en-US" sz="2000" b="1" kern="1200" dirty="0"/>
                </a:p>
              </p:txBody>
            </p:sp>
            <p:sp>
              <p:nvSpPr>
                <p:cNvPr id="18" name="Freeform 17"/>
                <p:cNvSpPr/>
                <p:nvPr/>
              </p:nvSpPr>
              <p:spPr>
                <a:xfrm>
                  <a:off x="923658" y="3344268"/>
                  <a:ext cx="9623116" cy="1242069"/>
                </a:xfrm>
                <a:custGeom>
                  <a:avLst/>
                  <a:gdLst>
                    <a:gd name="connsiteX0" fmla="*/ 0 w 10436771"/>
                    <a:gd name="connsiteY0" fmla="*/ 1242069 h 1242069"/>
                    <a:gd name="connsiteX1" fmla="*/ 1739456 w 10436771"/>
                    <a:gd name="connsiteY1" fmla="*/ 0 h 1242069"/>
                    <a:gd name="connsiteX2" fmla="*/ 8697315 w 10436771"/>
                    <a:gd name="connsiteY2" fmla="*/ 0 h 1242069"/>
                    <a:gd name="connsiteX3" fmla="*/ 10436771 w 10436771"/>
                    <a:gd name="connsiteY3" fmla="*/ 1242069 h 1242069"/>
                    <a:gd name="connsiteX4" fmla="*/ 0 w 10436771"/>
                    <a:gd name="connsiteY4" fmla="*/ 1242069 h 124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6771" h="1242069">
                      <a:moveTo>
                        <a:pt x="0" y="1242069"/>
                      </a:moveTo>
                      <a:lnTo>
                        <a:pt x="1739456" y="0"/>
                      </a:lnTo>
                      <a:lnTo>
                        <a:pt x="8697315" y="0"/>
                      </a:lnTo>
                      <a:lnTo>
                        <a:pt x="10436771" y="1242069"/>
                      </a:lnTo>
                      <a:lnTo>
                        <a:pt x="0" y="1242069"/>
                      </a:lnTo>
                      <a:close/>
                    </a:path>
                  </a:pathLst>
                </a:custGeom>
                <a:ln>
                  <a:noFill/>
                </a:ln>
              </p:spPr>
              <p:style>
                <a:lnRef idx="0">
                  <a:schemeClr val="lt1">
                    <a:hueOff val="0"/>
                    <a:satOff val="0"/>
                    <a:lumOff val="0"/>
                    <a:alphaOff val="0"/>
                  </a:schemeClr>
                </a:lnRef>
                <a:fillRef idx="2">
                  <a:schemeClr val="accent3">
                    <a:shade val="80000"/>
                    <a:hueOff val="528218"/>
                    <a:satOff val="-11684"/>
                    <a:lumOff val="29425"/>
                    <a:alphaOff val="0"/>
                  </a:schemeClr>
                </a:fillRef>
                <a:effectRef idx="1">
                  <a:schemeClr val="accent3">
                    <a:shade val="80000"/>
                    <a:hueOff val="528218"/>
                    <a:satOff val="-11684"/>
                    <a:lumOff val="29425"/>
                    <a:alphaOff val="0"/>
                  </a:schemeClr>
                </a:effectRef>
                <a:fontRef idx="minor">
                  <a:schemeClr val="dk1"/>
                </a:fontRef>
              </p:style>
              <p:txBody>
                <a:bodyPr spcFirstLastPara="0" vert="horz" wrap="square" lIns="1851835" tIns="25400" rIns="1851835" bIns="25400" numCol="1" spcCol="1270" anchor="ctr" anchorCtr="0">
                  <a:noAutofit/>
                </a:bodyPr>
                <a:lstStyle/>
                <a:p>
                  <a:pPr lvl="0" algn="ctr" defTabSz="889000">
                    <a:lnSpc>
                      <a:spcPct val="90000"/>
                    </a:lnSpc>
                    <a:spcBef>
                      <a:spcPct val="0"/>
                    </a:spcBef>
                    <a:spcAft>
                      <a:spcPct val="35000"/>
                    </a:spcAft>
                  </a:pPr>
                  <a:endParaRPr lang="en-US" sz="2000" b="1" kern="1200" dirty="0"/>
                </a:p>
              </p:txBody>
            </p:sp>
          </p:grpSp>
          <p:sp>
            <p:nvSpPr>
              <p:cNvPr id="15" name="Rectangle 14"/>
              <p:cNvSpPr/>
              <p:nvPr/>
            </p:nvSpPr>
            <p:spPr>
              <a:xfrm>
                <a:off x="2536098" y="4671916"/>
                <a:ext cx="7115208" cy="1010253"/>
              </a:xfrm>
              <a:prstGeom prst="rect">
                <a:avLst/>
              </a:prstGeom>
              <a:gradFill flip="none" rotWithShape="1">
                <a:gsLst>
                  <a:gs pos="100000">
                    <a:schemeClr val="accent1">
                      <a:lumMod val="20000"/>
                      <a:lumOff val="80000"/>
                    </a:schemeClr>
                  </a:gs>
                  <a:gs pos="0">
                    <a:schemeClr val="accent1">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13" name="Rectangle 12"/>
            <p:cNvSpPr/>
            <p:nvPr/>
          </p:nvSpPr>
          <p:spPr>
            <a:xfrm>
              <a:off x="923658" y="540327"/>
              <a:ext cx="10340088" cy="521623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idx="4294967295"/>
          </p:nvPr>
        </p:nvSpPr>
        <p:spPr>
          <a:xfrm>
            <a:off x="1235952" y="4770678"/>
            <a:ext cx="9715500" cy="1034403"/>
          </a:xfrm>
          <a:noFill/>
        </p:spPr>
        <p:txBody>
          <a:bodyPr>
            <a:normAutofit/>
          </a:bodyPr>
          <a:lstStyle/>
          <a:p>
            <a:r>
              <a:rPr lang="en-US" sz="3200" b="1" dirty="0">
                <a:solidFill>
                  <a:schemeClr val="tx2">
                    <a:lumMod val="60000"/>
                    <a:lumOff val="40000"/>
                  </a:schemeClr>
                </a:solidFill>
              </a:rPr>
              <a:t>Tier 3: Permanent Housing </a:t>
            </a:r>
            <a:endParaRPr lang="en-US" i="1" dirty="0">
              <a:solidFill>
                <a:srgbClr val="0070C0"/>
              </a:solidFill>
            </a:endParaRPr>
          </a:p>
        </p:txBody>
      </p:sp>
      <p:pic>
        <p:nvPicPr>
          <p:cNvPr id="3" name="Picture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6203088" y="1506682"/>
            <a:ext cx="4188310" cy="3468444"/>
          </a:xfrm>
          <a:prstGeom prst="rect">
            <a:avLst/>
          </a:prstGeom>
        </p:spPr>
      </p:pic>
      <p:sp>
        <p:nvSpPr>
          <p:cNvPr id="4" name="Rectangle 3"/>
          <p:cNvSpPr/>
          <p:nvPr/>
        </p:nvSpPr>
        <p:spPr>
          <a:xfrm>
            <a:off x="1235951" y="565979"/>
            <a:ext cx="9934275" cy="1200329"/>
          </a:xfrm>
          <a:prstGeom prst="rect">
            <a:avLst/>
          </a:prstGeom>
        </p:spPr>
        <p:txBody>
          <a:bodyPr wrap="square">
            <a:spAutoFit/>
          </a:bodyPr>
          <a:lstStyle/>
          <a:p>
            <a:r>
              <a:rPr lang="en-US" sz="2400" b="1" dirty="0">
                <a:solidFill>
                  <a:schemeClr val="tx2">
                    <a:lumMod val="60000"/>
                    <a:lumOff val="40000"/>
                  </a:schemeClr>
                </a:solidFill>
                <a:latin typeface="+mj-lt"/>
              </a:rPr>
              <a:t>The family has no barrier, or has demonstrated stability, in order to access housing options through the Band or through private avenues including renting or mortgage.</a:t>
            </a:r>
            <a:endParaRPr lang="en-US" sz="2400" dirty="0">
              <a:latin typeface="+mj-lt"/>
            </a:endParaRPr>
          </a:p>
        </p:txBody>
      </p:sp>
    </p:spTree>
    <p:extLst>
      <p:ext uri="{BB962C8B-B14F-4D97-AF65-F5344CB8AC3E}">
        <p14:creationId xmlns:p14="http://schemas.microsoft.com/office/powerpoint/2010/main" val="889002606"/>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3B2D-5639-4FA7-9879-D11376EEDF4A}"/>
              </a:ext>
            </a:extLst>
          </p:cNvPr>
          <p:cNvSpPr>
            <a:spLocks noGrp="1"/>
          </p:cNvSpPr>
          <p:nvPr>
            <p:ph type="title"/>
          </p:nvPr>
        </p:nvSpPr>
        <p:spPr/>
        <p:txBody>
          <a:bodyPr/>
          <a:lstStyle/>
          <a:p>
            <a:r>
              <a:rPr lang="en-US" dirty="0"/>
              <a:t>Zakab Support Services</a:t>
            </a:r>
          </a:p>
        </p:txBody>
      </p:sp>
      <p:sp>
        <p:nvSpPr>
          <p:cNvPr id="3" name="Content Placeholder 2">
            <a:extLst>
              <a:ext uri="{FF2B5EF4-FFF2-40B4-BE49-F238E27FC236}">
                <a16:creationId xmlns:a16="http://schemas.microsoft.com/office/drawing/2014/main" id="{71C85BB3-D4E2-4A33-9505-DAB206F69442}"/>
              </a:ext>
            </a:extLst>
          </p:cNvPr>
          <p:cNvSpPr>
            <a:spLocks noGrp="1"/>
          </p:cNvSpPr>
          <p:nvPr>
            <p:ph sz="half" idx="1"/>
          </p:nvPr>
        </p:nvSpPr>
        <p:spPr/>
        <p:txBody>
          <a:bodyPr anchor="ctr">
            <a:normAutofit fontScale="92500" lnSpcReduction="20000"/>
          </a:bodyPr>
          <a:lstStyle/>
          <a:p>
            <a:pPr marL="0" indent="0">
              <a:buNone/>
            </a:pPr>
            <a:r>
              <a:rPr lang="en-US" sz="3100" dirty="0"/>
              <a:t>Zakab Program Housing includes various support services for Aanjibimaadizing Clients include:</a:t>
            </a:r>
          </a:p>
          <a:p>
            <a:pPr marL="0" indent="0">
              <a:buNone/>
            </a:pPr>
            <a:endParaRPr lang="en-US" dirty="0"/>
          </a:p>
        </p:txBody>
      </p:sp>
      <p:sp>
        <p:nvSpPr>
          <p:cNvPr id="4" name="Content Placeholder 3">
            <a:extLst>
              <a:ext uri="{FF2B5EF4-FFF2-40B4-BE49-F238E27FC236}">
                <a16:creationId xmlns:a16="http://schemas.microsoft.com/office/drawing/2014/main" id="{78030CB4-BC48-4C76-9533-48F1C6AEA924}"/>
              </a:ext>
            </a:extLst>
          </p:cNvPr>
          <p:cNvSpPr>
            <a:spLocks noGrp="1"/>
          </p:cNvSpPr>
          <p:nvPr>
            <p:ph sz="half" idx="2"/>
          </p:nvPr>
        </p:nvSpPr>
        <p:spPr/>
        <p:txBody>
          <a:bodyPr>
            <a:normAutofit fontScale="92500" lnSpcReduction="20000"/>
          </a:bodyPr>
          <a:lstStyle/>
          <a:p>
            <a:r>
              <a:rPr lang="en-US" dirty="0"/>
              <a:t>Weekly Case management</a:t>
            </a:r>
          </a:p>
          <a:p>
            <a:r>
              <a:rPr lang="en-US" dirty="0"/>
              <a:t>Goal planning</a:t>
            </a:r>
          </a:p>
          <a:p>
            <a:r>
              <a:rPr lang="en-US" dirty="0"/>
              <a:t>Mental health service referrals</a:t>
            </a:r>
          </a:p>
          <a:p>
            <a:r>
              <a:rPr lang="en-US" dirty="0"/>
              <a:t>Educational services</a:t>
            </a:r>
          </a:p>
          <a:p>
            <a:r>
              <a:rPr lang="en-US" dirty="0"/>
              <a:t>Employment services</a:t>
            </a:r>
          </a:p>
          <a:p>
            <a:r>
              <a:rPr lang="en-US" dirty="0"/>
              <a:t>Life skills training</a:t>
            </a:r>
          </a:p>
          <a:p>
            <a:r>
              <a:rPr lang="en-US" dirty="0"/>
              <a:t>Children’s services and activities</a:t>
            </a:r>
          </a:p>
          <a:p>
            <a:r>
              <a:rPr lang="en-US" dirty="0"/>
              <a:t>Support group referrals</a:t>
            </a:r>
          </a:p>
        </p:txBody>
      </p:sp>
    </p:spTree>
    <p:extLst>
      <p:ext uri="{BB962C8B-B14F-4D97-AF65-F5344CB8AC3E}">
        <p14:creationId xmlns:p14="http://schemas.microsoft.com/office/powerpoint/2010/main" val="78251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12979441"/>
              </p:ext>
            </p:extLst>
          </p:nvPr>
        </p:nvGraphicFramePr>
        <p:xfrm>
          <a:off x="7076208" y="945575"/>
          <a:ext cx="4000500" cy="3958935"/>
        </p:xfrm>
        <a:graphic>
          <a:graphicData uri="http://schemas.openxmlformats.org/drawingml/2006/table">
            <a:tbl>
              <a:tblPr firstRow="1" bandRow="1">
                <a:effectLst>
                  <a:outerShdw blurRad="50800" dist="38100" dir="2700000" algn="tl" rotWithShape="0">
                    <a:prstClr val="black">
                      <a:alpha val="40000"/>
                    </a:prstClr>
                  </a:outerShdw>
                </a:effectLst>
                <a:tableStyleId>{6E25E649-3F16-4E02-A733-19D2CDBF48F0}</a:tableStyleId>
              </a:tblPr>
              <a:tblGrid>
                <a:gridCol w="2000250">
                  <a:extLst>
                    <a:ext uri="{9D8B030D-6E8A-4147-A177-3AD203B41FA5}">
                      <a16:colId xmlns:a16="http://schemas.microsoft.com/office/drawing/2014/main" val="2763932287"/>
                    </a:ext>
                  </a:extLst>
                </a:gridCol>
                <a:gridCol w="2000250">
                  <a:extLst>
                    <a:ext uri="{9D8B030D-6E8A-4147-A177-3AD203B41FA5}">
                      <a16:colId xmlns:a16="http://schemas.microsoft.com/office/drawing/2014/main" val="3362062660"/>
                    </a:ext>
                  </a:extLst>
                </a:gridCol>
              </a:tblGrid>
              <a:tr h="791787">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kern="1200" dirty="0">
                          <a:latin typeface="+mj-lt"/>
                        </a:rPr>
                        <a:t>Housing Units Per District</a:t>
                      </a:r>
                      <a:endParaRPr lang="en-US" sz="1600" b="1" kern="1200" dirty="0">
                        <a:solidFill>
                          <a:schemeClr val="lt1"/>
                        </a:solidFill>
                        <a:latin typeface="+mj-lt"/>
                        <a:ea typeface="+mn-ea"/>
                        <a:cs typeface="+mn-cs"/>
                      </a:endParaRPr>
                    </a:p>
                  </a:txBody>
                  <a:tcPr anchor="ctr"/>
                </a:tc>
                <a:tc hMerge="1">
                  <a:txBody>
                    <a:bodyPr/>
                    <a:lstStyle/>
                    <a:p>
                      <a:endParaRPr lang="en-US" dirty="0"/>
                    </a:p>
                  </a:txBody>
                  <a:tcPr/>
                </a:tc>
                <a:extLst>
                  <a:ext uri="{0D108BD9-81ED-4DB2-BD59-A6C34878D82A}">
                    <a16:rowId xmlns:a16="http://schemas.microsoft.com/office/drawing/2014/main" val="1921709471"/>
                  </a:ext>
                </a:extLst>
              </a:tr>
              <a:tr h="791787">
                <a:tc>
                  <a:txBody>
                    <a:bodyPr/>
                    <a:lstStyle/>
                    <a:p>
                      <a:pPr algn="ctr"/>
                      <a:r>
                        <a:rPr lang="en-US" sz="2800" b="1" kern="1200" dirty="0"/>
                        <a:t>District 1</a:t>
                      </a:r>
                      <a:endParaRPr lang="en-US" sz="2800" b="1" dirty="0">
                        <a:solidFill>
                          <a:schemeClr val="tx2"/>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kern="1200" dirty="0"/>
                        <a:t>20 Units</a:t>
                      </a:r>
                      <a:endParaRPr lang="en-US" sz="2800" b="1" dirty="0">
                        <a:solidFill>
                          <a:schemeClr val="tx2"/>
                        </a:solidFill>
                      </a:endParaRPr>
                    </a:p>
                  </a:txBody>
                  <a:tcPr anchor="ctr"/>
                </a:tc>
                <a:extLst>
                  <a:ext uri="{0D108BD9-81ED-4DB2-BD59-A6C34878D82A}">
                    <a16:rowId xmlns:a16="http://schemas.microsoft.com/office/drawing/2014/main" val="4236359959"/>
                  </a:ext>
                </a:extLst>
              </a:tr>
              <a:tr h="791787">
                <a:tc>
                  <a:txBody>
                    <a:bodyPr/>
                    <a:lstStyle/>
                    <a:p>
                      <a:pPr algn="ctr"/>
                      <a:r>
                        <a:rPr lang="en-US" sz="2800" b="1" kern="1200" dirty="0"/>
                        <a:t>District 2a</a:t>
                      </a:r>
                      <a:endParaRPr lang="en-US" sz="2800" b="1" dirty="0">
                        <a:solidFill>
                          <a:schemeClr val="tx2"/>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kern="1200" dirty="0"/>
                        <a:t>4 Units</a:t>
                      </a:r>
                      <a:endParaRPr lang="en-US" sz="2800" b="1" kern="1200" dirty="0">
                        <a:solidFill>
                          <a:schemeClr val="tx2"/>
                        </a:solidFill>
                        <a:latin typeface="+mn-lt"/>
                        <a:ea typeface="+mn-ea"/>
                        <a:cs typeface="+mn-cs"/>
                      </a:endParaRPr>
                    </a:p>
                  </a:txBody>
                  <a:tcPr anchor="ctr"/>
                </a:tc>
                <a:extLst>
                  <a:ext uri="{0D108BD9-81ED-4DB2-BD59-A6C34878D82A}">
                    <a16:rowId xmlns:a16="http://schemas.microsoft.com/office/drawing/2014/main" val="690783075"/>
                  </a:ext>
                </a:extLst>
              </a:tr>
              <a:tr h="791787">
                <a:tc>
                  <a:txBody>
                    <a:bodyPr/>
                    <a:lstStyle/>
                    <a:p>
                      <a:pPr algn="ctr"/>
                      <a:r>
                        <a:rPr lang="en-US" sz="2800" b="1" kern="1200" dirty="0"/>
                        <a:t>District 2</a:t>
                      </a:r>
                      <a:endParaRPr lang="en-US" sz="2800" b="1" dirty="0">
                        <a:solidFill>
                          <a:schemeClr val="tx2"/>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kern="1200" dirty="0"/>
                        <a:t>2 Units</a:t>
                      </a:r>
                      <a:endParaRPr lang="en-US" sz="2800" b="1" dirty="0">
                        <a:solidFill>
                          <a:schemeClr val="tx2"/>
                        </a:solidFill>
                      </a:endParaRPr>
                    </a:p>
                  </a:txBody>
                  <a:tcPr anchor="ctr"/>
                </a:tc>
                <a:extLst>
                  <a:ext uri="{0D108BD9-81ED-4DB2-BD59-A6C34878D82A}">
                    <a16:rowId xmlns:a16="http://schemas.microsoft.com/office/drawing/2014/main" val="3137986581"/>
                  </a:ext>
                </a:extLst>
              </a:tr>
              <a:tr h="791787">
                <a:tc>
                  <a:txBody>
                    <a:bodyPr/>
                    <a:lstStyle/>
                    <a:p>
                      <a:pPr algn="ctr"/>
                      <a:r>
                        <a:rPr lang="en-US" sz="2800" b="1" kern="1200" dirty="0"/>
                        <a:t>District 3</a:t>
                      </a:r>
                      <a:endParaRPr lang="en-US" sz="2800" b="1" dirty="0">
                        <a:solidFill>
                          <a:schemeClr val="tx2"/>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1" kern="1200" dirty="0"/>
                        <a:t>12 Units</a:t>
                      </a:r>
                      <a:endParaRPr lang="en-US" sz="2800" b="1" kern="1200" dirty="0">
                        <a:solidFill>
                          <a:schemeClr val="tx2"/>
                        </a:solidFill>
                        <a:latin typeface="+mn-lt"/>
                        <a:ea typeface="+mn-ea"/>
                        <a:cs typeface="+mn-cs"/>
                      </a:endParaRPr>
                    </a:p>
                  </a:txBody>
                  <a:tcPr anchor="ctr"/>
                </a:tc>
                <a:extLst>
                  <a:ext uri="{0D108BD9-81ED-4DB2-BD59-A6C34878D82A}">
                    <a16:rowId xmlns:a16="http://schemas.microsoft.com/office/drawing/2014/main" val="2353084878"/>
                  </a:ext>
                </a:extLst>
              </a:tr>
            </a:tbl>
          </a:graphicData>
        </a:graphic>
      </p:graphicFrame>
      <p:pic>
        <p:nvPicPr>
          <p:cNvPr id="2"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8018" t="-436" r="9888" b="436"/>
          <a:stretch/>
        </p:blipFill>
        <p:spPr>
          <a:xfrm>
            <a:off x="573373" y="696191"/>
            <a:ext cx="6346973" cy="37848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858818A-A82E-4E7A-975E-727DBCCF5960}"/>
              </a:ext>
            </a:extLst>
          </p:cNvPr>
          <p:cNvSpPr txBox="1">
            <a:spLocks/>
          </p:cNvSpPr>
          <p:nvPr/>
        </p:nvSpPr>
        <p:spPr>
          <a:xfrm>
            <a:off x="479854" y="5081155"/>
            <a:ext cx="11209919" cy="1381223"/>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dirty="0" err="1">
                <a:ln w="0"/>
                <a:solidFill>
                  <a:schemeClr val="accent1"/>
                </a:solidFill>
                <a:effectLst>
                  <a:innerShdw blurRad="63500" dist="50800" dir="5400000">
                    <a:prstClr val="black">
                      <a:alpha val="50000"/>
                    </a:prstClr>
                  </a:innerShdw>
                  <a:reflection blurRad="6350" stA="53000" endA="300" endPos="35500" dir="5400000" sy="-90000" algn="bl" rotWithShape="0"/>
                </a:effectLst>
              </a:rPr>
              <a:t>Zakab</a:t>
            </a:r>
            <a:r>
              <a:rPr lang="en-US" sz="6000" dirty="0">
                <a:ln w="0"/>
                <a:solidFill>
                  <a:schemeClr val="accent1"/>
                </a:solidFill>
                <a:effectLst>
                  <a:innerShdw blurRad="63500" dist="50800" dir="5400000">
                    <a:prstClr val="black">
                      <a:alpha val="50000"/>
                    </a:prstClr>
                  </a:innerShdw>
                  <a:reflection blurRad="6350" stA="53000" endA="300" endPos="35500" dir="5400000" sy="-90000" algn="bl" rotWithShape="0"/>
                </a:effectLst>
              </a:rPr>
              <a:t> </a:t>
            </a:r>
            <a:r>
              <a:rPr lang="en-US" sz="6000" dirty="0" err="1">
                <a:ln w="0"/>
                <a:solidFill>
                  <a:schemeClr val="accent1"/>
                </a:solidFill>
                <a:effectLst>
                  <a:innerShdw blurRad="63500" dist="50800" dir="5400000">
                    <a:prstClr val="black">
                      <a:alpha val="50000"/>
                    </a:prstClr>
                  </a:innerShdw>
                  <a:reflection blurRad="6350" stA="53000" endA="300" endPos="35500" dir="5400000" sy="-90000" algn="bl" rotWithShape="0"/>
                </a:effectLst>
              </a:rPr>
              <a:t>Biinjina</a:t>
            </a:r>
            <a:endParaRPr lang="en-US" sz="6000" dirty="0">
              <a:ln w="0"/>
              <a:solidFill>
                <a:schemeClr val="accent1"/>
              </a:solidFill>
              <a:effectLst>
                <a:innerShdw blurRad="63500" dist="50800" dir="5400000">
                  <a:prstClr val="black">
                    <a:alpha val="50000"/>
                  </a:prstClr>
                </a:innerShdw>
                <a:reflection blurRad="6350" stA="53000" endA="300" endPos="35500" dir="5400000" sy="-90000" algn="bl" rotWithShape="0"/>
              </a:effectLst>
            </a:endParaRPr>
          </a:p>
        </p:txBody>
      </p:sp>
    </p:spTree>
    <p:extLst>
      <p:ext uri="{BB962C8B-B14F-4D97-AF65-F5344CB8AC3E}">
        <p14:creationId xmlns:p14="http://schemas.microsoft.com/office/powerpoint/2010/main" val="404151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8668</TotalTime>
  <Words>1181</Words>
  <Application>Microsoft Office PowerPoint</Application>
  <PresentationFormat>Widescreen</PresentationFormat>
  <Paragraphs>106</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Constantia</vt:lpstr>
      <vt:lpstr>Franklin Gothic Book</vt:lpstr>
      <vt:lpstr>Organic</vt:lpstr>
      <vt:lpstr>Zakab Biinjina</vt:lpstr>
      <vt:lpstr>  To assist our fellow Anishinaabe with education, training, work experiences, cultural participation, and support services to be prosperous and change their life.  Mission Statement</vt:lpstr>
      <vt:lpstr>Zakab is not Emergency Housing</vt:lpstr>
      <vt:lpstr>Three Tiers of Housing for  Mille Lacs Band Members</vt:lpstr>
      <vt:lpstr>Temporary Housing Accommodations For People Who Are Homeless Or In Crisis</vt:lpstr>
      <vt:lpstr>Tier 2: Transitional Housing </vt:lpstr>
      <vt:lpstr>Tier 3: Permanent Housing </vt:lpstr>
      <vt:lpstr>Zakab Support Services</vt:lpstr>
      <vt:lpstr>PowerPoint Presentation</vt:lpstr>
      <vt:lpstr> Band Members Are Experiencing Challenges In These Primary Areas</vt:lpstr>
      <vt:lpstr>PowerPoint Presentation</vt:lpstr>
      <vt:lpstr>PowerPoint Presentation</vt:lpstr>
      <vt:lpstr>Successes of the Past Year (FY 23)</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dc:title>
  <dc:creator>Kristian Theisz</dc:creator>
  <cp:lastModifiedBy>Karen Pagnac</cp:lastModifiedBy>
  <cp:revision>257</cp:revision>
  <cp:lastPrinted>2018-07-19T13:40:19Z</cp:lastPrinted>
  <dcterms:created xsi:type="dcterms:W3CDTF">2016-07-22T18:35:02Z</dcterms:created>
  <dcterms:modified xsi:type="dcterms:W3CDTF">2023-12-15T22:42:13Z</dcterms:modified>
</cp:coreProperties>
</file>