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47"/>
  </p:notesMasterIdLst>
  <p:handoutMasterIdLst>
    <p:handoutMasterId r:id="rId48"/>
  </p:handoutMasterIdLst>
  <p:sldIdLst>
    <p:sldId id="375" r:id="rId5"/>
    <p:sldId id="408" r:id="rId6"/>
    <p:sldId id="384" r:id="rId7"/>
    <p:sldId id="409" r:id="rId8"/>
    <p:sldId id="411" r:id="rId9"/>
    <p:sldId id="441" r:id="rId10"/>
    <p:sldId id="442" r:id="rId11"/>
    <p:sldId id="413" r:id="rId12"/>
    <p:sldId id="414" r:id="rId13"/>
    <p:sldId id="415" r:id="rId14"/>
    <p:sldId id="418" r:id="rId15"/>
    <p:sldId id="417" r:id="rId16"/>
    <p:sldId id="419" r:id="rId17"/>
    <p:sldId id="420" r:id="rId18"/>
    <p:sldId id="421" r:id="rId19"/>
    <p:sldId id="422" r:id="rId20"/>
    <p:sldId id="423" r:id="rId21"/>
    <p:sldId id="424" r:id="rId22"/>
    <p:sldId id="438" r:id="rId23"/>
    <p:sldId id="303" r:id="rId24"/>
    <p:sldId id="425" r:id="rId25"/>
    <p:sldId id="276" r:id="rId26"/>
    <p:sldId id="426" r:id="rId27"/>
    <p:sldId id="434" r:id="rId28"/>
    <p:sldId id="289" r:id="rId29"/>
    <p:sldId id="427" r:id="rId30"/>
    <p:sldId id="428" r:id="rId31"/>
    <p:sldId id="291" r:id="rId32"/>
    <p:sldId id="293" r:id="rId33"/>
    <p:sldId id="436" r:id="rId34"/>
    <p:sldId id="439" r:id="rId35"/>
    <p:sldId id="296" r:id="rId36"/>
    <p:sldId id="277" r:id="rId37"/>
    <p:sldId id="429" r:id="rId38"/>
    <p:sldId id="266" r:id="rId39"/>
    <p:sldId id="326" r:id="rId40"/>
    <p:sldId id="268" r:id="rId41"/>
    <p:sldId id="342" r:id="rId42"/>
    <p:sldId id="431" r:id="rId43"/>
    <p:sldId id="338" r:id="rId44"/>
    <p:sldId id="430" r:id="rId45"/>
    <p:sldId id="432" r:id="rId46"/>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Open Sans ExtraBold" panose="020B0906030804020204" pitchFamily="34" charset="0"/>
      <p:bold r:id="rId55"/>
      <p:boldItalic r:id="rId56"/>
    </p:embeddedFont>
    <p:embeddedFont>
      <p:font typeface="Qwigley" pitchFamily="2" charset="0"/>
      <p:regular r:id="rId57"/>
    </p:embeddedFont>
    <p:embeddedFont>
      <p:font typeface="Sagona ExtraLight" panose="02020303050505020204" pitchFamily="18" charset="0"/>
      <p:regular r:id="rId58"/>
      <p:italic r:id="rId59"/>
    </p:embeddedFont>
    <p:embeddedFont>
      <p:font typeface="Speak Pro" panose="020B0504020101020102" pitchFamily="34" charset="0"/>
      <p:regular r:id="rId60"/>
      <p:bold r:id="rId61"/>
      <p:italic r:id="rId62"/>
      <p:boldItalic r:id="rId63"/>
    </p:embeddedFont>
    <p:embeddedFont>
      <p:font typeface="Wingdings 3" panose="05040102010807070707" pitchFamily="18" charset="2"/>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1436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227" autoAdjust="0"/>
  </p:normalViewPr>
  <p:slideViewPr>
    <p:cSldViewPr snapToGrid="0" snapToObjects="1">
      <p:cViewPr varScale="1">
        <p:scale>
          <a:sx n="115" d="100"/>
          <a:sy n="115" d="100"/>
        </p:scale>
        <p:origin x="62" y="62"/>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677525036510463"/>
          <c:y val="8.7262558563259859E-2"/>
          <c:w val="0.66449499269790735"/>
          <c:h val="0.82547488287348036"/>
        </c:manualLayout>
      </c:layout>
      <c:pieChart>
        <c:varyColors val="1"/>
        <c:ser>
          <c:idx val="0"/>
          <c:order val="0"/>
          <c:tx>
            <c:strRef>
              <c:f>Sheet1!$B$1</c:f>
              <c:strCache>
                <c:ptCount val="1"/>
                <c:pt idx="0">
                  <c:v>Funding</c:v>
                </c:pt>
              </c:strCache>
            </c:strRef>
          </c:tx>
          <c:dPt>
            <c:idx val="0"/>
            <c:bubble3D val="0"/>
            <c:spPr>
              <a:gradFill rotWithShape="1">
                <a:gsLst>
                  <a:gs pos="0">
                    <a:schemeClr val="accent1">
                      <a:tint val="46000"/>
                      <a:satMod val="103000"/>
                      <a:lumMod val="102000"/>
                      <a:tint val="94000"/>
                    </a:schemeClr>
                  </a:gs>
                  <a:gs pos="50000">
                    <a:schemeClr val="accent1">
                      <a:tint val="46000"/>
                      <a:satMod val="110000"/>
                      <a:lumMod val="100000"/>
                      <a:shade val="100000"/>
                    </a:schemeClr>
                  </a:gs>
                  <a:gs pos="100000">
                    <a:schemeClr val="accent1">
                      <a:tint val="46000"/>
                      <a:lumMod val="99000"/>
                      <a:satMod val="120000"/>
                      <a:shade val="78000"/>
                    </a:schemeClr>
                  </a:gs>
                </a:gsLst>
                <a:lin ang="5400000" scaled="0"/>
              </a:gradFill>
              <a:ln>
                <a:noFill/>
              </a:ln>
              <a:effectLst/>
            </c:spPr>
            <c:extLst>
              <c:ext xmlns:c16="http://schemas.microsoft.com/office/drawing/2014/chart" uri="{C3380CC4-5D6E-409C-BE32-E72D297353CC}">
                <c16:uniqueId val="{00000001-1F31-4D41-830C-FF77B67D3CFC}"/>
              </c:ext>
            </c:extLst>
          </c:dPt>
          <c:dPt>
            <c:idx val="1"/>
            <c:bubble3D val="0"/>
            <c:spPr>
              <a:gradFill rotWithShape="1">
                <a:gsLst>
                  <a:gs pos="0">
                    <a:schemeClr val="accent1">
                      <a:tint val="62000"/>
                      <a:satMod val="103000"/>
                      <a:lumMod val="102000"/>
                      <a:tint val="94000"/>
                    </a:schemeClr>
                  </a:gs>
                  <a:gs pos="50000">
                    <a:schemeClr val="accent1">
                      <a:tint val="62000"/>
                      <a:satMod val="110000"/>
                      <a:lumMod val="100000"/>
                      <a:shade val="100000"/>
                    </a:schemeClr>
                  </a:gs>
                  <a:gs pos="100000">
                    <a:schemeClr val="accent1">
                      <a:tint val="62000"/>
                      <a:lumMod val="99000"/>
                      <a:satMod val="120000"/>
                      <a:shade val="78000"/>
                    </a:schemeClr>
                  </a:gs>
                </a:gsLst>
                <a:lin ang="5400000" scaled="0"/>
              </a:gradFill>
              <a:ln>
                <a:noFill/>
              </a:ln>
              <a:effectLst/>
            </c:spPr>
            <c:extLst>
              <c:ext xmlns:c16="http://schemas.microsoft.com/office/drawing/2014/chart" uri="{C3380CC4-5D6E-409C-BE32-E72D297353CC}">
                <c16:uniqueId val="{00000008-1F31-4D41-830C-FF77B67D3CFC}"/>
              </c:ext>
            </c:extLst>
          </c:dPt>
          <c:dPt>
            <c:idx val="2"/>
            <c:bubble3D val="0"/>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2-1F31-4D41-830C-FF77B67D3CFC}"/>
              </c:ext>
            </c:extLst>
          </c:dPt>
          <c:dPt>
            <c:idx val="3"/>
            <c:bubble3D val="0"/>
            <c:spPr>
              <a:gradFill rotWithShape="1">
                <a:gsLst>
                  <a:gs pos="0">
                    <a:schemeClr val="accent1">
                      <a:tint val="93000"/>
                      <a:satMod val="103000"/>
                      <a:lumMod val="102000"/>
                      <a:tint val="94000"/>
                    </a:schemeClr>
                  </a:gs>
                  <a:gs pos="50000">
                    <a:schemeClr val="accent1">
                      <a:tint val="93000"/>
                      <a:satMod val="110000"/>
                      <a:lumMod val="100000"/>
                      <a:shade val="100000"/>
                    </a:schemeClr>
                  </a:gs>
                  <a:gs pos="100000">
                    <a:schemeClr val="accent1">
                      <a:tint val="93000"/>
                      <a:lumMod val="99000"/>
                      <a:satMod val="120000"/>
                      <a:shade val="78000"/>
                    </a:schemeClr>
                  </a:gs>
                </a:gsLst>
                <a:lin ang="5400000" scaled="0"/>
              </a:gradFill>
              <a:ln>
                <a:noFill/>
              </a:ln>
              <a:effectLst/>
            </c:spPr>
            <c:extLst>
              <c:ext xmlns:c16="http://schemas.microsoft.com/office/drawing/2014/chart" uri="{C3380CC4-5D6E-409C-BE32-E72D297353CC}">
                <c16:uniqueId val="{00000003-1F31-4D41-830C-FF77B67D3CFC}"/>
              </c:ext>
            </c:extLst>
          </c:dPt>
          <c:dPt>
            <c:idx val="4"/>
            <c:bubble3D val="0"/>
            <c:spPr>
              <a:gradFill rotWithShape="1">
                <a:gsLst>
                  <a:gs pos="0">
                    <a:schemeClr val="accent1">
                      <a:shade val="92000"/>
                      <a:satMod val="103000"/>
                      <a:lumMod val="102000"/>
                      <a:tint val="94000"/>
                    </a:schemeClr>
                  </a:gs>
                  <a:gs pos="50000">
                    <a:schemeClr val="accent1">
                      <a:shade val="92000"/>
                      <a:satMod val="110000"/>
                      <a:lumMod val="100000"/>
                      <a:shade val="100000"/>
                    </a:schemeClr>
                  </a:gs>
                  <a:gs pos="100000">
                    <a:schemeClr val="accent1">
                      <a:shade val="92000"/>
                      <a:lumMod val="99000"/>
                      <a:satMod val="120000"/>
                      <a:shade val="78000"/>
                    </a:schemeClr>
                  </a:gs>
                </a:gsLst>
                <a:lin ang="5400000" scaled="0"/>
              </a:gradFill>
              <a:ln>
                <a:noFill/>
              </a:ln>
              <a:effectLst/>
            </c:spPr>
            <c:extLst>
              <c:ext xmlns:c16="http://schemas.microsoft.com/office/drawing/2014/chart" uri="{C3380CC4-5D6E-409C-BE32-E72D297353CC}">
                <c16:uniqueId val="{00000004-1F31-4D41-830C-FF77B67D3CFC}"/>
              </c:ext>
            </c:extLst>
          </c:dPt>
          <c:dPt>
            <c:idx val="5"/>
            <c:bubble3D val="0"/>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7-1F31-4D41-830C-FF77B67D3CFC}"/>
              </c:ext>
            </c:extLst>
          </c:dPt>
          <c:dPt>
            <c:idx val="6"/>
            <c:bubble3D val="0"/>
            <c:spPr>
              <a:gradFill rotWithShape="1">
                <a:gsLst>
                  <a:gs pos="0">
                    <a:schemeClr val="accent1">
                      <a:shade val="61000"/>
                      <a:satMod val="103000"/>
                      <a:lumMod val="102000"/>
                      <a:tint val="94000"/>
                    </a:schemeClr>
                  </a:gs>
                  <a:gs pos="50000">
                    <a:schemeClr val="accent1">
                      <a:shade val="61000"/>
                      <a:satMod val="110000"/>
                      <a:lumMod val="100000"/>
                      <a:shade val="100000"/>
                    </a:schemeClr>
                  </a:gs>
                  <a:gs pos="100000">
                    <a:schemeClr val="accent1">
                      <a:shade val="61000"/>
                      <a:lumMod val="99000"/>
                      <a:satMod val="120000"/>
                      <a:shade val="78000"/>
                    </a:schemeClr>
                  </a:gs>
                </a:gsLst>
                <a:lin ang="5400000" scaled="0"/>
              </a:gradFill>
              <a:ln>
                <a:noFill/>
              </a:ln>
              <a:effectLst/>
            </c:spPr>
            <c:extLst>
              <c:ext xmlns:c16="http://schemas.microsoft.com/office/drawing/2014/chart" uri="{C3380CC4-5D6E-409C-BE32-E72D297353CC}">
                <c16:uniqueId val="{00000006-1F31-4D41-830C-FF77B67D3CFC}"/>
              </c:ext>
            </c:extLst>
          </c:dPt>
          <c:dPt>
            <c:idx val="7"/>
            <c:bubble3D val="0"/>
            <c:spPr>
              <a:gradFill rotWithShape="1">
                <a:gsLst>
                  <a:gs pos="0">
                    <a:schemeClr val="accent1">
                      <a:shade val="45000"/>
                      <a:satMod val="103000"/>
                      <a:lumMod val="102000"/>
                      <a:tint val="94000"/>
                    </a:schemeClr>
                  </a:gs>
                  <a:gs pos="50000">
                    <a:schemeClr val="accent1">
                      <a:shade val="45000"/>
                      <a:satMod val="110000"/>
                      <a:lumMod val="100000"/>
                      <a:shade val="100000"/>
                    </a:schemeClr>
                  </a:gs>
                  <a:gs pos="100000">
                    <a:schemeClr val="accent1">
                      <a:shade val="45000"/>
                      <a:lumMod val="99000"/>
                      <a:satMod val="120000"/>
                      <a:shade val="78000"/>
                    </a:schemeClr>
                  </a:gs>
                </a:gsLst>
                <a:lin ang="5400000" scaled="0"/>
              </a:gradFill>
              <a:ln>
                <a:noFill/>
              </a:ln>
              <a:effectLst/>
            </c:spPr>
            <c:extLst>
              <c:ext xmlns:c16="http://schemas.microsoft.com/office/drawing/2014/chart" uri="{C3380CC4-5D6E-409C-BE32-E72D297353CC}">
                <c16:uniqueId val="{00000005-1F31-4D41-830C-FF77B67D3CFC}"/>
              </c:ext>
            </c:extLst>
          </c:dPt>
          <c:dLbls>
            <c:dLbl>
              <c:idx val="0"/>
              <c:layout>
                <c:manualLayout>
                  <c:x val="-5.8580262019201614E-2"/>
                  <c:y val="-7.1364974406851731E-2"/>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1F31-4D41-830C-FF77B67D3CFC}"/>
                </c:ext>
              </c:extLst>
            </c:dLbl>
            <c:dLbl>
              <c:idx val="1"/>
              <c:layout>
                <c:manualLayout>
                  <c:x val="6.4622080431240153E-2"/>
                  <c:y val="7.0259812798142265E-2"/>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8-1F31-4D41-830C-FF77B67D3CFC}"/>
                </c:ext>
              </c:extLst>
            </c:dLbl>
            <c:dLbl>
              <c:idx val="2"/>
              <c:layout>
                <c:manualLayout>
                  <c:x val="1.8121460875123837E-2"/>
                  <c:y val="7.8790417312691957E-2"/>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2-1F31-4D41-830C-FF77B67D3CFC}"/>
                </c:ext>
              </c:extLst>
            </c:dLbl>
            <c:dLbl>
              <c:idx val="3"/>
              <c:layout>
                <c:manualLayout>
                  <c:x val="3.4144257809008462E-2"/>
                  <c:y val="0.10217778296825934"/>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1F31-4D41-830C-FF77B67D3CFC}"/>
                </c:ext>
              </c:extLst>
            </c:dLbl>
            <c:dLbl>
              <c:idx val="4"/>
              <c:layout>
                <c:manualLayout>
                  <c:x val="-4.1308503104351593E-2"/>
                  <c:y val="0"/>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4-1F31-4D41-830C-FF77B67D3CFC}"/>
                </c:ext>
              </c:extLst>
            </c:dLbl>
            <c:dLbl>
              <c:idx val="5"/>
              <c:layout>
                <c:manualLayout>
                  <c:x val="1.8543601872923615E-3"/>
                  <c:y val="0"/>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1F31-4D41-830C-FF77B67D3CFC}"/>
                </c:ext>
              </c:extLst>
            </c:dLbl>
            <c:dLbl>
              <c:idx val="6"/>
              <c:layout>
                <c:manualLayout>
                  <c:x val="7.0758073720615239E-2"/>
                  <c:y val="0"/>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6-1F31-4D41-830C-FF77B67D3CFC}"/>
                </c:ext>
              </c:extLst>
            </c:dLbl>
            <c:dLbl>
              <c:idx val="7"/>
              <c:layout>
                <c:manualLayout>
                  <c:x val="5.2096898398663292E-2"/>
                  <c:y val="0.14705563262450516"/>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1F31-4D41-830C-FF77B67D3CFC}"/>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Sheet1!$A$2:$A$9</c:f>
              <c:strCache>
                <c:ptCount val="8"/>
                <c:pt idx="0">
                  <c:v>TANF</c:v>
                </c:pt>
                <c:pt idx="1">
                  <c:v>QUEST</c:v>
                </c:pt>
                <c:pt idx="2">
                  <c:v>CCDF</c:v>
                </c:pt>
                <c:pt idx="3">
                  <c:v>WA</c:v>
                </c:pt>
                <c:pt idx="4">
                  <c:v>JPT</c:v>
                </c:pt>
                <c:pt idx="5">
                  <c:v>NEW</c:v>
                </c:pt>
                <c:pt idx="6">
                  <c:v>WIOA-A</c:v>
                </c:pt>
                <c:pt idx="7">
                  <c:v>WIOA-Y</c:v>
                </c:pt>
              </c:strCache>
            </c:strRef>
          </c:cat>
          <c:val>
            <c:numRef>
              <c:f>Sheet1!$B$2:$B$9</c:f>
              <c:numCache>
                <c:formatCode>General</c:formatCode>
                <c:ptCount val="8"/>
                <c:pt idx="0">
                  <c:v>4550816</c:v>
                </c:pt>
                <c:pt idx="1">
                  <c:v>506448</c:v>
                </c:pt>
                <c:pt idx="2">
                  <c:v>191580</c:v>
                </c:pt>
                <c:pt idx="3">
                  <c:v>155003</c:v>
                </c:pt>
                <c:pt idx="4">
                  <c:v>64031</c:v>
                </c:pt>
                <c:pt idx="5">
                  <c:v>61723</c:v>
                </c:pt>
                <c:pt idx="6">
                  <c:v>52249</c:v>
                </c:pt>
                <c:pt idx="7">
                  <c:v>23295</c:v>
                </c:pt>
              </c:numCache>
            </c:numRef>
          </c:val>
          <c:extLst>
            <c:ext xmlns:c16="http://schemas.microsoft.com/office/drawing/2014/chart" uri="{C3380CC4-5D6E-409C-BE32-E72D297353CC}">
              <c16:uniqueId val="{00000000-1F31-4D41-830C-FF77B67D3C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677525036510463"/>
          <c:y val="8.7262558563259859E-2"/>
          <c:w val="0.66449499269790735"/>
          <c:h val="0.82547488287348036"/>
        </c:manualLayout>
      </c:layout>
      <c:pieChart>
        <c:varyColors val="1"/>
        <c:ser>
          <c:idx val="0"/>
          <c:order val="0"/>
          <c:tx>
            <c:strRef>
              <c:f>Sheet1!$B$1</c:f>
              <c:strCache>
                <c:ptCount val="1"/>
                <c:pt idx="0">
                  <c:v>Funding</c:v>
                </c:pt>
              </c:strCache>
            </c:strRef>
          </c:tx>
          <c:dPt>
            <c:idx val="0"/>
            <c:bubble3D val="0"/>
            <c:spPr>
              <a:gradFill rotWithShape="1">
                <a:gsLst>
                  <a:gs pos="0">
                    <a:schemeClr val="accent1">
                      <a:tint val="46000"/>
                      <a:satMod val="103000"/>
                      <a:lumMod val="102000"/>
                      <a:tint val="94000"/>
                    </a:schemeClr>
                  </a:gs>
                  <a:gs pos="50000">
                    <a:schemeClr val="accent1">
                      <a:tint val="46000"/>
                      <a:satMod val="110000"/>
                      <a:lumMod val="100000"/>
                      <a:shade val="100000"/>
                    </a:schemeClr>
                  </a:gs>
                  <a:gs pos="100000">
                    <a:schemeClr val="accent1">
                      <a:tint val="46000"/>
                      <a:lumMod val="99000"/>
                      <a:satMod val="120000"/>
                      <a:shade val="78000"/>
                    </a:schemeClr>
                  </a:gs>
                </a:gsLst>
                <a:lin ang="5400000" scaled="0"/>
              </a:gradFill>
              <a:ln>
                <a:noFill/>
              </a:ln>
              <a:effectLst/>
            </c:spPr>
            <c:extLst>
              <c:ext xmlns:c16="http://schemas.microsoft.com/office/drawing/2014/chart" uri="{C3380CC4-5D6E-409C-BE32-E72D297353CC}">
                <c16:uniqueId val="{00000001-1F31-4D41-830C-FF77B67D3CFC}"/>
              </c:ext>
            </c:extLst>
          </c:dPt>
          <c:dPt>
            <c:idx val="1"/>
            <c:bubble3D val="0"/>
            <c:spPr>
              <a:gradFill rotWithShape="1">
                <a:gsLst>
                  <a:gs pos="0">
                    <a:schemeClr val="accent1">
                      <a:tint val="62000"/>
                      <a:satMod val="103000"/>
                      <a:lumMod val="102000"/>
                      <a:tint val="94000"/>
                    </a:schemeClr>
                  </a:gs>
                  <a:gs pos="50000">
                    <a:schemeClr val="accent1">
                      <a:tint val="62000"/>
                      <a:satMod val="110000"/>
                      <a:lumMod val="100000"/>
                      <a:shade val="100000"/>
                    </a:schemeClr>
                  </a:gs>
                  <a:gs pos="100000">
                    <a:schemeClr val="accent1">
                      <a:tint val="62000"/>
                      <a:lumMod val="99000"/>
                      <a:satMod val="120000"/>
                      <a:shade val="78000"/>
                    </a:schemeClr>
                  </a:gs>
                </a:gsLst>
                <a:lin ang="5400000" scaled="0"/>
              </a:gradFill>
              <a:ln>
                <a:noFill/>
              </a:ln>
              <a:effectLst/>
            </c:spPr>
            <c:extLst>
              <c:ext xmlns:c16="http://schemas.microsoft.com/office/drawing/2014/chart" uri="{C3380CC4-5D6E-409C-BE32-E72D297353CC}">
                <c16:uniqueId val="{00000008-1F31-4D41-830C-FF77B67D3CFC}"/>
              </c:ext>
            </c:extLst>
          </c:dPt>
          <c:dPt>
            <c:idx val="2"/>
            <c:bubble3D val="0"/>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2-1F31-4D41-830C-FF77B67D3CFC}"/>
              </c:ext>
            </c:extLst>
          </c:dPt>
          <c:dPt>
            <c:idx val="3"/>
            <c:bubble3D val="0"/>
            <c:spPr>
              <a:gradFill rotWithShape="1">
                <a:gsLst>
                  <a:gs pos="0">
                    <a:schemeClr val="accent1">
                      <a:tint val="93000"/>
                      <a:satMod val="103000"/>
                      <a:lumMod val="102000"/>
                      <a:tint val="94000"/>
                    </a:schemeClr>
                  </a:gs>
                  <a:gs pos="50000">
                    <a:schemeClr val="accent1">
                      <a:tint val="93000"/>
                      <a:satMod val="110000"/>
                      <a:lumMod val="100000"/>
                      <a:shade val="100000"/>
                    </a:schemeClr>
                  </a:gs>
                  <a:gs pos="100000">
                    <a:schemeClr val="accent1">
                      <a:tint val="93000"/>
                      <a:lumMod val="99000"/>
                      <a:satMod val="120000"/>
                      <a:shade val="78000"/>
                    </a:schemeClr>
                  </a:gs>
                </a:gsLst>
                <a:lin ang="5400000" scaled="0"/>
              </a:gradFill>
              <a:ln>
                <a:noFill/>
              </a:ln>
              <a:effectLst/>
            </c:spPr>
            <c:extLst>
              <c:ext xmlns:c16="http://schemas.microsoft.com/office/drawing/2014/chart" uri="{C3380CC4-5D6E-409C-BE32-E72D297353CC}">
                <c16:uniqueId val="{00000003-1F31-4D41-830C-FF77B67D3CFC}"/>
              </c:ext>
            </c:extLst>
          </c:dPt>
          <c:dPt>
            <c:idx val="4"/>
            <c:bubble3D val="0"/>
            <c:spPr>
              <a:gradFill rotWithShape="1">
                <a:gsLst>
                  <a:gs pos="0">
                    <a:schemeClr val="accent1">
                      <a:shade val="92000"/>
                      <a:satMod val="103000"/>
                      <a:lumMod val="102000"/>
                      <a:tint val="94000"/>
                    </a:schemeClr>
                  </a:gs>
                  <a:gs pos="50000">
                    <a:schemeClr val="accent1">
                      <a:shade val="92000"/>
                      <a:satMod val="110000"/>
                      <a:lumMod val="100000"/>
                      <a:shade val="100000"/>
                    </a:schemeClr>
                  </a:gs>
                  <a:gs pos="100000">
                    <a:schemeClr val="accent1">
                      <a:shade val="92000"/>
                      <a:lumMod val="99000"/>
                      <a:satMod val="120000"/>
                      <a:shade val="78000"/>
                    </a:schemeClr>
                  </a:gs>
                </a:gsLst>
                <a:lin ang="5400000" scaled="0"/>
              </a:gradFill>
              <a:ln>
                <a:noFill/>
              </a:ln>
              <a:effectLst/>
            </c:spPr>
            <c:extLst>
              <c:ext xmlns:c16="http://schemas.microsoft.com/office/drawing/2014/chart" uri="{C3380CC4-5D6E-409C-BE32-E72D297353CC}">
                <c16:uniqueId val="{00000004-1F31-4D41-830C-FF77B67D3CFC}"/>
              </c:ext>
            </c:extLst>
          </c:dPt>
          <c:dPt>
            <c:idx val="5"/>
            <c:bubble3D val="0"/>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7-1F31-4D41-830C-FF77B67D3CFC}"/>
              </c:ext>
            </c:extLst>
          </c:dPt>
          <c:dPt>
            <c:idx val="6"/>
            <c:bubble3D val="0"/>
            <c:spPr>
              <a:gradFill rotWithShape="1">
                <a:gsLst>
                  <a:gs pos="0">
                    <a:schemeClr val="accent1">
                      <a:shade val="61000"/>
                      <a:satMod val="103000"/>
                      <a:lumMod val="102000"/>
                      <a:tint val="94000"/>
                    </a:schemeClr>
                  </a:gs>
                  <a:gs pos="50000">
                    <a:schemeClr val="accent1">
                      <a:shade val="61000"/>
                      <a:satMod val="110000"/>
                      <a:lumMod val="100000"/>
                      <a:shade val="100000"/>
                    </a:schemeClr>
                  </a:gs>
                  <a:gs pos="100000">
                    <a:schemeClr val="accent1">
                      <a:shade val="61000"/>
                      <a:lumMod val="99000"/>
                      <a:satMod val="120000"/>
                      <a:shade val="78000"/>
                    </a:schemeClr>
                  </a:gs>
                </a:gsLst>
                <a:lin ang="5400000" scaled="0"/>
              </a:gradFill>
              <a:ln>
                <a:noFill/>
              </a:ln>
              <a:effectLst/>
            </c:spPr>
            <c:extLst>
              <c:ext xmlns:c16="http://schemas.microsoft.com/office/drawing/2014/chart" uri="{C3380CC4-5D6E-409C-BE32-E72D297353CC}">
                <c16:uniqueId val="{00000006-1F31-4D41-830C-FF77B67D3CFC}"/>
              </c:ext>
            </c:extLst>
          </c:dPt>
          <c:dPt>
            <c:idx val="7"/>
            <c:bubble3D val="0"/>
            <c:spPr>
              <a:gradFill rotWithShape="1">
                <a:gsLst>
                  <a:gs pos="0">
                    <a:schemeClr val="accent1">
                      <a:shade val="45000"/>
                      <a:satMod val="103000"/>
                      <a:lumMod val="102000"/>
                      <a:tint val="94000"/>
                    </a:schemeClr>
                  </a:gs>
                  <a:gs pos="50000">
                    <a:schemeClr val="accent1">
                      <a:shade val="45000"/>
                      <a:satMod val="110000"/>
                      <a:lumMod val="100000"/>
                      <a:shade val="100000"/>
                    </a:schemeClr>
                  </a:gs>
                  <a:gs pos="100000">
                    <a:schemeClr val="accent1">
                      <a:shade val="45000"/>
                      <a:lumMod val="99000"/>
                      <a:satMod val="120000"/>
                      <a:shade val="78000"/>
                    </a:schemeClr>
                  </a:gs>
                </a:gsLst>
                <a:lin ang="5400000" scaled="0"/>
              </a:gradFill>
              <a:ln>
                <a:noFill/>
              </a:ln>
              <a:effectLst/>
            </c:spPr>
            <c:extLst>
              <c:ext xmlns:c16="http://schemas.microsoft.com/office/drawing/2014/chart" uri="{C3380CC4-5D6E-409C-BE32-E72D297353CC}">
                <c16:uniqueId val="{00000005-1F31-4D41-830C-FF77B67D3CFC}"/>
              </c:ext>
            </c:extLst>
          </c:dPt>
          <c:dLbls>
            <c:dLbl>
              <c:idx val="0"/>
              <c:layout>
                <c:manualLayout>
                  <c:x val="-5.8580262019201614E-2"/>
                  <c:y val="-7.1364974406851731E-2"/>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1F31-4D41-830C-FF77B67D3CFC}"/>
                </c:ext>
              </c:extLst>
            </c:dLbl>
            <c:dLbl>
              <c:idx val="1"/>
              <c:layout>
                <c:manualLayout>
                  <c:x val="6.4622080431240153E-2"/>
                  <c:y val="7.0259812798142265E-2"/>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8-1F31-4D41-830C-FF77B67D3CFC}"/>
                </c:ext>
              </c:extLst>
            </c:dLbl>
            <c:dLbl>
              <c:idx val="2"/>
              <c:layout>
                <c:manualLayout>
                  <c:x val="1.8121460875123837E-2"/>
                  <c:y val="7.8790417312691957E-2"/>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2-1F31-4D41-830C-FF77B67D3CFC}"/>
                </c:ext>
              </c:extLst>
            </c:dLbl>
            <c:dLbl>
              <c:idx val="3"/>
              <c:layout>
                <c:manualLayout>
                  <c:x val="3.4144257809008462E-2"/>
                  <c:y val="0.10217778296825934"/>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1F31-4D41-830C-FF77B67D3CFC}"/>
                </c:ext>
              </c:extLst>
            </c:dLbl>
            <c:dLbl>
              <c:idx val="4"/>
              <c:layout>
                <c:manualLayout>
                  <c:x val="-4.1308503104351593E-2"/>
                  <c:y val="0"/>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4-1F31-4D41-830C-FF77B67D3CFC}"/>
                </c:ext>
              </c:extLst>
            </c:dLbl>
            <c:dLbl>
              <c:idx val="5"/>
              <c:layout>
                <c:manualLayout>
                  <c:x val="1.8543601872923615E-3"/>
                  <c:y val="0"/>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1F31-4D41-830C-FF77B67D3CFC}"/>
                </c:ext>
              </c:extLst>
            </c:dLbl>
            <c:dLbl>
              <c:idx val="6"/>
              <c:layout>
                <c:manualLayout>
                  <c:x val="7.0758073720615239E-2"/>
                  <c:y val="0"/>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6-1F31-4D41-830C-FF77B67D3CFC}"/>
                </c:ext>
              </c:extLst>
            </c:dLbl>
            <c:dLbl>
              <c:idx val="7"/>
              <c:layout>
                <c:manualLayout>
                  <c:x val="5.2096898398663292E-2"/>
                  <c:y val="0.14705563262450516"/>
                </c:manualLayout>
              </c:layout>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1F31-4D41-830C-FF77B67D3CFC}"/>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Sheet1!$A$2:$A$9</c:f>
              <c:strCache>
                <c:ptCount val="8"/>
                <c:pt idx="0">
                  <c:v>TANF</c:v>
                </c:pt>
                <c:pt idx="1">
                  <c:v>QUEST</c:v>
                </c:pt>
                <c:pt idx="2">
                  <c:v>CCDF</c:v>
                </c:pt>
                <c:pt idx="3">
                  <c:v>WA</c:v>
                </c:pt>
                <c:pt idx="4">
                  <c:v>JPT</c:v>
                </c:pt>
                <c:pt idx="5">
                  <c:v>NEW</c:v>
                </c:pt>
                <c:pt idx="6">
                  <c:v>WIOA-A</c:v>
                </c:pt>
                <c:pt idx="7">
                  <c:v>WIOA-Y</c:v>
                </c:pt>
              </c:strCache>
            </c:strRef>
          </c:cat>
          <c:val>
            <c:numRef>
              <c:f>Sheet1!$B$2:$B$9</c:f>
              <c:numCache>
                <c:formatCode>General</c:formatCode>
                <c:ptCount val="8"/>
                <c:pt idx="0">
                  <c:v>4550816</c:v>
                </c:pt>
                <c:pt idx="1">
                  <c:v>506448</c:v>
                </c:pt>
                <c:pt idx="2">
                  <c:v>191580</c:v>
                </c:pt>
                <c:pt idx="3">
                  <c:v>155003</c:v>
                </c:pt>
                <c:pt idx="4">
                  <c:v>64031</c:v>
                </c:pt>
                <c:pt idx="5">
                  <c:v>61723</c:v>
                </c:pt>
                <c:pt idx="6">
                  <c:v>52249</c:v>
                </c:pt>
                <c:pt idx="7">
                  <c:v>23295</c:v>
                </c:pt>
              </c:numCache>
            </c:numRef>
          </c:val>
          <c:extLst>
            <c:ext xmlns:c16="http://schemas.microsoft.com/office/drawing/2014/chart" uri="{C3380CC4-5D6E-409C-BE32-E72D297353CC}">
              <c16:uniqueId val="{00000000-1F31-4D41-830C-FF77B67D3C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11/28/2023</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D6C2D-E8D1-4ADE-AA7A-8FF069986B3B}"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BF72A-25DF-404B-96D2-365464D926A6}" type="slidenum">
              <a:rPr lang="en-US" smtClean="0"/>
              <a:t>‹#›</a:t>
            </a:fld>
            <a:endParaRPr lang="en-US"/>
          </a:p>
        </p:txBody>
      </p:sp>
    </p:spTree>
    <p:extLst>
      <p:ext uri="{BB962C8B-B14F-4D97-AF65-F5344CB8AC3E}">
        <p14:creationId xmlns:p14="http://schemas.microsoft.com/office/powerpoint/2010/main" val="323615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Aanjibimaadizing translates to “changing lives”.</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a:t>
            </a:fld>
            <a:endParaRPr lang="en-US"/>
          </a:p>
        </p:txBody>
      </p:sp>
    </p:spTree>
    <p:extLst>
      <p:ext uri="{BB962C8B-B14F-4D97-AF65-F5344CB8AC3E}">
        <p14:creationId xmlns:p14="http://schemas.microsoft.com/office/powerpoint/2010/main" val="220670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as well as other resources can be found on the culture section of aanji.org.</a:t>
            </a:r>
          </a:p>
        </p:txBody>
      </p:sp>
      <p:sp>
        <p:nvSpPr>
          <p:cNvPr id="4" name="Slide Number Placeholder 3"/>
          <p:cNvSpPr>
            <a:spLocks noGrp="1"/>
          </p:cNvSpPr>
          <p:nvPr>
            <p:ph type="sldNum" sz="quarter" idx="5"/>
          </p:nvPr>
        </p:nvSpPr>
        <p:spPr/>
        <p:txBody>
          <a:bodyPr/>
          <a:lstStyle/>
          <a:p>
            <a:fld id="{2D3BF72A-25DF-404B-96D2-365464D926A6}" type="slidenum">
              <a:rPr lang="en-US" smtClean="0"/>
              <a:t>10</a:t>
            </a:fld>
            <a:endParaRPr lang="en-US"/>
          </a:p>
        </p:txBody>
      </p:sp>
    </p:spTree>
    <p:extLst>
      <p:ext uri="{BB962C8B-B14F-4D97-AF65-F5344CB8AC3E}">
        <p14:creationId xmlns:p14="http://schemas.microsoft.com/office/powerpoint/2010/main" val="283536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can be purchased at the museum or through the Minnesota Historical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11</a:t>
            </a:fld>
            <a:endParaRPr lang="en-US"/>
          </a:p>
        </p:txBody>
      </p:sp>
    </p:spTree>
    <p:extLst>
      <p:ext uri="{BB962C8B-B14F-4D97-AF65-F5344CB8AC3E}">
        <p14:creationId xmlns:p14="http://schemas.microsoft.com/office/powerpoint/2010/main" val="377899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curriculum is designed to appeal to the broadest possible range of learner interests and abilities, with special emphasis on conversational speech appropriate to both the home and workplace.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12</a:t>
            </a:fld>
            <a:endParaRPr lang="en-US"/>
          </a:p>
        </p:txBody>
      </p:sp>
    </p:spTree>
    <p:extLst>
      <p:ext uri="{BB962C8B-B14F-4D97-AF65-F5344CB8AC3E}">
        <p14:creationId xmlns:p14="http://schemas.microsoft.com/office/powerpoint/2010/main" val="143379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13</a:t>
            </a:fld>
            <a:endParaRPr lang="en-US"/>
          </a:p>
        </p:txBody>
      </p:sp>
    </p:spTree>
    <p:extLst>
      <p:ext uri="{BB962C8B-B14F-4D97-AF65-F5344CB8AC3E}">
        <p14:creationId xmlns:p14="http://schemas.microsoft.com/office/powerpoint/2010/main" val="1901118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Aanjibimaadizing combined with the Niigaan youth programming January 1, 2020. </a:t>
            </a:r>
            <a:endParaRPr lang="en-US" b="0" strike="sngStrike" dirty="0"/>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14</a:t>
            </a:fld>
            <a:endParaRPr lang="en-US"/>
          </a:p>
        </p:txBody>
      </p:sp>
    </p:spTree>
    <p:extLst>
      <p:ext uri="{BB962C8B-B14F-4D97-AF65-F5344CB8AC3E}">
        <p14:creationId xmlns:p14="http://schemas.microsoft.com/office/powerpoint/2010/main" val="2644030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t>Regularly scheduled meetings and activities inspire and motivate our youth to embrace a traditions-based lifestyle free of chemicals or risky behavior. </a:t>
            </a:r>
          </a:p>
          <a:p>
            <a:pPr marL="0" indent="0">
              <a:buNone/>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Cash incentives and awards are made to teens who meet program participation and achievement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pictures?</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15</a:t>
            </a:fld>
            <a:endParaRPr lang="en-US"/>
          </a:p>
        </p:txBody>
      </p:sp>
    </p:spTree>
    <p:extLst>
      <p:ext uri="{BB962C8B-B14F-4D97-AF65-F5344CB8AC3E}">
        <p14:creationId xmlns:p14="http://schemas.microsoft.com/office/powerpoint/2010/main" val="1069295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mn-lt"/>
              </a:rPr>
              <a:t>Youth are given an incentive for actual hours worked. </a:t>
            </a:r>
          </a:p>
          <a:p>
            <a:endParaRPr lang="en-US" sz="1200" cap="none" dirty="0">
              <a:latin typeface="+mn-lt"/>
            </a:endParaRPr>
          </a:p>
          <a:p>
            <a:r>
              <a:rPr lang="en-US" sz="1200" cap="none" dirty="0">
                <a:latin typeface="+mn-lt"/>
              </a:rPr>
              <a:t>We had 22 interns for the Summer Internship Program in 2023.</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16</a:t>
            </a:fld>
            <a:endParaRPr lang="en-US"/>
          </a:p>
        </p:txBody>
      </p:sp>
    </p:spTree>
    <p:extLst>
      <p:ext uri="{BB962C8B-B14F-4D97-AF65-F5344CB8AC3E}">
        <p14:creationId xmlns:p14="http://schemas.microsoft.com/office/powerpoint/2010/main" val="379768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17</a:t>
            </a:fld>
            <a:endParaRPr lang="en-US"/>
          </a:p>
        </p:txBody>
      </p:sp>
    </p:spTree>
    <p:extLst>
      <p:ext uri="{BB962C8B-B14F-4D97-AF65-F5344CB8AC3E}">
        <p14:creationId xmlns:p14="http://schemas.microsoft.com/office/powerpoint/2010/main" val="283658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Pictures ?</a:t>
            </a:r>
          </a:p>
        </p:txBody>
      </p:sp>
      <p:sp>
        <p:nvSpPr>
          <p:cNvPr id="4" name="Slide Number Placeholder 3"/>
          <p:cNvSpPr>
            <a:spLocks noGrp="1"/>
          </p:cNvSpPr>
          <p:nvPr>
            <p:ph type="sldNum" sz="quarter" idx="5"/>
          </p:nvPr>
        </p:nvSpPr>
        <p:spPr/>
        <p:txBody>
          <a:bodyPr/>
          <a:lstStyle/>
          <a:p>
            <a:fld id="{2D3BF72A-25DF-404B-96D2-365464D926A6}" type="slidenum">
              <a:rPr lang="en-US" smtClean="0"/>
              <a:t>18</a:t>
            </a:fld>
            <a:endParaRPr lang="en-US"/>
          </a:p>
        </p:txBody>
      </p:sp>
    </p:spTree>
    <p:extLst>
      <p:ext uri="{BB962C8B-B14F-4D97-AF65-F5344CB8AC3E}">
        <p14:creationId xmlns:p14="http://schemas.microsoft.com/office/powerpoint/2010/main" val="1625483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solidFill>
                  <a:schemeClr val="accent1">
                    <a:lumMod val="50000"/>
                  </a:schemeClr>
                </a:solidFill>
                <a:latin typeface="+mn-lt"/>
              </a:rPr>
              <a:t>The main goals for the MLBO ABE Consortium include:</a:t>
            </a:r>
          </a:p>
          <a:p>
            <a:pPr marL="342900" indent="-342900">
              <a:buFont typeface="Arial" panose="020B0604020202020204" pitchFamily="34" charset="0"/>
              <a:buChar char="•"/>
            </a:pPr>
            <a:r>
              <a:rPr lang="en-US" sz="1200" cap="none" dirty="0">
                <a:solidFill>
                  <a:schemeClr val="accent1">
                    <a:lumMod val="50000"/>
                  </a:schemeClr>
                </a:solidFill>
                <a:latin typeface="+mn-lt"/>
              </a:rPr>
              <a:t>The ability to be able to offer a consistent, viable ABE process.</a:t>
            </a:r>
          </a:p>
          <a:p>
            <a:pPr marL="342900" indent="-342900">
              <a:buFont typeface="Arial" panose="020B0604020202020204" pitchFamily="34" charset="0"/>
              <a:buChar char="•"/>
            </a:pPr>
            <a:r>
              <a:rPr lang="en-US" sz="1200" cap="none" dirty="0">
                <a:solidFill>
                  <a:schemeClr val="accent1">
                    <a:lumMod val="50000"/>
                  </a:schemeClr>
                </a:solidFill>
                <a:latin typeface="+mn-lt"/>
              </a:rPr>
              <a:t>Increase opportunities for our clients and make it easier for clients to complete the General Educational Development Test and obtain their diploma.</a:t>
            </a:r>
          </a:p>
          <a:p>
            <a:pPr marL="342900" indent="-342900">
              <a:buFont typeface="Arial" panose="020B0604020202020204" pitchFamily="34" charset="0"/>
              <a:buChar char="•"/>
            </a:pPr>
            <a:r>
              <a:rPr lang="en-US" sz="1200" cap="none" dirty="0">
                <a:solidFill>
                  <a:schemeClr val="accent1">
                    <a:lumMod val="50000"/>
                  </a:schemeClr>
                </a:solidFill>
                <a:latin typeface="+mn-lt"/>
              </a:rPr>
              <a:t>Gain “lost” funding that we are not able to access because we are not a consortium.</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19</a:t>
            </a:fld>
            <a:endParaRPr lang="en-US"/>
          </a:p>
        </p:txBody>
      </p:sp>
    </p:spTree>
    <p:extLst>
      <p:ext uri="{BB962C8B-B14F-4D97-AF65-F5344CB8AC3E}">
        <p14:creationId xmlns:p14="http://schemas.microsoft.com/office/powerpoint/2010/main" val="353301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None/>
            </a:pPr>
            <a:r>
              <a:rPr lang="en-US" dirty="0">
                <a:effectLst/>
              </a:rPr>
              <a:t>Through this, we are able to offer services to a large percentage of our community and work closely with other organizations to help all ages overcome barriers to sustainability while embracing their culture through a variety of programs. </a:t>
            </a:r>
          </a:p>
          <a:p>
            <a:pPr marL="0" indent="0">
              <a:spcBef>
                <a:spcPts val="0"/>
              </a:spcBef>
              <a:spcAft>
                <a:spcPts val="0"/>
              </a:spcAft>
              <a:buNone/>
            </a:pPr>
            <a:endParaRPr lang="en-US" dirty="0">
              <a:effectLst/>
            </a:endParaRPr>
          </a:p>
          <a:p>
            <a:pPr marL="0" indent="0">
              <a:spcBef>
                <a:spcPts val="0"/>
              </a:spcBef>
              <a:spcAft>
                <a:spcPts val="0"/>
              </a:spcAft>
              <a:buNone/>
            </a:pPr>
            <a:r>
              <a:rPr lang="en-US" dirty="0">
                <a:effectLst/>
              </a:rPr>
              <a:t>Our</a:t>
            </a:r>
            <a:r>
              <a:rPr lang="en-US" baseline="0" dirty="0">
                <a:effectLst/>
              </a:rPr>
              <a:t> main function to help people obtain and maintain employment.</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a:t>
            </a:fld>
            <a:endParaRPr lang="en-US"/>
          </a:p>
        </p:txBody>
      </p:sp>
    </p:spTree>
    <p:extLst>
      <p:ext uri="{BB962C8B-B14F-4D97-AF65-F5344CB8AC3E}">
        <p14:creationId xmlns:p14="http://schemas.microsoft.com/office/powerpoint/2010/main" val="3375069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20</a:t>
            </a:fld>
            <a:endParaRPr lang="en-US"/>
          </a:p>
        </p:txBody>
      </p:sp>
    </p:spTree>
    <p:extLst>
      <p:ext uri="{BB962C8B-B14F-4D97-AF65-F5344CB8AC3E}">
        <p14:creationId xmlns:p14="http://schemas.microsoft.com/office/powerpoint/2010/main" val="3199099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t>See the Small Business Development Information for additional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t>People receiving this must report how many people they have employed in the previous year.</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21</a:t>
            </a:fld>
            <a:endParaRPr lang="en-US"/>
          </a:p>
        </p:txBody>
      </p:sp>
    </p:spTree>
    <p:extLst>
      <p:ext uri="{BB962C8B-B14F-4D97-AF65-F5344CB8AC3E}">
        <p14:creationId xmlns:p14="http://schemas.microsoft.com/office/powerpoint/2010/main" val="1726955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is designed to move the participant to unsubsidized, career-oriented work by building their talents and abilities. Its incentives are directly related to mastery of four critical work behaviors: Reliability; Safety; Team Building; and Achievement.</a:t>
            </a:r>
          </a:p>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22</a:t>
            </a:fld>
            <a:endParaRPr lang="en-US" dirty="0"/>
          </a:p>
        </p:txBody>
      </p:sp>
    </p:spTree>
    <p:extLst>
      <p:ext uri="{BB962C8B-B14F-4D97-AF65-F5344CB8AC3E}">
        <p14:creationId xmlns:p14="http://schemas.microsoft.com/office/powerpoint/2010/main" val="601576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23</a:t>
            </a:fld>
            <a:endParaRPr lang="en-US"/>
          </a:p>
        </p:txBody>
      </p:sp>
    </p:spTree>
    <p:extLst>
      <p:ext uri="{BB962C8B-B14F-4D97-AF65-F5344CB8AC3E}">
        <p14:creationId xmlns:p14="http://schemas.microsoft.com/office/powerpoint/2010/main" val="1156141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only service Mille Lacs Band Tribal Government vehicles. The Aanjibimaadizing Garage is not able to provide service for private vehicles or the casino. Each department is responsible for the expense of all labor, parts and/or supplies which are needed to complete the project. All services performed at the Aanjibimaadizing Garage are by a trained mechanic with assistance from WEX Trainees as part of a learning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SHOULD YOUR DEPARTMENT USE THE AANJI GARAGE?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1.Support projects the Mille Lacs Band has invested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2.Protect your department’s investment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3.Receive consistent, quality service and competitive prices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4.Able to trust diagnosis - and know that the Band isn’t being taken advantage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5.Money spent stays within 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6.Ensure safety of staff and those you serve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7.Community members gain skills and knowledge that is often shared and passed onto others</a:t>
            </a:r>
          </a:p>
        </p:txBody>
      </p:sp>
      <p:sp>
        <p:nvSpPr>
          <p:cNvPr id="4" name="Slide Number Placeholder 3"/>
          <p:cNvSpPr>
            <a:spLocks noGrp="1"/>
          </p:cNvSpPr>
          <p:nvPr>
            <p:ph type="sldNum" sz="quarter" idx="5"/>
          </p:nvPr>
        </p:nvSpPr>
        <p:spPr/>
        <p:txBody>
          <a:bodyPr/>
          <a:lstStyle/>
          <a:p>
            <a:fld id="{2D3BF72A-25DF-404B-96D2-365464D926A6}" type="slidenum">
              <a:rPr lang="en-US" smtClean="0"/>
              <a:t>24</a:t>
            </a:fld>
            <a:endParaRPr lang="en-US"/>
          </a:p>
        </p:txBody>
      </p:sp>
    </p:spTree>
    <p:extLst>
      <p:ext uri="{BB962C8B-B14F-4D97-AF65-F5344CB8AC3E}">
        <p14:creationId xmlns:p14="http://schemas.microsoft.com/office/powerpoint/2010/main" val="2275591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pPr>
            <a:r>
              <a:rPr lang="en-US" dirty="0"/>
              <a:t>The expenses must:</a:t>
            </a:r>
          </a:p>
          <a:p>
            <a:pPr lvl="0">
              <a:spcAft>
                <a:spcPts val="0"/>
              </a:spcAft>
            </a:pPr>
            <a:r>
              <a:rPr lang="en-US" sz="1200" dirty="0"/>
              <a:t>Be specific.</a:t>
            </a:r>
          </a:p>
          <a:p>
            <a:pPr lvl="0">
              <a:spcAft>
                <a:spcPts val="0"/>
              </a:spcAft>
            </a:pPr>
            <a:r>
              <a:rPr lang="en-US" sz="1200" dirty="0"/>
              <a:t>The participant must be the owner of the obligation.</a:t>
            </a:r>
          </a:p>
          <a:p>
            <a:pPr lvl="0">
              <a:spcAft>
                <a:spcPts val="0"/>
              </a:spcAft>
            </a:pPr>
            <a:r>
              <a:rPr lang="en-US" sz="1200" dirty="0"/>
              <a:t>Be directly related to education or employment.</a:t>
            </a:r>
          </a:p>
          <a:p>
            <a:pPr lvl="0">
              <a:spcAft>
                <a:spcPts val="0"/>
              </a:spcAft>
            </a:pPr>
            <a:r>
              <a:rPr lang="en-US" sz="1200" dirty="0"/>
              <a:t>Verified as not otherwise provided free of charge or available from other resources.</a:t>
            </a:r>
          </a:p>
          <a:p>
            <a:pPr lvl="0">
              <a:spcAft>
                <a:spcPts val="0"/>
              </a:spcAft>
            </a:pPr>
            <a:r>
              <a:rPr lang="en-US" sz="1200" dirty="0"/>
              <a:t>Be the only way available to meet the need.</a:t>
            </a:r>
          </a:p>
          <a:p>
            <a:pPr lvl="0">
              <a:spcAft>
                <a:spcPts val="0"/>
              </a:spcAft>
            </a:pPr>
            <a:r>
              <a:rPr lang="en-US" sz="1200" dirty="0"/>
              <a:t>Be documented with evidence of the need verified.</a:t>
            </a:r>
          </a:p>
          <a:p>
            <a:pPr lvl="0">
              <a:spcAft>
                <a:spcPts val="0"/>
              </a:spcAft>
            </a:pPr>
            <a:r>
              <a:rPr lang="en-US" sz="1200" dirty="0"/>
              <a:t>We do not pay for out of state training.</a:t>
            </a:r>
          </a:p>
          <a:p>
            <a:pPr lvl="0">
              <a:spcAft>
                <a:spcPts val="0"/>
              </a:spcAft>
            </a:pPr>
            <a:endParaRPr lang="en-US" sz="1200" dirty="0"/>
          </a:p>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25</a:t>
            </a:fld>
            <a:endParaRPr lang="en-US" dirty="0"/>
          </a:p>
        </p:txBody>
      </p:sp>
    </p:spTree>
    <p:extLst>
      <p:ext uri="{BB962C8B-B14F-4D97-AF65-F5344CB8AC3E}">
        <p14:creationId xmlns:p14="http://schemas.microsoft.com/office/powerpoint/2010/main" val="2111367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26</a:t>
            </a:fld>
            <a:endParaRPr lang="en-US"/>
          </a:p>
        </p:txBody>
      </p:sp>
    </p:spTree>
    <p:extLst>
      <p:ext uri="{BB962C8B-B14F-4D97-AF65-F5344CB8AC3E}">
        <p14:creationId xmlns:p14="http://schemas.microsoft.com/office/powerpoint/2010/main" val="3854034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had a pilot program for SNAP E&amp;T this year.</a:t>
            </a:r>
          </a:p>
        </p:txBody>
      </p:sp>
      <p:sp>
        <p:nvSpPr>
          <p:cNvPr id="4" name="Slide Number Placeholder 3"/>
          <p:cNvSpPr>
            <a:spLocks noGrp="1"/>
          </p:cNvSpPr>
          <p:nvPr>
            <p:ph type="sldNum" sz="quarter" idx="5"/>
          </p:nvPr>
        </p:nvSpPr>
        <p:spPr/>
        <p:txBody>
          <a:bodyPr/>
          <a:lstStyle/>
          <a:p>
            <a:fld id="{2D3BF72A-25DF-404B-96D2-365464D926A6}" type="slidenum">
              <a:rPr lang="en-US" smtClean="0"/>
              <a:t>27</a:t>
            </a:fld>
            <a:endParaRPr lang="en-US"/>
          </a:p>
        </p:txBody>
      </p:sp>
    </p:spTree>
    <p:extLst>
      <p:ext uri="{BB962C8B-B14F-4D97-AF65-F5344CB8AC3E}">
        <p14:creationId xmlns:p14="http://schemas.microsoft.com/office/powerpoint/2010/main" val="653794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Professional counseling and/or assessments may be a prerequisite, or a concurrent requirement with employment and educational services.</a:t>
            </a:r>
          </a:p>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28</a:t>
            </a:fld>
            <a:endParaRPr lang="en-US" dirty="0"/>
          </a:p>
        </p:txBody>
      </p:sp>
    </p:spTree>
    <p:extLst>
      <p:ext uri="{BB962C8B-B14F-4D97-AF65-F5344CB8AC3E}">
        <p14:creationId xmlns:p14="http://schemas.microsoft.com/office/powerpoint/2010/main" val="1568955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limited amount of funding.</a:t>
            </a:r>
          </a:p>
        </p:txBody>
      </p:sp>
      <p:sp>
        <p:nvSpPr>
          <p:cNvPr id="4" name="Slide Number Placeholder 3"/>
          <p:cNvSpPr>
            <a:spLocks noGrp="1"/>
          </p:cNvSpPr>
          <p:nvPr>
            <p:ph type="sldNum" sz="quarter" idx="5"/>
          </p:nvPr>
        </p:nvSpPr>
        <p:spPr/>
        <p:txBody>
          <a:bodyPr/>
          <a:lstStyle/>
          <a:p>
            <a:fld id="{1F0985CB-42E5-466C-BAD6-A86B63DD25B6}" type="slidenum">
              <a:rPr lang="en-US" smtClean="0"/>
              <a:t>29</a:t>
            </a:fld>
            <a:endParaRPr lang="en-US" dirty="0"/>
          </a:p>
        </p:txBody>
      </p:sp>
    </p:spTree>
    <p:extLst>
      <p:ext uri="{BB962C8B-B14F-4D97-AF65-F5344CB8AC3E}">
        <p14:creationId xmlns:p14="http://schemas.microsoft.com/office/powerpoint/2010/main" val="48900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core belief is that ALL people should be treated with </a:t>
            </a:r>
            <a:r>
              <a:rPr lang="en-US" sz="1200" b="1" dirty="0" err="1"/>
              <a:t>minwaadendamowin</a:t>
            </a:r>
            <a:r>
              <a:rPr lang="en-US" sz="1200" dirty="0"/>
              <a:t> and </a:t>
            </a:r>
            <a:r>
              <a:rPr lang="en-US" sz="1200" b="1" dirty="0" err="1"/>
              <a:t>zhawenjigewin</a:t>
            </a:r>
            <a:r>
              <a:rPr lang="en-US" sz="1200" b="1" dirty="0"/>
              <a:t>,</a:t>
            </a:r>
            <a:r>
              <a:rPr lang="en-US" sz="1200" dirty="0"/>
              <a:t> respect and kindness.</a:t>
            </a:r>
            <a:endParaRPr lang="en-US" dirty="0"/>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3</a:t>
            </a:fld>
            <a:endParaRPr lang="en-US"/>
          </a:p>
        </p:txBody>
      </p:sp>
    </p:spTree>
    <p:extLst>
      <p:ext uri="{BB962C8B-B14F-4D97-AF65-F5344CB8AC3E}">
        <p14:creationId xmlns:p14="http://schemas.microsoft.com/office/powerpoint/2010/main" val="4049087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30</a:t>
            </a:fld>
            <a:endParaRPr lang="en-US"/>
          </a:p>
        </p:txBody>
      </p:sp>
    </p:spTree>
    <p:extLst>
      <p:ext uri="{BB962C8B-B14F-4D97-AF65-F5344CB8AC3E}">
        <p14:creationId xmlns:p14="http://schemas.microsoft.com/office/powerpoint/2010/main" val="1176743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31</a:t>
            </a:fld>
            <a:endParaRPr lang="en-US"/>
          </a:p>
        </p:txBody>
      </p:sp>
    </p:spTree>
    <p:extLst>
      <p:ext uri="{BB962C8B-B14F-4D97-AF65-F5344CB8AC3E}">
        <p14:creationId xmlns:p14="http://schemas.microsoft.com/office/powerpoint/2010/main" val="294560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300"/>
              </a:spcBef>
              <a:buNone/>
            </a:pPr>
            <a:r>
              <a:rPr lang="en-US" b="1" dirty="0">
                <a:ea typeface="Times New Roman" panose="02020603050405020304" pitchFamily="18" charset="0"/>
              </a:rPr>
              <a:t>Primary Objectives</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the development of families and improve access to supportive services, thereby benefiting the members of the Mille Lacs Band of Ojibwe.</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self-sufficiency of the members of the Mille Lacs Band of Ojibwe.</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an environment of zero tolerance for the use or possession of controlled substances without a prescription.</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promote an environment of zero tolerance for the use or possession of alcohol and/or drugs, unless being used as prescribed.</a:t>
            </a:r>
          </a:p>
          <a:p>
            <a:pPr marL="342900" lvl="0" indent="-342900" algn="just">
              <a:spcBef>
                <a:spcPts val="0"/>
              </a:spcBef>
              <a:buFont typeface="Symbol" panose="05050102010706020507" pitchFamily="18" charset="2"/>
              <a:buChar char=""/>
            </a:pPr>
            <a:r>
              <a:rPr lang="en-US" dirty="0">
                <a:ea typeface="Calibri" panose="020F0502020204030204" pitchFamily="34" charset="0"/>
                <a:cs typeface="Times New Roman" panose="02020603050405020304" pitchFamily="18" charset="0"/>
              </a:rPr>
              <a:t>To develop, operate and maintain a place to live short term while in the Zakab program in a safe and healthy environment on the Mille Lacs Band reservation.</a:t>
            </a:r>
          </a:p>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32</a:t>
            </a:fld>
            <a:endParaRPr lang="en-US" dirty="0"/>
          </a:p>
        </p:txBody>
      </p:sp>
    </p:spTree>
    <p:extLst>
      <p:ext uri="{BB962C8B-B14F-4D97-AF65-F5344CB8AC3E}">
        <p14:creationId xmlns:p14="http://schemas.microsoft.com/office/powerpoint/2010/main" val="3779547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33</a:t>
            </a:fld>
            <a:endParaRPr lang="en-US" dirty="0"/>
          </a:p>
        </p:txBody>
      </p:sp>
    </p:spTree>
    <p:extLst>
      <p:ext uri="{BB962C8B-B14F-4D97-AF65-F5344CB8AC3E}">
        <p14:creationId xmlns:p14="http://schemas.microsoft.com/office/powerpoint/2010/main" val="666504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34</a:t>
            </a:fld>
            <a:endParaRPr lang="en-US"/>
          </a:p>
        </p:txBody>
      </p:sp>
    </p:spTree>
    <p:extLst>
      <p:ext uri="{BB962C8B-B14F-4D97-AF65-F5344CB8AC3E}">
        <p14:creationId xmlns:p14="http://schemas.microsoft.com/office/powerpoint/2010/main" val="4104363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eligibility is based on the household income with specific types of income excluded.</a:t>
            </a:r>
          </a:p>
          <a:p>
            <a:endParaRPr lang="en-US" dirty="0"/>
          </a:p>
          <a:p>
            <a:r>
              <a:rPr lang="en-US" dirty="0"/>
              <a:t>Veterans and veteran families, including survivor families, are given preference within any of these eligibility groups.</a:t>
            </a:r>
          </a:p>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35</a:t>
            </a:fld>
            <a:endParaRPr lang="en-US" dirty="0"/>
          </a:p>
        </p:txBody>
      </p:sp>
    </p:spTree>
    <p:extLst>
      <p:ext uri="{BB962C8B-B14F-4D97-AF65-F5344CB8AC3E}">
        <p14:creationId xmlns:p14="http://schemas.microsoft.com/office/powerpoint/2010/main" val="4223639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36</a:t>
            </a:fld>
            <a:endParaRPr lang="en-US"/>
          </a:p>
        </p:txBody>
      </p:sp>
    </p:spTree>
    <p:extLst>
      <p:ext uri="{BB962C8B-B14F-4D97-AF65-F5344CB8AC3E}">
        <p14:creationId xmlns:p14="http://schemas.microsoft.com/office/powerpoint/2010/main" val="2230906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solidFill>
              </a:rPr>
              <a:t>Our offices are open to walk in clients. </a:t>
            </a:r>
          </a:p>
          <a:p>
            <a:r>
              <a:rPr lang="en-US" dirty="0">
                <a:solidFill>
                  <a:schemeClr val="bg2"/>
                </a:solidFill>
              </a:rPr>
              <a:t>Clients can also call or email. </a:t>
            </a:r>
          </a:p>
          <a:p>
            <a:r>
              <a:rPr lang="en-US" dirty="0">
                <a:solidFill>
                  <a:schemeClr val="bg2"/>
                </a:solidFill>
              </a:rPr>
              <a:t>Aanjibimaadizing also has an informational Facebook page. </a:t>
            </a:r>
          </a:p>
          <a:p>
            <a:r>
              <a:rPr lang="en-US" dirty="0">
                <a:solidFill>
                  <a:schemeClr val="bg2"/>
                </a:solidFill>
              </a:rPr>
              <a:t>Other MLBO departments make referrals to the programs on a weekly basis.</a:t>
            </a:r>
          </a:p>
          <a:p>
            <a:endParaRPr lang="en-US" dirty="0"/>
          </a:p>
        </p:txBody>
      </p:sp>
      <p:sp>
        <p:nvSpPr>
          <p:cNvPr id="4" name="Slide Number Placeholder 3"/>
          <p:cNvSpPr>
            <a:spLocks noGrp="1"/>
          </p:cNvSpPr>
          <p:nvPr>
            <p:ph type="sldNum" sz="quarter" idx="10"/>
          </p:nvPr>
        </p:nvSpPr>
        <p:spPr/>
        <p:txBody>
          <a:bodyPr/>
          <a:lstStyle/>
          <a:p>
            <a:fld id="{1F0985CB-42E5-466C-BAD6-A86B63DD25B6}" type="slidenum">
              <a:rPr lang="en-US" smtClean="0"/>
              <a:t>37</a:t>
            </a:fld>
            <a:endParaRPr lang="en-US"/>
          </a:p>
        </p:txBody>
      </p:sp>
    </p:spTree>
    <p:extLst>
      <p:ext uri="{BB962C8B-B14F-4D97-AF65-F5344CB8AC3E}">
        <p14:creationId xmlns:p14="http://schemas.microsoft.com/office/powerpoint/2010/main" val="2665989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38</a:t>
            </a:fld>
            <a:endParaRPr lang="en-US" dirty="0"/>
          </a:p>
        </p:txBody>
      </p:sp>
    </p:spTree>
    <p:extLst>
      <p:ext uri="{BB962C8B-B14F-4D97-AF65-F5344CB8AC3E}">
        <p14:creationId xmlns:p14="http://schemas.microsoft.com/office/powerpoint/2010/main" val="4035916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39</a:t>
            </a:fld>
            <a:endParaRPr lang="en-US" dirty="0"/>
          </a:p>
        </p:txBody>
      </p:sp>
    </p:spTree>
    <p:extLst>
      <p:ext uri="{BB962C8B-B14F-4D97-AF65-F5344CB8AC3E}">
        <p14:creationId xmlns:p14="http://schemas.microsoft.com/office/powerpoint/2010/main" val="145037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4</a:t>
            </a:fld>
            <a:endParaRPr lang="en-US"/>
          </a:p>
        </p:txBody>
      </p:sp>
    </p:spTree>
    <p:extLst>
      <p:ext uri="{BB962C8B-B14F-4D97-AF65-F5344CB8AC3E}">
        <p14:creationId xmlns:p14="http://schemas.microsoft.com/office/powerpoint/2010/main" val="1756658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85CB-42E5-466C-BAD6-A86B63DD25B6}" type="slidenum">
              <a:rPr lang="en-US" smtClean="0"/>
              <a:t>40</a:t>
            </a:fld>
            <a:endParaRPr lang="en-US" dirty="0"/>
          </a:p>
        </p:txBody>
      </p:sp>
    </p:spTree>
    <p:extLst>
      <p:ext uri="{BB962C8B-B14F-4D97-AF65-F5344CB8AC3E}">
        <p14:creationId xmlns:p14="http://schemas.microsoft.com/office/powerpoint/2010/main" val="1449081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41</a:t>
            </a:fld>
            <a:endParaRPr lang="en-US"/>
          </a:p>
        </p:txBody>
      </p:sp>
    </p:spTree>
    <p:extLst>
      <p:ext uri="{BB962C8B-B14F-4D97-AF65-F5344CB8AC3E}">
        <p14:creationId xmlns:p14="http://schemas.microsoft.com/office/powerpoint/2010/main" val="4261509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42</a:t>
            </a:fld>
            <a:endParaRPr lang="en-US"/>
          </a:p>
        </p:txBody>
      </p:sp>
    </p:spTree>
    <p:extLst>
      <p:ext uri="{BB962C8B-B14F-4D97-AF65-F5344CB8AC3E}">
        <p14:creationId xmlns:p14="http://schemas.microsoft.com/office/powerpoint/2010/main" val="137428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Most of Aanjibimaadizing’s funding comes from PL 102-477.</a:t>
            </a: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5</a:t>
            </a:fld>
            <a:endParaRPr lang="en-US"/>
          </a:p>
        </p:txBody>
      </p:sp>
    </p:spTree>
    <p:extLst>
      <p:ext uri="{BB962C8B-B14F-4D97-AF65-F5344CB8AC3E}">
        <p14:creationId xmlns:p14="http://schemas.microsoft.com/office/powerpoint/2010/main" val="343016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estimated annual allocation of the combined grant funds total is $5,147,597. </a:t>
            </a:r>
          </a:p>
        </p:txBody>
      </p:sp>
      <p:sp>
        <p:nvSpPr>
          <p:cNvPr id="4" name="Slide Number Placeholder 3"/>
          <p:cNvSpPr>
            <a:spLocks noGrp="1"/>
          </p:cNvSpPr>
          <p:nvPr>
            <p:ph type="sldNum" sz="quarter" idx="5"/>
          </p:nvPr>
        </p:nvSpPr>
        <p:spPr/>
        <p:txBody>
          <a:bodyPr/>
          <a:lstStyle/>
          <a:p>
            <a:fld id="{2D3BF72A-25DF-404B-96D2-365464D926A6}" type="slidenum">
              <a:rPr lang="en-US" smtClean="0"/>
              <a:t>6</a:t>
            </a:fld>
            <a:endParaRPr lang="en-US"/>
          </a:p>
        </p:txBody>
      </p:sp>
    </p:spTree>
    <p:extLst>
      <p:ext uri="{BB962C8B-B14F-4D97-AF65-F5344CB8AC3E}">
        <p14:creationId xmlns:p14="http://schemas.microsoft.com/office/powerpoint/2010/main" val="360856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estimated annual allocation of the combined grant funds total is $5,147,597. </a:t>
            </a:r>
          </a:p>
        </p:txBody>
      </p:sp>
      <p:sp>
        <p:nvSpPr>
          <p:cNvPr id="4" name="Slide Number Placeholder 3"/>
          <p:cNvSpPr>
            <a:spLocks noGrp="1"/>
          </p:cNvSpPr>
          <p:nvPr>
            <p:ph type="sldNum" sz="quarter" idx="5"/>
          </p:nvPr>
        </p:nvSpPr>
        <p:spPr/>
        <p:txBody>
          <a:bodyPr/>
          <a:lstStyle/>
          <a:p>
            <a:fld id="{2D3BF72A-25DF-404B-96D2-365464D926A6}" type="slidenum">
              <a:rPr lang="en-US" smtClean="0"/>
              <a:t>7</a:t>
            </a:fld>
            <a:endParaRPr lang="en-US"/>
          </a:p>
        </p:txBody>
      </p:sp>
    </p:spTree>
    <p:extLst>
      <p:ext uri="{BB962C8B-B14F-4D97-AF65-F5344CB8AC3E}">
        <p14:creationId xmlns:p14="http://schemas.microsoft.com/office/powerpoint/2010/main" val="144083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8</a:t>
            </a:fld>
            <a:endParaRPr lang="en-US"/>
          </a:p>
        </p:txBody>
      </p:sp>
    </p:spTree>
    <p:extLst>
      <p:ext uri="{BB962C8B-B14F-4D97-AF65-F5344CB8AC3E}">
        <p14:creationId xmlns:p14="http://schemas.microsoft.com/office/powerpoint/2010/main" val="312897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highlight>
                  <a:srgbClr val="FFFF00"/>
                </a:highlight>
              </a:rPr>
              <a:t>We do this by supporting a cultural apprentice program and having multiple cultural opportunities for youth and including cultural activities for TANF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D3BF72A-25DF-404B-96D2-365464D926A6}" type="slidenum">
              <a:rPr lang="en-US" smtClean="0"/>
              <a:t>9</a:t>
            </a:fld>
            <a:endParaRPr lang="en-US"/>
          </a:p>
        </p:txBody>
      </p:sp>
    </p:spTree>
    <p:extLst>
      <p:ext uri="{BB962C8B-B14F-4D97-AF65-F5344CB8AC3E}">
        <p14:creationId xmlns:p14="http://schemas.microsoft.com/office/powerpoint/2010/main" val="134595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2">
              <a:lumMod val="75000"/>
            </a:schemeClr>
          </a:solidFill>
        </p:spPr>
        <p:txBody>
          <a:bodyPr wrap="square">
            <a:noAutofit/>
          </a:bodyPr>
          <a:lstStyle>
            <a:lvl1pPr>
              <a:defRPr sz="1000">
                <a:solidFill>
                  <a:schemeClr val="bg2"/>
                </a:solidFill>
              </a:defRPr>
            </a:lvl1pPr>
          </a:lstStyle>
          <a:p>
            <a:r>
              <a:rPr lang="en-US" dirty="0"/>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0" i="0" cap="all" spc="3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none" baseline="0">
                <a:solidFill>
                  <a:schemeClr val="accent4">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_4">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2">
              <a:lumMod val="75000"/>
            </a:schemeClr>
          </a:solidFill>
        </p:spPr>
        <p:txBody>
          <a:bodyPr wrap="square">
            <a:noAutofit/>
          </a:bodyPr>
          <a:lstStyle/>
          <a:p>
            <a:r>
              <a:rPr lang="en-US" dirty="0"/>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0" i="0" cap="all" spc="3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none" baseline="0">
                <a:solidFill>
                  <a:schemeClr val="accent4">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and Content_4">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2">
              <a:lumMod val="75000"/>
            </a:schemeClr>
          </a:solidFill>
        </p:spPr>
        <p:txBody>
          <a:bodyPr wrap="square">
            <a:noAutofit/>
          </a:bodyPr>
          <a:lstStyle/>
          <a:p>
            <a:r>
              <a:rPr lang="en-US" dirty="0"/>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10068098" cy="356462"/>
          </a:xfrm>
        </p:spPr>
        <p:txBody>
          <a:bodyPr lIns="0" rIns="0">
            <a:normAutofit/>
          </a:bodyPr>
          <a:lstStyle>
            <a:lvl1pPr marL="0" indent="0">
              <a:buNone/>
              <a:defRPr sz="1800" b="0" i="0" cap="all" spc="300"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3819698"/>
            <a:ext cx="10068098" cy="1283692"/>
          </a:xfrm>
        </p:spPr>
        <p:txBody>
          <a:bodyPr lIns="0" rIns="0" anchor="b">
            <a:normAutofit/>
          </a:bodyPr>
          <a:lstStyle>
            <a:lvl1pPr algn="l">
              <a:defRPr sz="4800" b="0" i="0" cap="none" baseline="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137568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8388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42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936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_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dirty="0"/>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0" i="0" cap="all" spc="300"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none" baseline="0">
                <a:solidFill>
                  <a:schemeClr val="bg1"/>
                </a:solidFill>
                <a:latin typeface="+mj-lt"/>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1">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76" r:id="rId5"/>
    <p:sldLayoutId id="2147483675" r:id="rId6"/>
    <p:sldLayoutId id="2147483677" r:id="rId7"/>
    <p:sldLayoutId id="2147483678" r:id="rId8"/>
    <p:sldLayoutId id="2147483679" r:id="rId9"/>
    <p:sldLayoutId id="2147483681" r:id="rId10"/>
    <p:sldLayoutId id="2147483682" r:id="rId11"/>
    <p:sldLayoutId id="2147483686" r:id="rId12"/>
    <p:sldLayoutId id="2147483683" r:id="rId13"/>
    <p:sldLayoutId id="2147483685" r:id="rId14"/>
    <p:sldLayoutId id="2147483684" r:id="rId15"/>
    <p:sldLayoutId id="2147483680" r:id="rId16"/>
    <p:sldLayoutId id="2147483691" r:id="rId17"/>
    <p:sldLayoutId id="2147483692" r:id="rId18"/>
    <p:sldLayoutId id="2147483693" r:id="rId19"/>
    <p:sldLayoutId id="2147483694" r:id="rId20"/>
    <p:sldLayoutId id="2147483688" r:id="rId21"/>
    <p:sldLayoutId id="2147483687" r:id="rId22"/>
    <p:sldLayoutId id="2147483689" r:id="rId23"/>
    <p:sldLayoutId id="2147483690" r:id="rId24"/>
    <p:sldLayoutId id="2147483695" r:id="rId25"/>
    <p:sldLayoutId id="2147483696" r:id="rId26"/>
    <p:sldLayoutId id="2147483697" r:id="rId27"/>
    <p:sldLayoutId id="2147483698" r:id="rId28"/>
    <p:sldLayoutId id="2147483703" r:id="rId29"/>
    <p:sldLayoutId id="2147483704" r:id="rId30"/>
    <p:sldLayoutId id="2147483705" r:id="rId31"/>
    <p:sldLayoutId id="2147483706" r:id="rId32"/>
    <p:sldLayoutId id="2147483700" r:id="rId33"/>
    <p:sldLayoutId id="2147483699" r:id="rId34"/>
    <p:sldLayoutId id="2147483701" r:id="rId35"/>
    <p:sldLayoutId id="2147483702" r:id="rId36"/>
    <p:sldLayoutId id="2147483707" r:id="rId37"/>
    <p:sldLayoutId id="2147483708" r:id="rId38"/>
    <p:sldLayoutId id="2147483712" r:id="rId3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cap="all" baseline="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cap="all" baseline="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cap="all" baseline="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cap="all" baseline="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cap="all" baseline="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6.jpg"/><Relationship Id="rId4" Type="http://schemas.openxmlformats.org/officeDocument/2006/relationships/image" Target="cid:034178ff-342e-406c-a961-de81ae4ba568@millelacsband.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7.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t="3464" r="1" b="48"/>
          <a:stretch/>
        </p:blipFill>
        <p:spPr>
          <a:xfrm flipH="1">
            <a:off x="-2" y="-251717"/>
            <a:ext cx="12193967" cy="7109717"/>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0" y="4828854"/>
            <a:ext cx="12193968" cy="2029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5022678" y="5024601"/>
            <a:ext cx="6017431" cy="1637652"/>
          </a:xfrm>
        </p:spPr>
        <p:txBody>
          <a:bodyPr>
            <a:normAutofit fontScale="90000"/>
          </a:bodyPr>
          <a:lstStyle/>
          <a:p>
            <a:r>
              <a:rPr lang="en-US" sz="11500" b="1" cap="none" dirty="0">
                <a:latin typeface="Qwigley" pitchFamily="2" charset="0"/>
                <a:ea typeface="Open Sans ExtraBold" panose="020B0906030804020204" pitchFamily="34" charset="0"/>
                <a:cs typeface="Open Sans ExtraBold" panose="020B0906030804020204" pitchFamily="34" charset="0"/>
              </a:rPr>
              <a:t>Aanjibimaadizing</a:t>
            </a: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592888" y="3402734"/>
            <a:ext cx="4207867" cy="324373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4800758" y="4943154"/>
            <a:ext cx="6017432" cy="356462"/>
          </a:xfrm>
        </p:spPr>
        <p:txBody>
          <a:bodyPr>
            <a:normAutofit/>
          </a:bodyPr>
          <a:lstStyle/>
          <a:p>
            <a:pPr algn="ctr"/>
            <a:r>
              <a:rPr lang="en-US" sz="1600" dirty="0"/>
              <a:t>      </a:t>
            </a:r>
            <a:r>
              <a:rPr lang="en-US" sz="1400" dirty="0"/>
              <a:t>Mille Lacs Band of Ojibwe</a:t>
            </a:r>
            <a:endParaRPr lang="id-ID" sz="1600" dirty="0"/>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67428-FB27-49DC-8FE5-323A37DAB2F2}"/>
              </a:ext>
            </a:extLst>
          </p:cNvPr>
          <p:cNvSpPr>
            <a:spLocks noGrp="1"/>
          </p:cNvSpPr>
          <p:nvPr>
            <p:ph type="ctrTitle"/>
          </p:nvPr>
        </p:nvSpPr>
        <p:spPr/>
        <p:txBody>
          <a:bodyPr/>
          <a:lstStyle/>
          <a:p>
            <a:r>
              <a:rPr lang="en-US" sz="6000" b="1" cap="none" dirty="0">
                <a:solidFill>
                  <a:schemeClr val="accent1"/>
                </a:solidFill>
                <a:latin typeface="+mj-lt"/>
              </a:rPr>
              <a:t>Language</a:t>
            </a:r>
          </a:p>
        </p:txBody>
      </p:sp>
      <p:pic>
        <p:nvPicPr>
          <p:cNvPr id="6" name="Content Placeholder 6">
            <a:extLst>
              <a:ext uri="{FF2B5EF4-FFF2-40B4-BE49-F238E27FC236}">
                <a16:creationId xmlns:a16="http://schemas.microsoft.com/office/drawing/2014/main" id="{4A4E9E03-2603-4A59-826B-8C1D940B2ECA}"/>
              </a:ext>
            </a:extLst>
          </p:cNvPr>
          <p:cNvPicPr>
            <a:picLocks noChangeAspect="1"/>
          </p:cNvPicPr>
          <p:nvPr/>
        </p:nvPicPr>
        <p:blipFill rotWithShape="1">
          <a:blip r:embed="rId3">
            <a:extLst>
              <a:ext uri="{28A0092B-C50C-407E-A947-70E740481C1C}">
                <a14:useLocalDpi xmlns:a14="http://schemas.microsoft.com/office/drawing/2010/main" val="0"/>
              </a:ext>
            </a:extLst>
          </a:blip>
          <a:srcRect l="3981" t="20895" r="3981" b="13252"/>
          <a:stretch/>
        </p:blipFill>
        <p:spPr>
          <a:xfrm>
            <a:off x="-18844" y="1920220"/>
            <a:ext cx="12192000" cy="3017559"/>
          </a:xfrm>
          <a:prstGeom prst="rect">
            <a:avLst/>
          </a:prstGeom>
          <a:effectLst>
            <a:reflection blurRad="6350" stA="50000" endA="300" endPos="38500" dist="50800" dir="5400000" sy="-100000" algn="bl" rotWithShape="0"/>
          </a:effectLst>
        </p:spPr>
      </p:pic>
      <p:sp>
        <p:nvSpPr>
          <p:cNvPr id="4" name="Text Placeholder 3">
            <a:extLst>
              <a:ext uri="{FF2B5EF4-FFF2-40B4-BE49-F238E27FC236}">
                <a16:creationId xmlns:a16="http://schemas.microsoft.com/office/drawing/2014/main" id="{E9EBCB72-B3EE-4418-BE06-2278BF112F37}"/>
              </a:ext>
            </a:extLst>
          </p:cNvPr>
          <p:cNvSpPr>
            <a:spLocks noGrp="1"/>
          </p:cNvSpPr>
          <p:nvPr>
            <p:ph type="body" sz="quarter" idx="14"/>
          </p:nvPr>
        </p:nvSpPr>
        <p:spPr>
          <a:xfrm>
            <a:off x="0" y="1394547"/>
            <a:ext cx="12173156" cy="574590"/>
          </a:xfrm>
          <a:solidFill>
            <a:srgbClr val="FFFFFF">
              <a:alpha val="69804"/>
            </a:srgbClr>
          </a:solidFill>
        </p:spPr>
        <p:txBody>
          <a:bodyPr/>
          <a:lstStyle/>
          <a:p>
            <a:pPr marL="339725"/>
            <a:r>
              <a:rPr lang="en-US" sz="2400" cap="none" dirty="0">
                <a:solidFill>
                  <a:schemeClr val="accent1">
                    <a:lumMod val="50000"/>
                  </a:schemeClr>
                </a:solidFill>
                <a:latin typeface="+mn-lt"/>
              </a:rPr>
              <a:t>We have secured over 150 stories from our elders in our Ojibwe language. </a:t>
            </a:r>
          </a:p>
          <a:p>
            <a:endParaRPr lang="en-US" dirty="0"/>
          </a:p>
        </p:txBody>
      </p:sp>
      <p:sp>
        <p:nvSpPr>
          <p:cNvPr id="2" name="Slide Number Placeholder 1">
            <a:extLst>
              <a:ext uri="{FF2B5EF4-FFF2-40B4-BE49-F238E27FC236}">
                <a16:creationId xmlns:a16="http://schemas.microsoft.com/office/drawing/2014/main" id="{CEFB0E86-86EB-4DD3-9081-ECB2A5A61BD8}"/>
              </a:ext>
            </a:extLst>
          </p:cNvPr>
          <p:cNvSpPr>
            <a:spLocks noGrp="1"/>
          </p:cNvSpPr>
          <p:nvPr>
            <p:ph type="sldNum" sz="quarter" idx="12"/>
          </p:nvPr>
        </p:nvSpPr>
        <p:spPr/>
        <p:txBody>
          <a:bodyPr/>
          <a:lstStyle/>
          <a:p>
            <a:fld id="{31FEFF75-79D2-EE46-877B-299D1510E681}" type="slidenum">
              <a:rPr lang="en-US" smtClean="0"/>
              <a:t>10</a:t>
            </a:fld>
            <a:endParaRPr lang="en-US" dirty="0"/>
          </a:p>
        </p:txBody>
      </p:sp>
    </p:spTree>
    <p:extLst>
      <p:ext uri="{BB962C8B-B14F-4D97-AF65-F5344CB8AC3E}">
        <p14:creationId xmlns:p14="http://schemas.microsoft.com/office/powerpoint/2010/main" val="168595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438513" y="0"/>
            <a:ext cx="6277973" cy="6858000"/>
          </a:xfrm>
        </p:spPr>
      </p:sp>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7010400" y="1590560"/>
            <a:ext cx="4609683" cy="1659044"/>
          </a:xfrm>
        </p:spPr>
        <p:txBody>
          <a:bodyPr/>
          <a:lstStyle/>
          <a:p>
            <a:r>
              <a:rPr lang="en-US" sz="4800" b="1" cap="none" dirty="0">
                <a:solidFill>
                  <a:schemeClr val="accent1"/>
                </a:solidFill>
                <a:latin typeface="+mj-lt"/>
              </a:rPr>
              <a:t>Ojibwe Language Books</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7010400" y="3249604"/>
            <a:ext cx="4609683" cy="3608396"/>
          </a:xfrm>
          <a:solidFill>
            <a:srgbClr val="FFFFFF">
              <a:alpha val="69804"/>
            </a:srgbClr>
          </a:solidFill>
        </p:spPr>
        <p:txBody>
          <a:bodyPr>
            <a:normAutofit/>
          </a:bodyPr>
          <a:lstStyle/>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Aanjibimaadizing has completed five Ojibwe-language books of collected stories from elders, comprising two illustrated books for children and one for high school learners and two for general readers of Ojibwe. </a:t>
            </a:r>
          </a:p>
          <a:p>
            <a:pPr>
              <a:spcBef>
                <a:spcPts val="0"/>
              </a:spcBef>
            </a:pPr>
            <a:endParaRPr lang="en-US" sz="24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pic>
        <p:nvPicPr>
          <p:cNvPr id="6" name="Picture 5">
            <a:extLst>
              <a:ext uri="{FF2B5EF4-FFF2-40B4-BE49-F238E27FC236}">
                <a16:creationId xmlns:a16="http://schemas.microsoft.com/office/drawing/2014/main" id="{EC2E21EA-CC92-42D8-A4D0-86CB2567DE43}"/>
              </a:ext>
            </a:extLst>
          </p:cNvPr>
          <p:cNvPicPr>
            <a:picLocks noChangeAspect="1"/>
          </p:cNvPicPr>
          <p:nvPr/>
        </p:nvPicPr>
        <p:blipFill>
          <a:blip r:embed="rId3"/>
          <a:stretch>
            <a:fillRect/>
          </a:stretch>
        </p:blipFill>
        <p:spPr>
          <a:xfrm>
            <a:off x="795597" y="0"/>
            <a:ext cx="5530646" cy="6858000"/>
          </a:xfrm>
          <a:prstGeom prst="rect">
            <a:avLst/>
          </a:prstGeom>
        </p:spPr>
      </p:pic>
    </p:spTree>
    <p:extLst>
      <p:ext uri="{BB962C8B-B14F-4D97-AF65-F5344CB8AC3E}">
        <p14:creationId xmlns:p14="http://schemas.microsoft.com/office/powerpoint/2010/main" val="1936932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392621" y="647020"/>
            <a:ext cx="4609683" cy="1659044"/>
          </a:xfrm>
        </p:spPr>
        <p:txBody>
          <a:bodyPr/>
          <a:lstStyle/>
          <a:p>
            <a:r>
              <a:rPr lang="en-US" sz="4800" b="1" cap="none" dirty="0">
                <a:solidFill>
                  <a:schemeClr val="accent1"/>
                </a:solidFill>
                <a:latin typeface="+mj-lt"/>
              </a:rPr>
              <a:t>Mille Lacs Band </a:t>
            </a:r>
            <a:br>
              <a:rPr lang="en-US" sz="4800" b="1" cap="none" dirty="0">
                <a:solidFill>
                  <a:schemeClr val="accent1"/>
                </a:solidFill>
                <a:latin typeface="+mj-lt"/>
              </a:rPr>
            </a:br>
            <a:r>
              <a:rPr lang="en-US" sz="4800" b="1" cap="none" dirty="0">
                <a:solidFill>
                  <a:schemeClr val="accent1"/>
                </a:solidFill>
                <a:latin typeface="+mj-lt"/>
              </a:rPr>
              <a:t>Ojibwe Rosetta Stone </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392622" y="2339590"/>
            <a:ext cx="4609683" cy="4518410"/>
          </a:xfrm>
          <a:solidFill>
            <a:srgbClr val="FFFFFF">
              <a:alpha val="69804"/>
            </a:srgbClr>
          </a:solidFill>
        </p:spPr>
        <p:txBody>
          <a:bodyPr>
            <a:normAutofit/>
          </a:bodyPr>
          <a:lstStyle/>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The first level of the launched in March 2022. The second level was released in March of 2023.</a:t>
            </a:r>
          </a:p>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Research has shown that cultivating connections with one’s Indigenous language and culture contributes to improved physical and mental wellbeing, and therefore success in school, family, and workplace.</a:t>
            </a:r>
          </a:p>
          <a:p>
            <a:pPr>
              <a:spcBef>
                <a:spcPts val="0"/>
              </a:spcBef>
            </a:pPr>
            <a:endParaRPr lang="en-US" sz="24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5445942" y="0"/>
            <a:ext cx="6297515" cy="6858000"/>
          </a:xfrm>
          <a:solidFill>
            <a:schemeClr val="accent2">
              <a:lumMod val="50000"/>
            </a:schemeClr>
          </a:solidFill>
        </p:spPr>
      </p:sp>
      <p:pic>
        <p:nvPicPr>
          <p:cNvPr id="7" name="Picture 6">
            <a:extLst>
              <a:ext uri="{FF2B5EF4-FFF2-40B4-BE49-F238E27FC236}">
                <a16:creationId xmlns:a16="http://schemas.microsoft.com/office/drawing/2014/main" id="{24BFE688-B82E-4989-9F99-5813203FF8E6}"/>
              </a:ext>
            </a:extLst>
          </p:cNvPr>
          <p:cNvPicPr>
            <a:picLocks noChangeAspect="1"/>
          </p:cNvPicPr>
          <p:nvPr/>
        </p:nvPicPr>
        <p:blipFill>
          <a:blip r:embed="rId3"/>
          <a:stretch>
            <a:fillRect/>
          </a:stretch>
        </p:blipFill>
        <p:spPr>
          <a:xfrm>
            <a:off x="5531419" y="724927"/>
            <a:ext cx="6126559" cy="3489117"/>
          </a:xfrm>
          <a:prstGeom prst="rect">
            <a:avLst/>
          </a:prstGeom>
        </p:spPr>
      </p:pic>
    </p:spTree>
    <p:extLst>
      <p:ext uri="{BB962C8B-B14F-4D97-AF65-F5344CB8AC3E}">
        <p14:creationId xmlns:p14="http://schemas.microsoft.com/office/powerpoint/2010/main" val="1714945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65EC62-0098-4F92-BF40-65C2BD9148BD}"/>
              </a:ext>
            </a:extLst>
          </p:cNvPr>
          <p:cNvSpPr/>
          <p:nvPr/>
        </p:nvSpPr>
        <p:spPr>
          <a:xfrm>
            <a:off x="4299856" y="0"/>
            <a:ext cx="7053943" cy="348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F0B819-A14A-43E3-A292-53ACF61AC209}"/>
              </a:ext>
            </a:extLst>
          </p:cNvPr>
          <p:cNvSpPr/>
          <p:nvPr/>
        </p:nvSpPr>
        <p:spPr>
          <a:xfrm>
            <a:off x="0" y="3482975"/>
            <a:ext cx="12192000" cy="337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2F22B3-9B32-461D-8B47-0517BDFF95F8}"/>
              </a:ext>
            </a:extLst>
          </p:cNvPr>
          <p:cNvSpPr>
            <a:spLocks noGrp="1"/>
          </p:cNvSpPr>
          <p:nvPr>
            <p:ph idx="1"/>
          </p:nvPr>
        </p:nvSpPr>
        <p:spPr>
          <a:xfrm>
            <a:off x="4299857" y="568512"/>
            <a:ext cx="7053943" cy="2806511"/>
          </a:xfrm>
        </p:spPr>
        <p:txBody>
          <a:bodyPr>
            <a:normAutofit lnSpcReduction="10000"/>
          </a:bodyPr>
          <a:lstStyle/>
          <a:p>
            <a:pPr marL="0" indent="0">
              <a:lnSpc>
                <a:spcPct val="100000"/>
              </a:lnSpc>
              <a:spcBef>
                <a:spcPts val="0"/>
              </a:spcBef>
              <a:spcAft>
                <a:spcPts val="600"/>
              </a:spcAft>
              <a:buNone/>
            </a:pPr>
            <a:r>
              <a:rPr lang="en-US" sz="2000" cap="none" dirty="0">
                <a:solidFill>
                  <a:schemeClr val="accent1">
                    <a:lumMod val="50000"/>
                  </a:schemeClr>
                </a:solidFill>
                <a:latin typeface="+mn-lt"/>
              </a:rPr>
              <a:t>Childcare assistance is available for families who are employed or enrolled in educational programs.</a:t>
            </a:r>
          </a:p>
          <a:p>
            <a:pPr marL="0" indent="0">
              <a:lnSpc>
                <a:spcPct val="100000"/>
              </a:lnSpc>
              <a:buNone/>
            </a:pPr>
            <a:r>
              <a:rPr lang="en-US" sz="2000" cap="none" dirty="0">
                <a:solidFill>
                  <a:schemeClr val="accent1">
                    <a:lumMod val="50000"/>
                  </a:schemeClr>
                </a:solidFill>
                <a:latin typeface="+mn-lt"/>
              </a:rPr>
              <a:t>There are 3 Types of Child Care that qualify for assistance:</a:t>
            </a:r>
          </a:p>
          <a:p>
            <a:pPr marL="285750" indent="-285750">
              <a:lnSpc>
                <a:spcPct val="100000"/>
              </a:lnSpc>
              <a:spcBef>
                <a:spcPts val="0"/>
              </a:spcBef>
            </a:pPr>
            <a:r>
              <a:rPr lang="en-US" sz="2000" cap="none" dirty="0">
                <a:solidFill>
                  <a:schemeClr val="accent1">
                    <a:lumMod val="50000"/>
                  </a:schemeClr>
                </a:solidFill>
                <a:latin typeface="+mn-lt"/>
              </a:rPr>
              <a:t>Center based</a:t>
            </a:r>
          </a:p>
          <a:p>
            <a:pPr marL="285750" indent="-285750">
              <a:lnSpc>
                <a:spcPct val="100000"/>
              </a:lnSpc>
              <a:spcBef>
                <a:spcPts val="0"/>
              </a:spcBef>
            </a:pPr>
            <a:r>
              <a:rPr lang="en-US" sz="2000" cap="none" dirty="0">
                <a:solidFill>
                  <a:schemeClr val="accent1">
                    <a:lumMod val="50000"/>
                  </a:schemeClr>
                </a:solidFill>
                <a:latin typeface="+mn-lt"/>
              </a:rPr>
              <a:t>Licensed Family Child Care</a:t>
            </a:r>
          </a:p>
          <a:p>
            <a:pPr marL="285750" indent="-285750">
              <a:lnSpc>
                <a:spcPct val="100000"/>
              </a:lnSpc>
              <a:spcBef>
                <a:spcPts val="0"/>
              </a:spcBef>
              <a:spcAft>
                <a:spcPts val="600"/>
              </a:spcAft>
            </a:pPr>
            <a:r>
              <a:rPr lang="en-US" sz="2000" cap="none" dirty="0">
                <a:solidFill>
                  <a:schemeClr val="accent1">
                    <a:lumMod val="50000"/>
                  </a:schemeClr>
                </a:solidFill>
                <a:latin typeface="+mn-lt"/>
              </a:rPr>
              <a:t>Legal Non-Licensed (must be provided by a relative)</a:t>
            </a:r>
          </a:p>
          <a:p>
            <a:pPr marL="0" indent="0">
              <a:lnSpc>
                <a:spcPct val="100000"/>
              </a:lnSpc>
              <a:spcBef>
                <a:spcPts val="600"/>
              </a:spcBef>
              <a:buNone/>
            </a:pPr>
            <a:r>
              <a:rPr lang="en-US" sz="2000" cap="none" dirty="0">
                <a:solidFill>
                  <a:schemeClr val="accent1">
                    <a:lumMod val="50000"/>
                  </a:schemeClr>
                </a:solidFill>
                <a:latin typeface="+mn-lt"/>
              </a:rPr>
              <a:t>Apply by contacting Rose Wind at </a:t>
            </a:r>
          </a:p>
          <a:p>
            <a:pPr marL="0" indent="0">
              <a:lnSpc>
                <a:spcPct val="100000"/>
              </a:lnSpc>
              <a:spcBef>
                <a:spcPts val="0"/>
              </a:spcBef>
              <a:buNone/>
            </a:pPr>
            <a:r>
              <a:rPr lang="en-US" sz="2000" cap="none" dirty="0">
                <a:solidFill>
                  <a:schemeClr val="accent1">
                    <a:lumMod val="50000"/>
                  </a:schemeClr>
                </a:solidFill>
                <a:latin typeface="+mn-lt"/>
              </a:rPr>
              <a:t>rose.wind@millelacsband.com or 320-362-1383</a:t>
            </a:r>
          </a:p>
          <a:p>
            <a:pPr marL="0" indent="0">
              <a:buNone/>
            </a:pPr>
            <a:endParaRPr lang="en-US" cap="none" dirty="0">
              <a:solidFill>
                <a:schemeClr val="accent1">
                  <a:lumMod val="50000"/>
                </a:schemeClr>
              </a:solidFill>
              <a:latin typeface="+mn-lt"/>
            </a:endParaRPr>
          </a:p>
        </p:txBody>
      </p:sp>
      <p:sp>
        <p:nvSpPr>
          <p:cNvPr id="4" name="Title 3">
            <a:extLst>
              <a:ext uri="{FF2B5EF4-FFF2-40B4-BE49-F238E27FC236}">
                <a16:creationId xmlns:a16="http://schemas.microsoft.com/office/drawing/2014/main" id="{4D1E57BE-9709-4620-A00C-9F49280660D4}"/>
              </a:ext>
            </a:extLst>
          </p:cNvPr>
          <p:cNvSpPr>
            <a:spLocks noGrp="1"/>
          </p:cNvSpPr>
          <p:nvPr>
            <p:ph type="ctrTitle"/>
          </p:nvPr>
        </p:nvSpPr>
        <p:spPr>
          <a:xfrm>
            <a:off x="625641" y="676459"/>
            <a:ext cx="3674215" cy="2806512"/>
          </a:xfrm>
        </p:spPr>
        <p:txBody>
          <a:bodyPr>
            <a:normAutofit/>
          </a:bodyPr>
          <a:lstStyle/>
          <a:p>
            <a:pPr>
              <a:lnSpc>
                <a:spcPct val="100000"/>
              </a:lnSpc>
            </a:pPr>
            <a:r>
              <a:rPr lang="en-US" sz="6600" b="1" cap="none" dirty="0">
                <a:solidFill>
                  <a:schemeClr val="accent1"/>
                </a:solidFill>
                <a:latin typeface="+mj-lt"/>
              </a:rPr>
              <a:t>Childcare Assistance</a:t>
            </a:r>
            <a:endParaRPr lang="en-US" sz="6600" cap="none" dirty="0">
              <a:latin typeface="+mj-lt"/>
            </a:endParaRPr>
          </a:p>
        </p:txBody>
      </p:sp>
      <p:pic>
        <p:nvPicPr>
          <p:cNvPr id="7" name="Picture 2" descr="Early childhood Native language immersion develops minds, revitalizes  cultures | Federal Reserve Bank of Minneapolis">
            <a:extLst>
              <a:ext uri="{FF2B5EF4-FFF2-40B4-BE49-F238E27FC236}">
                <a16:creationId xmlns:a16="http://schemas.microsoft.com/office/drawing/2014/main" id="{D43BE505-1A3A-4026-BEE3-2519A0EA3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3389" r="1036" b="19801"/>
          <a:stretch/>
        </p:blipFill>
        <p:spPr bwMode="auto">
          <a:xfrm>
            <a:off x="851784" y="3482973"/>
            <a:ext cx="7053943" cy="33750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1026" name="Picture 2">
            <a:extLst>
              <a:ext uri="{FF2B5EF4-FFF2-40B4-BE49-F238E27FC236}">
                <a16:creationId xmlns:a16="http://schemas.microsoft.com/office/drawing/2014/main" id="{254D4207-7CE2-4426-B89D-CC466BD017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64" r="-65" b="36441"/>
          <a:stretch/>
        </p:blipFill>
        <p:spPr bwMode="auto">
          <a:xfrm>
            <a:off x="7919311" y="3482973"/>
            <a:ext cx="3434489" cy="3375025"/>
          </a:xfrm>
          <a:prstGeom prst="rect">
            <a:avLst/>
          </a:prstGeom>
          <a:noFill/>
          <a:ln>
            <a:noFill/>
          </a:ln>
          <a:effectLst/>
          <a:extLst>
            <a:ext uri="{909E8E84-426E-40DD-AFC4-6F175D3DCCD1}">
              <a14:hiddenFill xmlns:a14="http://schemas.microsoft.com/office/drawing/2010/main">
                <a:solidFill>
                  <a:srgbClr val="46464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68860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65EC62-0098-4F92-BF40-65C2BD9148BD}"/>
              </a:ext>
            </a:extLst>
          </p:cNvPr>
          <p:cNvSpPr/>
          <p:nvPr/>
        </p:nvSpPr>
        <p:spPr>
          <a:xfrm>
            <a:off x="4584032" y="0"/>
            <a:ext cx="6769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F0B819-A14A-43E3-A292-53ACF61AC209}"/>
              </a:ext>
            </a:extLst>
          </p:cNvPr>
          <p:cNvSpPr/>
          <p:nvPr/>
        </p:nvSpPr>
        <p:spPr>
          <a:xfrm>
            <a:off x="0" y="0"/>
            <a:ext cx="12192000" cy="337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2F22B3-9B32-461D-8B47-0517BDFF95F8}"/>
              </a:ext>
            </a:extLst>
          </p:cNvPr>
          <p:cNvSpPr>
            <a:spLocks noGrp="1"/>
          </p:cNvSpPr>
          <p:nvPr>
            <p:ph idx="1"/>
          </p:nvPr>
        </p:nvSpPr>
        <p:spPr>
          <a:xfrm>
            <a:off x="4584032" y="3375025"/>
            <a:ext cx="6769768" cy="3482975"/>
          </a:xfrm>
        </p:spPr>
        <p:txBody>
          <a:bodyPr>
            <a:normAutofit/>
          </a:bodyPr>
          <a:lstStyle/>
          <a:p>
            <a:pPr marL="0" indent="0">
              <a:lnSpc>
                <a:spcPct val="100000"/>
              </a:lnSpc>
              <a:spcBef>
                <a:spcPts val="0"/>
              </a:spcBef>
              <a:spcAft>
                <a:spcPts val="600"/>
              </a:spcAft>
              <a:buNone/>
            </a:pPr>
            <a:r>
              <a:rPr lang="en-US" sz="2000" cap="none" dirty="0">
                <a:solidFill>
                  <a:schemeClr val="accent1">
                    <a:lumMod val="50000"/>
                  </a:schemeClr>
                </a:solidFill>
                <a:latin typeface="+mn-lt"/>
              </a:rPr>
              <a:t>Ge-Niigaanizijig works to develop skills in the 4 pillars of youth programming Ojibwe Culture, Community, Career, and Education through healthy learning activities with kids ages Kindergarten through Grade 6 in DI, DII, DIIA, AND DIII. </a:t>
            </a:r>
          </a:p>
          <a:p>
            <a:pPr marL="0" indent="0">
              <a:buNone/>
            </a:pPr>
            <a:endParaRPr lang="en-US" cap="none" dirty="0">
              <a:solidFill>
                <a:schemeClr val="accent1">
                  <a:lumMod val="50000"/>
                </a:schemeClr>
              </a:solidFill>
              <a:latin typeface="+mn-lt"/>
            </a:endParaRPr>
          </a:p>
        </p:txBody>
      </p:sp>
      <p:sp>
        <p:nvSpPr>
          <p:cNvPr id="4" name="Title 3">
            <a:extLst>
              <a:ext uri="{FF2B5EF4-FFF2-40B4-BE49-F238E27FC236}">
                <a16:creationId xmlns:a16="http://schemas.microsoft.com/office/drawing/2014/main" id="{4D1E57BE-9709-4620-A00C-9F49280660D4}"/>
              </a:ext>
            </a:extLst>
          </p:cNvPr>
          <p:cNvSpPr>
            <a:spLocks noGrp="1"/>
          </p:cNvSpPr>
          <p:nvPr>
            <p:ph type="ctrTitle"/>
          </p:nvPr>
        </p:nvSpPr>
        <p:spPr>
          <a:xfrm>
            <a:off x="625641" y="3482974"/>
            <a:ext cx="3674213" cy="2806512"/>
          </a:xfrm>
        </p:spPr>
        <p:txBody>
          <a:bodyPr>
            <a:normAutofit/>
          </a:bodyPr>
          <a:lstStyle/>
          <a:p>
            <a:r>
              <a:rPr lang="en-US" sz="6000" b="1" cap="none" dirty="0">
                <a:solidFill>
                  <a:schemeClr val="accent1"/>
                </a:solidFill>
                <a:latin typeface="+mj-lt"/>
              </a:rPr>
              <a:t>Ge-niigaanizijig for Elementary Youth</a:t>
            </a:r>
            <a:endParaRPr lang="en-US" sz="6000" cap="none" dirty="0">
              <a:latin typeface="+mj-lt"/>
            </a:endParaRPr>
          </a:p>
        </p:txBody>
      </p:sp>
      <p:pic>
        <p:nvPicPr>
          <p:cNvPr id="8" name="Picture 7">
            <a:extLst>
              <a:ext uri="{FF2B5EF4-FFF2-40B4-BE49-F238E27FC236}">
                <a16:creationId xmlns:a16="http://schemas.microsoft.com/office/drawing/2014/main" id="{3FAE54A7-452A-4B34-B148-1DFDED058C18}"/>
              </a:ext>
            </a:extLst>
          </p:cNvPr>
          <p:cNvPicPr/>
          <p:nvPr/>
        </p:nvPicPr>
        <p:blipFill rotWithShape="1">
          <a:blip r:embed="rId3" r:link="rId4" cstate="print">
            <a:extLst>
              <a:ext uri="{28A0092B-C50C-407E-A947-70E740481C1C}">
                <a14:useLocalDpi xmlns:a14="http://schemas.microsoft.com/office/drawing/2010/main" val="0"/>
              </a:ext>
            </a:extLst>
          </a:blip>
          <a:srcRect t="14582" b="17557"/>
          <a:stretch>
            <a:fillRect/>
          </a:stretch>
        </p:blipFill>
        <p:spPr bwMode="auto">
          <a:xfrm>
            <a:off x="701213" y="2"/>
            <a:ext cx="3882819" cy="3375023"/>
          </a:xfrm>
          <a:prstGeom prst="rect">
            <a:avLst/>
          </a:prstGeom>
          <a:noFill/>
          <a:ln>
            <a:noFill/>
          </a:ln>
        </p:spPr>
      </p:pic>
      <p:pic>
        <p:nvPicPr>
          <p:cNvPr id="12" name="Picture 11">
            <a:extLst>
              <a:ext uri="{FF2B5EF4-FFF2-40B4-BE49-F238E27FC236}">
                <a16:creationId xmlns:a16="http://schemas.microsoft.com/office/drawing/2014/main" id="{53A58AA4-A272-4CFA-BB73-72E101D4C4AF}"/>
              </a:ext>
            </a:extLst>
          </p:cNvPr>
          <p:cNvPicPr>
            <a:picLocks noChangeAspect="1"/>
          </p:cNvPicPr>
          <p:nvPr/>
        </p:nvPicPr>
        <p:blipFill rotWithShape="1">
          <a:blip r:embed="rId5"/>
          <a:srcRect t="15390" b="47530"/>
          <a:stretch/>
        </p:blipFill>
        <p:spPr>
          <a:xfrm>
            <a:off x="4584032" y="0"/>
            <a:ext cx="6825699" cy="3375026"/>
          </a:xfrm>
          <a:prstGeom prst="rect">
            <a:avLst/>
          </a:prstGeom>
        </p:spPr>
      </p:pic>
    </p:spTree>
    <p:extLst>
      <p:ext uri="{BB962C8B-B14F-4D97-AF65-F5344CB8AC3E}">
        <p14:creationId xmlns:p14="http://schemas.microsoft.com/office/powerpoint/2010/main" val="166528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65EC62-0098-4F92-BF40-65C2BD9148BD}"/>
              </a:ext>
            </a:extLst>
          </p:cNvPr>
          <p:cNvSpPr/>
          <p:nvPr/>
        </p:nvSpPr>
        <p:spPr>
          <a:xfrm>
            <a:off x="4584032" y="0"/>
            <a:ext cx="6769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F0B819-A14A-43E3-A292-53ACF61AC209}"/>
              </a:ext>
            </a:extLst>
          </p:cNvPr>
          <p:cNvSpPr/>
          <p:nvPr/>
        </p:nvSpPr>
        <p:spPr>
          <a:xfrm>
            <a:off x="0" y="0"/>
            <a:ext cx="12192000" cy="3375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2F22B3-9B32-461D-8B47-0517BDFF95F8}"/>
              </a:ext>
            </a:extLst>
          </p:cNvPr>
          <p:cNvSpPr>
            <a:spLocks noGrp="1"/>
          </p:cNvSpPr>
          <p:nvPr>
            <p:ph idx="1"/>
          </p:nvPr>
        </p:nvSpPr>
        <p:spPr>
          <a:xfrm>
            <a:off x="4584032" y="3375025"/>
            <a:ext cx="6769768" cy="3482975"/>
          </a:xfrm>
        </p:spPr>
        <p:txBody>
          <a:bodyPr>
            <a:normAutofit/>
          </a:bodyPr>
          <a:lstStyle/>
          <a:p>
            <a:pPr marL="0" indent="0">
              <a:lnSpc>
                <a:spcPct val="100000"/>
              </a:lnSpc>
              <a:spcBef>
                <a:spcPts val="0"/>
              </a:spcBef>
              <a:spcAft>
                <a:spcPts val="600"/>
              </a:spcAft>
              <a:buNone/>
            </a:pPr>
            <a:r>
              <a:rPr lang="en-US" sz="2000" cap="none" dirty="0">
                <a:solidFill>
                  <a:schemeClr val="accent1">
                    <a:lumMod val="50000"/>
                  </a:schemeClr>
                </a:solidFill>
                <a:latin typeface="+mn-lt"/>
              </a:rPr>
              <a:t>Teen Mentors provide Healthy Circles and Expanding the Circle programming in all Districts including Urban. </a:t>
            </a:r>
          </a:p>
          <a:p>
            <a:pPr marL="0" indent="0">
              <a:lnSpc>
                <a:spcPct val="100000"/>
              </a:lnSpc>
              <a:spcBef>
                <a:spcPts val="0"/>
              </a:spcBef>
              <a:spcAft>
                <a:spcPts val="600"/>
              </a:spcAft>
              <a:buNone/>
            </a:pPr>
            <a:r>
              <a:rPr lang="en-US" sz="2000" cap="none" dirty="0">
                <a:solidFill>
                  <a:schemeClr val="accent1">
                    <a:lumMod val="50000"/>
                  </a:schemeClr>
                </a:solidFill>
                <a:latin typeface="+mn-lt"/>
              </a:rPr>
              <a:t>These activities are offered to all eligible reservation service area youth ages twelve (12) through twenty (20). </a:t>
            </a:r>
          </a:p>
          <a:p>
            <a:pPr marL="0" indent="0">
              <a:buNone/>
            </a:pPr>
            <a:endParaRPr lang="en-US" cap="none" dirty="0">
              <a:solidFill>
                <a:schemeClr val="accent1">
                  <a:lumMod val="50000"/>
                </a:schemeClr>
              </a:solidFill>
              <a:latin typeface="+mn-lt"/>
            </a:endParaRPr>
          </a:p>
        </p:txBody>
      </p:sp>
      <p:sp>
        <p:nvSpPr>
          <p:cNvPr id="4" name="Title 3">
            <a:extLst>
              <a:ext uri="{FF2B5EF4-FFF2-40B4-BE49-F238E27FC236}">
                <a16:creationId xmlns:a16="http://schemas.microsoft.com/office/drawing/2014/main" id="{4D1E57BE-9709-4620-A00C-9F49280660D4}"/>
              </a:ext>
            </a:extLst>
          </p:cNvPr>
          <p:cNvSpPr>
            <a:spLocks noGrp="1"/>
          </p:cNvSpPr>
          <p:nvPr>
            <p:ph type="ctrTitle"/>
          </p:nvPr>
        </p:nvSpPr>
        <p:spPr>
          <a:xfrm>
            <a:off x="625641" y="3482974"/>
            <a:ext cx="3674213" cy="2806512"/>
          </a:xfrm>
        </p:spPr>
        <p:txBody>
          <a:bodyPr>
            <a:normAutofit/>
          </a:bodyPr>
          <a:lstStyle/>
          <a:p>
            <a:r>
              <a:rPr lang="en-US" sz="6000" b="1" cap="none" dirty="0">
                <a:solidFill>
                  <a:schemeClr val="accent1"/>
                </a:solidFill>
                <a:latin typeface="+mj-lt"/>
              </a:rPr>
              <a:t>Ge-niigaanizijig for Teens</a:t>
            </a:r>
            <a:endParaRPr lang="en-US" sz="6000" cap="none" dirty="0">
              <a:latin typeface="+mj-lt"/>
            </a:endParaRPr>
          </a:p>
        </p:txBody>
      </p:sp>
      <p:pic>
        <p:nvPicPr>
          <p:cNvPr id="9" name="Picture 8">
            <a:extLst>
              <a:ext uri="{FF2B5EF4-FFF2-40B4-BE49-F238E27FC236}">
                <a16:creationId xmlns:a16="http://schemas.microsoft.com/office/drawing/2014/main" id="{D754C5C0-C63B-4C91-AFAD-B5BD88AA328E}"/>
              </a:ext>
            </a:extLst>
          </p:cNvPr>
          <p:cNvPicPr>
            <a:picLocks noChangeAspect="1"/>
          </p:cNvPicPr>
          <p:nvPr/>
        </p:nvPicPr>
        <p:blipFill rotWithShape="1">
          <a:blip r:embed="rId3"/>
          <a:srcRect t="42240" b="19272"/>
          <a:stretch/>
        </p:blipFill>
        <p:spPr>
          <a:xfrm>
            <a:off x="625642" y="-1"/>
            <a:ext cx="6576604" cy="3375025"/>
          </a:xfrm>
          <a:prstGeom prst="rect">
            <a:avLst/>
          </a:prstGeom>
        </p:spPr>
      </p:pic>
      <p:pic>
        <p:nvPicPr>
          <p:cNvPr id="6" name="Picture 5">
            <a:extLst>
              <a:ext uri="{FF2B5EF4-FFF2-40B4-BE49-F238E27FC236}">
                <a16:creationId xmlns:a16="http://schemas.microsoft.com/office/drawing/2014/main" id="{F4BA78A7-DAE2-43E3-841B-C1CA9276667B}"/>
              </a:ext>
            </a:extLst>
          </p:cNvPr>
          <p:cNvPicPr>
            <a:picLocks noChangeAspect="1"/>
          </p:cNvPicPr>
          <p:nvPr/>
        </p:nvPicPr>
        <p:blipFill rotWithShape="1">
          <a:blip r:embed="rId4"/>
          <a:srcRect t="19514" b="19514"/>
          <a:stretch/>
        </p:blipFill>
        <p:spPr>
          <a:xfrm>
            <a:off x="7202246" y="-1"/>
            <a:ext cx="4151554" cy="3375025"/>
          </a:xfrm>
          <a:prstGeom prst="rect">
            <a:avLst/>
          </a:prstGeom>
        </p:spPr>
      </p:pic>
    </p:spTree>
    <p:extLst>
      <p:ext uri="{BB962C8B-B14F-4D97-AF65-F5344CB8AC3E}">
        <p14:creationId xmlns:p14="http://schemas.microsoft.com/office/powerpoint/2010/main" val="216738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448543" y="292426"/>
            <a:ext cx="4609683" cy="2060533"/>
          </a:xfrm>
        </p:spPr>
        <p:txBody>
          <a:bodyPr/>
          <a:lstStyle/>
          <a:p>
            <a:r>
              <a:rPr lang="en-US" sz="4800" b="1" cap="none" dirty="0">
                <a:latin typeface="+mj-lt"/>
              </a:rPr>
              <a:t>Teen Career &amp; Work Exploration</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392622" y="2352959"/>
            <a:ext cx="4609683" cy="4212615"/>
          </a:xfrm>
          <a:solidFill>
            <a:srgbClr val="FFFFFF">
              <a:alpha val="69804"/>
            </a:srgbClr>
          </a:solidFill>
        </p:spPr>
        <p:txBody>
          <a:bodyPr/>
          <a:lstStyle/>
          <a:p>
            <a:r>
              <a:rPr lang="en-US" sz="2000" cap="none" dirty="0">
                <a:solidFill>
                  <a:schemeClr val="accent1">
                    <a:lumMod val="50000"/>
                  </a:schemeClr>
                </a:solidFill>
                <a:latin typeface="+mn-lt"/>
              </a:rPr>
              <a:t>Eligible youth, ages sixteen (16) through twenty (20) may participate in the Youth Career and Work Exploration Program.</a:t>
            </a:r>
          </a:p>
          <a:p>
            <a:r>
              <a:rPr lang="en-US" sz="2000" cap="none" dirty="0">
                <a:solidFill>
                  <a:schemeClr val="accent1">
                    <a:lumMod val="50000"/>
                  </a:schemeClr>
                </a:solidFill>
                <a:latin typeface="+mn-lt"/>
              </a:rPr>
              <a:t>To be eligible you must be in school, making satisfactory attendance and grades. The type of work and the number of hours worked per week depend on the needs of the worksite supervisor. </a:t>
            </a:r>
          </a:p>
          <a:p>
            <a:r>
              <a:rPr lang="en-US" sz="2000" cap="none" dirty="0">
                <a:solidFill>
                  <a:schemeClr val="accent1">
                    <a:lumMod val="50000"/>
                  </a:schemeClr>
                </a:solidFill>
                <a:latin typeface="+mn-lt"/>
              </a:rPr>
              <a:t>We also support teen internships through Mille Lacs Corporate Ventures and our Summer Internship Program.</a:t>
            </a:r>
          </a:p>
          <a:p>
            <a:endParaRPr lang="en-US" dirty="0">
              <a:solidFill>
                <a:schemeClr val="accent1">
                  <a:lumMod val="50000"/>
                </a:schemeClr>
              </a:solidFill>
            </a:endParaRPr>
          </a:p>
        </p:txBody>
      </p:sp>
      <p:pic>
        <p:nvPicPr>
          <p:cNvPr id="8" name="Picture Placeholder 7">
            <a:extLst>
              <a:ext uri="{FF2B5EF4-FFF2-40B4-BE49-F238E27FC236}">
                <a16:creationId xmlns:a16="http://schemas.microsoft.com/office/drawing/2014/main" id="{2FF7895D-D5B7-4985-ADDC-B2376C62CBDF}"/>
              </a:ext>
            </a:extLst>
          </p:cNvPr>
          <p:cNvPicPr>
            <a:picLocks noGrp="1" noChangeAspect="1"/>
          </p:cNvPicPr>
          <p:nvPr>
            <p:ph type="pic" sz="quarter" idx="10"/>
          </p:nvPr>
        </p:nvPicPr>
        <p:blipFill>
          <a:blip r:embed="rId3"/>
          <a:srcRect l="16549" r="16549"/>
          <a:stretch>
            <a:fillRect/>
          </a:stretch>
        </p:blipFill>
        <p:spPr/>
      </p:pic>
    </p:spTree>
    <p:extLst>
      <p:ext uri="{BB962C8B-B14F-4D97-AF65-F5344CB8AC3E}">
        <p14:creationId xmlns:p14="http://schemas.microsoft.com/office/powerpoint/2010/main" val="3173536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613613" y="893182"/>
            <a:ext cx="11018093" cy="1292075"/>
          </a:xfrm>
        </p:spPr>
        <p:txBody>
          <a:bodyPr/>
          <a:lstStyle/>
          <a:p>
            <a:r>
              <a:rPr lang="en-US" sz="4800" b="1" cap="none" dirty="0">
                <a:latin typeface="+mj-lt"/>
              </a:rPr>
              <a:t>Youth &amp; Teen Support Services</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613612" y="2185257"/>
            <a:ext cx="11018094" cy="4024475"/>
          </a:xfrm>
          <a:solidFill>
            <a:srgbClr val="FFFFFF">
              <a:alpha val="69804"/>
            </a:srgbClr>
          </a:solidFill>
        </p:spPr>
        <p:txBody>
          <a:bodyPr>
            <a:normAutofit/>
          </a:bodyPr>
          <a:lstStyle/>
          <a:p>
            <a:endParaRPr lang="en-US" sz="2000" cap="none" dirty="0">
              <a:solidFill>
                <a:schemeClr val="accent1">
                  <a:lumMod val="50000"/>
                </a:schemeClr>
              </a:solidFill>
              <a:latin typeface="+mn-lt"/>
            </a:endParaRPr>
          </a:p>
          <a:p>
            <a:r>
              <a:rPr lang="en-US" sz="2000" cap="none" dirty="0">
                <a:solidFill>
                  <a:schemeClr val="accent1">
                    <a:lumMod val="50000"/>
                  </a:schemeClr>
                </a:solidFill>
                <a:latin typeface="+mn-lt"/>
              </a:rPr>
              <a:t>Eligible youth ages kindergarten through twenty (20) who are enrolled in school may receive supportive services for such things as:</a:t>
            </a:r>
          </a:p>
          <a:p>
            <a:pPr marL="342900" indent="-342900">
              <a:buFont typeface="Arial" panose="020B0604020202020204" pitchFamily="34" charset="0"/>
              <a:buChar char="•"/>
            </a:pPr>
            <a:r>
              <a:rPr lang="en-US" sz="2000" cap="none" dirty="0">
                <a:solidFill>
                  <a:schemeClr val="accent1">
                    <a:lumMod val="50000"/>
                  </a:schemeClr>
                </a:solidFill>
                <a:latin typeface="+mn-lt"/>
              </a:rPr>
              <a:t>New employment clothing and/or supplies when required by the employer</a:t>
            </a:r>
          </a:p>
          <a:p>
            <a:pPr marL="342900" indent="-342900">
              <a:buFont typeface="Arial" panose="020B0604020202020204" pitchFamily="34" charset="0"/>
              <a:buChar char="•"/>
            </a:pPr>
            <a:r>
              <a:rPr lang="en-US" sz="2000" cap="none" dirty="0">
                <a:solidFill>
                  <a:schemeClr val="accent1">
                    <a:lumMod val="50000"/>
                  </a:schemeClr>
                </a:solidFill>
                <a:latin typeface="+mn-lt"/>
              </a:rPr>
              <a:t>Driver’s Education costs</a:t>
            </a:r>
          </a:p>
          <a:p>
            <a:pPr marL="342900" indent="-342900">
              <a:buFont typeface="Arial" panose="020B0604020202020204" pitchFamily="34" charset="0"/>
              <a:buChar char="•"/>
            </a:pPr>
            <a:r>
              <a:rPr lang="en-US" sz="2000" cap="none" dirty="0">
                <a:solidFill>
                  <a:schemeClr val="accent1">
                    <a:lumMod val="50000"/>
                  </a:schemeClr>
                </a:solidFill>
                <a:latin typeface="+mn-lt"/>
              </a:rPr>
              <a:t>Athletic or academic program fees and supplies may be used if the school does not have JOM funding</a:t>
            </a:r>
          </a:p>
          <a:p>
            <a:pPr marL="342900" indent="-342900">
              <a:buFont typeface="Arial" panose="020B0604020202020204" pitchFamily="34" charset="0"/>
              <a:buChar char="•"/>
            </a:pPr>
            <a:r>
              <a:rPr lang="en-US" sz="2000" cap="none" dirty="0">
                <a:solidFill>
                  <a:schemeClr val="accent1">
                    <a:lumMod val="50000"/>
                  </a:schemeClr>
                </a:solidFill>
                <a:latin typeface="+mn-lt"/>
              </a:rPr>
              <a:t>Special tutor costs (such as individual music lessons)</a:t>
            </a:r>
          </a:p>
          <a:p>
            <a:pPr marL="342900" indent="-342900">
              <a:buFont typeface="Arial" panose="020B0604020202020204" pitchFamily="34" charset="0"/>
              <a:buChar char="•"/>
            </a:pPr>
            <a:r>
              <a:rPr lang="en-US" sz="2000" cap="none" dirty="0">
                <a:solidFill>
                  <a:schemeClr val="accent1">
                    <a:lumMod val="50000"/>
                  </a:schemeClr>
                </a:solidFill>
                <a:latin typeface="+mn-lt"/>
              </a:rPr>
              <a:t>Leadership, education or cultural camp registration costs</a:t>
            </a:r>
          </a:p>
          <a:p>
            <a:endParaRPr lang="en-US" dirty="0">
              <a:solidFill>
                <a:schemeClr val="accent1">
                  <a:lumMod val="50000"/>
                </a:schemeClr>
              </a:solidFill>
            </a:endParaRPr>
          </a:p>
        </p:txBody>
      </p:sp>
    </p:spTree>
    <p:extLst>
      <p:ext uri="{BB962C8B-B14F-4D97-AF65-F5344CB8AC3E}">
        <p14:creationId xmlns:p14="http://schemas.microsoft.com/office/powerpoint/2010/main" val="336962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text, indoor">
            <a:extLst>
              <a:ext uri="{FF2B5EF4-FFF2-40B4-BE49-F238E27FC236}">
                <a16:creationId xmlns:a16="http://schemas.microsoft.com/office/drawing/2014/main" id="{7B2D4B0C-7A79-CF56-A537-64A4565E2D7A}"/>
              </a:ext>
            </a:extLst>
          </p:cNvPr>
          <p:cNvPicPr>
            <a:picLocks noGrp="1" noChangeAspect="1"/>
          </p:cNvPicPr>
          <p:nvPr>
            <p:ph type="pic" sz="quarter" idx="10"/>
          </p:nvPr>
        </p:nvPicPr>
        <p:blipFill>
          <a:blip r:embed="rId3"/>
          <a:srcRect l="15634" r="15634"/>
          <a:stretch>
            <a:fillRect/>
          </a:stretch>
        </p:blipFill>
        <p:spPr>
          <a:xfrm rot="5400000">
            <a:off x="677465" y="-105545"/>
            <a:ext cx="2315029" cy="2526124"/>
          </a:xfrm>
          <a:ln>
            <a:noFill/>
          </a:ln>
        </p:spPr>
      </p:pic>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7010400" y="862026"/>
            <a:ext cx="4609683" cy="1659044"/>
          </a:xfrm>
        </p:spPr>
        <p:txBody>
          <a:bodyPr/>
          <a:lstStyle/>
          <a:p>
            <a:r>
              <a:rPr lang="en-US" sz="6000" b="1" cap="none" dirty="0">
                <a:solidFill>
                  <a:schemeClr val="accent1"/>
                </a:solidFill>
                <a:latin typeface="+mj-lt"/>
              </a:rPr>
              <a:t>Career Training </a:t>
            </a:r>
            <a:br>
              <a:rPr lang="en-US" sz="6000" b="1" cap="none" dirty="0">
                <a:solidFill>
                  <a:schemeClr val="accent1"/>
                </a:solidFill>
                <a:latin typeface="+mj-lt"/>
              </a:rPr>
            </a:br>
            <a:r>
              <a:rPr lang="en-US" sz="6000" b="1" cap="none" dirty="0">
                <a:solidFill>
                  <a:schemeClr val="accent1"/>
                </a:solidFill>
                <a:latin typeface="+mj-lt"/>
              </a:rPr>
              <a:t>&amp; Development</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7010400" y="2521071"/>
            <a:ext cx="4609683" cy="4336930"/>
          </a:xfrm>
          <a:solidFill>
            <a:srgbClr val="FFFFFF">
              <a:alpha val="69804"/>
            </a:srgbClr>
          </a:solidFill>
        </p:spPr>
        <p:txBody>
          <a:bodyPr>
            <a:normAutofit/>
          </a:bodyPr>
          <a:lstStyle/>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Aanjibimaadizing regularly provides basic work and family related trainings. </a:t>
            </a:r>
          </a:p>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These include such topics as: </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GED Preparation</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Drivers License Exams</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Budgeting</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Parenting</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Food Handling</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Communication</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Job Skills</a:t>
            </a:r>
          </a:p>
          <a:p>
            <a:pPr marL="285750" indent="-285750">
              <a:spcBef>
                <a:spcPts val="0"/>
              </a:spcBef>
              <a:buFont typeface="Arial" panose="020B0604020202020204" pitchFamily="34" charset="0"/>
              <a:buChar char="•"/>
            </a:pPr>
            <a:r>
              <a:rPr lang="en-US" sz="2000" cap="none" dirty="0">
                <a:solidFill>
                  <a:schemeClr val="accent1">
                    <a:lumMod val="50000"/>
                  </a:schemeClr>
                </a:solidFill>
                <a:latin typeface="+mn-lt"/>
              </a:rPr>
              <a:t>Work Safety</a:t>
            </a:r>
          </a:p>
          <a:p>
            <a:pPr>
              <a:spcBef>
                <a:spcPts val="0"/>
              </a:spcBef>
            </a:pPr>
            <a:endParaRPr lang="en-US" sz="1800" cap="none" dirty="0">
              <a:solidFill>
                <a:schemeClr val="accent1">
                  <a:lumMod val="50000"/>
                </a:schemeClr>
              </a:solidFill>
              <a:latin typeface="+mn-lt"/>
            </a:endParaRPr>
          </a:p>
          <a:p>
            <a:pPr>
              <a:spcBef>
                <a:spcPts val="0"/>
              </a:spcBef>
            </a:pPr>
            <a:endParaRPr lang="en-US" sz="18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pic>
        <p:nvPicPr>
          <p:cNvPr id="6" name="Picture 5" descr="A group of people holding certificates">
            <a:extLst>
              <a:ext uri="{FF2B5EF4-FFF2-40B4-BE49-F238E27FC236}">
                <a16:creationId xmlns:a16="http://schemas.microsoft.com/office/drawing/2014/main" id="{C361CD97-E260-984D-9080-A1A7944AA7AA}"/>
              </a:ext>
            </a:extLst>
          </p:cNvPr>
          <p:cNvPicPr>
            <a:picLocks noChangeAspect="1"/>
          </p:cNvPicPr>
          <p:nvPr/>
        </p:nvPicPr>
        <p:blipFill rotWithShape="1">
          <a:blip r:embed="rId4"/>
          <a:srcRect l="12885" t="12570" r="15672" b="16716"/>
          <a:stretch/>
        </p:blipFill>
        <p:spPr>
          <a:xfrm>
            <a:off x="3098042" y="-2870"/>
            <a:ext cx="3122390" cy="2317902"/>
          </a:xfrm>
          <a:prstGeom prst="rect">
            <a:avLst/>
          </a:prstGeom>
        </p:spPr>
      </p:pic>
      <p:pic>
        <p:nvPicPr>
          <p:cNvPr id="9" name="Picture 8" descr="A group of people sitting on a bench&#10;&#10;Description automatically generated">
            <a:extLst>
              <a:ext uri="{FF2B5EF4-FFF2-40B4-BE49-F238E27FC236}">
                <a16:creationId xmlns:a16="http://schemas.microsoft.com/office/drawing/2014/main" id="{9F12E0AD-C539-C73C-9DE0-2AAB4855AD1B}"/>
              </a:ext>
            </a:extLst>
          </p:cNvPr>
          <p:cNvPicPr>
            <a:picLocks noChangeAspect="1"/>
          </p:cNvPicPr>
          <p:nvPr/>
        </p:nvPicPr>
        <p:blipFill rotWithShape="1">
          <a:blip r:embed="rId5"/>
          <a:srcRect l="22736" t="10347" b="15821"/>
          <a:stretch/>
        </p:blipFill>
        <p:spPr>
          <a:xfrm>
            <a:off x="571916" y="4365545"/>
            <a:ext cx="3477789" cy="2492453"/>
          </a:xfrm>
          <a:prstGeom prst="rect">
            <a:avLst/>
          </a:prstGeom>
        </p:spPr>
      </p:pic>
      <p:pic>
        <p:nvPicPr>
          <p:cNvPr id="11" name="Picture 10" descr="A picture containing person, appliance&#10;&#10;Description automatically generated">
            <a:extLst>
              <a:ext uri="{FF2B5EF4-FFF2-40B4-BE49-F238E27FC236}">
                <a16:creationId xmlns:a16="http://schemas.microsoft.com/office/drawing/2014/main" id="{6D85CF30-B41B-C33F-F0CA-28299FB9B6A2}"/>
              </a:ext>
            </a:extLst>
          </p:cNvPr>
          <p:cNvPicPr>
            <a:picLocks noChangeAspect="1"/>
          </p:cNvPicPr>
          <p:nvPr/>
        </p:nvPicPr>
        <p:blipFill rotWithShape="1">
          <a:blip r:embed="rId6"/>
          <a:srcRect l="17718" t="30331" r="25974" b="4284"/>
          <a:stretch/>
        </p:blipFill>
        <p:spPr>
          <a:xfrm rot="5400000">
            <a:off x="3888840" y="4526408"/>
            <a:ext cx="2492455" cy="2170726"/>
          </a:xfrm>
          <a:prstGeom prst="rect">
            <a:avLst/>
          </a:prstGeom>
        </p:spPr>
      </p:pic>
      <p:pic>
        <p:nvPicPr>
          <p:cNvPr id="13" name="Picture 12" descr="A picture containing indoor, person&#10;&#10;Description automatically generated">
            <a:extLst>
              <a:ext uri="{FF2B5EF4-FFF2-40B4-BE49-F238E27FC236}">
                <a16:creationId xmlns:a16="http://schemas.microsoft.com/office/drawing/2014/main" id="{213E83EB-7257-7B0D-3DF4-800290F012DC}"/>
              </a:ext>
            </a:extLst>
          </p:cNvPr>
          <p:cNvPicPr>
            <a:picLocks noChangeAspect="1"/>
          </p:cNvPicPr>
          <p:nvPr/>
        </p:nvPicPr>
        <p:blipFill rotWithShape="1">
          <a:blip r:embed="rId7"/>
          <a:srcRect t="13348" b="53546"/>
          <a:stretch/>
        </p:blipFill>
        <p:spPr>
          <a:xfrm>
            <a:off x="571916" y="2315032"/>
            <a:ext cx="5648515" cy="2492453"/>
          </a:xfrm>
          <a:prstGeom prst="rect">
            <a:avLst/>
          </a:prstGeom>
        </p:spPr>
      </p:pic>
    </p:spTree>
    <p:extLst>
      <p:ext uri="{BB962C8B-B14F-4D97-AF65-F5344CB8AC3E}">
        <p14:creationId xmlns:p14="http://schemas.microsoft.com/office/powerpoint/2010/main" val="524540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448543" y="292426"/>
            <a:ext cx="4609683" cy="2060533"/>
          </a:xfrm>
        </p:spPr>
        <p:txBody>
          <a:bodyPr/>
          <a:lstStyle/>
          <a:p>
            <a:r>
              <a:rPr lang="en-US" sz="4800" b="1" cap="none" dirty="0">
                <a:latin typeface="+mj-lt"/>
              </a:rPr>
              <a:t>Adult Basic Education</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392622" y="2352959"/>
            <a:ext cx="6558247" cy="4212615"/>
          </a:xfrm>
          <a:solidFill>
            <a:srgbClr val="FFFFFF">
              <a:alpha val="69804"/>
            </a:srgbClr>
          </a:solidFill>
        </p:spPr>
        <p:txBody>
          <a:bodyPr>
            <a:normAutofit/>
          </a:bodyPr>
          <a:lstStyle/>
          <a:p>
            <a:r>
              <a:rPr lang="en-US" sz="2800" cap="none" dirty="0">
                <a:solidFill>
                  <a:schemeClr val="accent1">
                    <a:lumMod val="50000"/>
                  </a:schemeClr>
                </a:solidFill>
                <a:latin typeface="+mn-lt"/>
              </a:rPr>
              <a:t>In 2023, the Mille Lacs Band became an Adult Basic Education Consortium. </a:t>
            </a:r>
          </a:p>
          <a:p>
            <a:r>
              <a:rPr lang="en-US" sz="2800" cap="none" dirty="0">
                <a:solidFill>
                  <a:schemeClr val="accent1">
                    <a:lumMod val="50000"/>
                  </a:schemeClr>
                </a:solidFill>
                <a:latin typeface="+mn-lt"/>
              </a:rPr>
              <a:t>Adult Basic Education (ABE) is a state-wide system that serves adults who are working towards a high school credential, learning English, improving basic skills such as literacy and math, and/or preparing for post-secondary education or employment.</a:t>
            </a:r>
          </a:p>
          <a:p>
            <a:endParaRPr lang="en-US" sz="2000" cap="none" dirty="0">
              <a:solidFill>
                <a:schemeClr val="accent1">
                  <a:lumMod val="50000"/>
                </a:schemeClr>
              </a:solidFill>
              <a:latin typeface="+mn-lt"/>
            </a:endParaRPr>
          </a:p>
          <a:p>
            <a:endParaRPr lang="en-US" sz="2000" cap="none" dirty="0">
              <a:solidFill>
                <a:schemeClr val="accent1">
                  <a:lumMod val="50000"/>
                </a:schemeClr>
              </a:solidFill>
              <a:latin typeface="+mn-lt"/>
            </a:endParaRPr>
          </a:p>
          <a:p>
            <a:endParaRPr lang="en-US" dirty="0">
              <a:solidFill>
                <a:schemeClr val="accent1">
                  <a:lumMod val="50000"/>
                </a:schemeClr>
              </a:solidFill>
            </a:endParaRPr>
          </a:p>
        </p:txBody>
      </p:sp>
      <p:pic>
        <p:nvPicPr>
          <p:cNvPr id="5" name="Picture 4">
            <a:extLst>
              <a:ext uri="{FF2B5EF4-FFF2-40B4-BE49-F238E27FC236}">
                <a16:creationId xmlns:a16="http://schemas.microsoft.com/office/drawing/2014/main" id="{16F903D8-89E2-464F-B97D-2E40CAFCDFF6}"/>
              </a:ext>
            </a:extLst>
          </p:cNvPr>
          <p:cNvPicPr/>
          <p:nvPr/>
        </p:nvPicPr>
        <p:blipFill rotWithShape="1">
          <a:blip r:embed="rId3"/>
          <a:srcRect l="7018" t="-1" r="12505" b="-81"/>
          <a:stretch/>
        </p:blipFill>
        <p:spPr>
          <a:xfrm>
            <a:off x="6950869" y="0"/>
            <a:ext cx="4529138" cy="6858000"/>
          </a:xfrm>
          <a:prstGeom prst="rect">
            <a:avLst/>
          </a:prstGeom>
        </p:spPr>
      </p:pic>
    </p:spTree>
    <p:extLst>
      <p:ext uri="{BB962C8B-B14F-4D97-AF65-F5344CB8AC3E}">
        <p14:creationId xmlns:p14="http://schemas.microsoft.com/office/powerpoint/2010/main" val="943295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392621" y="1679200"/>
            <a:ext cx="4609683" cy="1145887"/>
          </a:xfrm>
        </p:spPr>
        <p:txBody>
          <a:bodyPr/>
          <a:lstStyle/>
          <a:p>
            <a:r>
              <a:rPr lang="en-US" sz="8000" b="1" cap="none" dirty="0">
                <a:solidFill>
                  <a:schemeClr val="accent1"/>
                </a:solidFill>
                <a:latin typeface="Qwigley" pitchFamily="2" charset="0"/>
              </a:rPr>
              <a:t>Our Story</a:t>
            </a:r>
            <a:endParaRPr lang="en-US" sz="8000" cap="none" dirty="0">
              <a:latin typeface="Qwigley" pitchFamily="2" charset="0"/>
            </a:endParaRP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392622" y="2825087"/>
            <a:ext cx="4609683" cy="3740487"/>
          </a:xfrm>
          <a:solidFill>
            <a:srgbClr val="FFFFFF">
              <a:alpha val="69020"/>
            </a:srgbClr>
          </a:solidFill>
        </p:spPr>
        <p:txBody>
          <a:bodyPr anchor="b">
            <a:normAutofit lnSpcReduction="10000"/>
          </a:bodyPr>
          <a:lstStyle/>
          <a:p>
            <a:pPr>
              <a:spcBef>
                <a:spcPts val="0"/>
              </a:spcBef>
            </a:pPr>
            <a:r>
              <a:rPr lang="en-US" sz="2400" cap="none" dirty="0">
                <a:solidFill>
                  <a:schemeClr val="accent1">
                    <a:lumMod val="50000"/>
                  </a:schemeClr>
                </a:solidFill>
                <a:latin typeface="+mn-lt"/>
              </a:rPr>
              <a:t>Aanjibimaadizing is operated as a service organization under the Mille Lacs Band's Department of Administration.</a:t>
            </a:r>
          </a:p>
          <a:p>
            <a:pPr>
              <a:spcBef>
                <a:spcPts val="0"/>
              </a:spcBef>
            </a:pPr>
            <a:endParaRPr lang="en-US" sz="2400" cap="none" dirty="0">
              <a:solidFill>
                <a:schemeClr val="accent1">
                  <a:lumMod val="50000"/>
                </a:schemeClr>
              </a:solidFill>
              <a:latin typeface="+mn-lt"/>
            </a:endParaRPr>
          </a:p>
          <a:p>
            <a:pPr>
              <a:spcBef>
                <a:spcPts val="0"/>
              </a:spcBef>
            </a:pPr>
            <a:r>
              <a:rPr lang="en-US" sz="2400" cap="none" dirty="0">
                <a:solidFill>
                  <a:schemeClr val="accent1">
                    <a:lumMod val="50000"/>
                  </a:schemeClr>
                </a:solidFill>
                <a:latin typeface="+mn-lt"/>
              </a:rPr>
              <a:t>Aanjibimaadizing helps to empower participants with a purpose or an occupation that will contribute to the well-being of their community and family. </a:t>
            </a:r>
          </a:p>
          <a:p>
            <a:pPr>
              <a:spcBef>
                <a:spcPts val="0"/>
              </a:spcBef>
            </a:pPr>
            <a:endParaRPr lang="en-US" dirty="0">
              <a:latin typeface="+mn-lt"/>
            </a:endParaRPr>
          </a:p>
        </p:txBody>
      </p:sp>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5445942" y="1"/>
            <a:ext cx="6297515" cy="6565574"/>
          </a:xfrm>
        </p:spPr>
      </p:sp>
      <p:sp>
        <p:nvSpPr>
          <p:cNvPr id="36" name="Rectangle 35">
            <a:extLst>
              <a:ext uri="{FF2B5EF4-FFF2-40B4-BE49-F238E27FC236}">
                <a16:creationId xmlns:a16="http://schemas.microsoft.com/office/drawing/2014/main" id="{D7F9DED1-243B-4C9E-802C-60E1A3EAB386}"/>
              </a:ext>
            </a:extLst>
          </p:cNvPr>
          <p:cNvSpPr/>
          <p:nvPr/>
        </p:nvSpPr>
        <p:spPr>
          <a:xfrm>
            <a:off x="5822136" y="0"/>
            <a:ext cx="5545123" cy="610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70921BD-3F0D-43E4-ACB5-6C2686BE28E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020737" y="855038"/>
            <a:ext cx="5147923" cy="5147923"/>
          </a:xfrm>
          <a:prstGeom prst="rect">
            <a:avLst/>
          </a:prstGeom>
        </p:spPr>
      </p:pic>
    </p:spTree>
    <p:extLst>
      <p:ext uri="{BB962C8B-B14F-4D97-AF65-F5344CB8AC3E}">
        <p14:creationId xmlns:p14="http://schemas.microsoft.com/office/powerpoint/2010/main" val="211950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7675" y="693835"/>
            <a:ext cx="10972799" cy="572590"/>
          </a:xfrm>
        </p:spPr>
        <p:txBody>
          <a:bodyPr>
            <a:normAutofit/>
          </a:bodyPr>
          <a:lstStyle/>
          <a:p>
            <a:pPr marL="0" indent="0">
              <a:buNone/>
            </a:pPr>
            <a:r>
              <a:rPr lang="en-US" cap="none" dirty="0">
                <a:solidFill>
                  <a:schemeClr val="accent1"/>
                </a:solidFill>
              </a:rPr>
              <a:t>Some of the trainings that have been offered include:</a:t>
            </a:r>
          </a:p>
          <a:p>
            <a:pPr marL="0" indent="0">
              <a:buNone/>
            </a:pPr>
            <a:endParaRPr lang="en-US" dirty="0">
              <a:solidFill>
                <a:schemeClr val="accent1">
                  <a:lumMod val="50000"/>
                </a:schemeClr>
              </a:solidFill>
            </a:endParaRPr>
          </a:p>
          <a:p>
            <a:pPr marL="0" indent="0">
              <a:buNone/>
            </a:pPr>
            <a:endParaRPr lang="en-US" dirty="0">
              <a:solidFill>
                <a:schemeClr val="accent1">
                  <a:lumMod val="50000"/>
                </a:schemeClr>
              </a:solidFill>
            </a:endParaRPr>
          </a:p>
        </p:txBody>
      </p:sp>
      <p:sp>
        <p:nvSpPr>
          <p:cNvPr id="3" name="TextBox 2">
            <a:extLst>
              <a:ext uri="{FF2B5EF4-FFF2-40B4-BE49-F238E27FC236}">
                <a16:creationId xmlns:a16="http://schemas.microsoft.com/office/drawing/2014/main" id="{6767583E-D0B4-471E-BFAF-7C5190B7F510}"/>
              </a:ext>
            </a:extLst>
          </p:cNvPr>
          <p:cNvSpPr txBox="1"/>
          <p:nvPr/>
        </p:nvSpPr>
        <p:spPr>
          <a:xfrm>
            <a:off x="609600" y="1266425"/>
            <a:ext cx="10972799" cy="5047536"/>
          </a:xfrm>
          <a:prstGeom prst="rect">
            <a:avLst/>
          </a:prstGeom>
          <a:solidFill>
            <a:srgbClr val="FFFFFF">
              <a:alpha val="69804"/>
            </a:srgbClr>
          </a:solidFill>
        </p:spPr>
        <p:txBody>
          <a:bodyPr wrap="square" numCol="3" rtlCol="0">
            <a:spAutoFit/>
          </a:bodyPr>
          <a:lstStyle/>
          <a:p>
            <a:pPr algn="ctr"/>
            <a:r>
              <a:rPr lang="en-US" sz="1400" i="1" dirty="0">
                <a:solidFill>
                  <a:schemeClr val="accent1"/>
                </a:solidFill>
              </a:rPr>
              <a:t>ACEs</a:t>
            </a:r>
          </a:p>
          <a:p>
            <a:pPr algn="ctr"/>
            <a:r>
              <a:rPr lang="en-US" sz="1400" i="1" dirty="0">
                <a:solidFill>
                  <a:schemeClr val="accent1"/>
                </a:solidFill>
              </a:rPr>
              <a:t>Acing your Interview</a:t>
            </a:r>
          </a:p>
          <a:p>
            <a:pPr algn="ctr"/>
            <a:r>
              <a:rPr lang="en-US" sz="1400" i="1" dirty="0">
                <a:solidFill>
                  <a:schemeClr val="accent1"/>
                </a:solidFill>
              </a:rPr>
              <a:t>Administrative Assistant </a:t>
            </a:r>
          </a:p>
          <a:p>
            <a:pPr algn="ctr"/>
            <a:r>
              <a:rPr lang="en-US" sz="1400" i="1" dirty="0">
                <a:solidFill>
                  <a:schemeClr val="accent1"/>
                </a:solidFill>
              </a:rPr>
              <a:t>Adult Basic Education</a:t>
            </a:r>
          </a:p>
          <a:p>
            <a:pPr algn="ctr"/>
            <a:r>
              <a:rPr lang="en-US" sz="1400" i="1" dirty="0">
                <a:solidFill>
                  <a:schemeClr val="accent1"/>
                </a:solidFill>
              </a:rPr>
              <a:t>Advanced MS Excel</a:t>
            </a:r>
          </a:p>
          <a:p>
            <a:pPr algn="ctr"/>
            <a:r>
              <a:rPr lang="en-US" sz="1400" i="1" dirty="0">
                <a:solidFill>
                  <a:schemeClr val="accent1"/>
                </a:solidFill>
              </a:rPr>
              <a:t>Advanced MS Word</a:t>
            </a:r>
          </a:p>
          <a:p>
            <a:pPr algn="ctr"/>
            <a:r>
              <a:rPr lang="en-US" sz="1400" i="1" dirty="0">
                <a:solidFill>
                  <a:schemeClr val="accent1"/>
                </a:solidFill>
              </a:rPr>
              <a:t>Auto Technician</a:t>
            </a:r>
          </a:p>
          <a:p>
            <a:pPr algn="ctr"/>
            <a:r>
              <a:rPr lang="en-US" sz="1400" i="1" dirty="0">
                <a:solidFill>
                  <a:schemeClr val="accent1"/>
                </a:solidFill>
              </a:rPr>
              <a:t>Basic Computer Skills</a:t>
            </a:r>
          </a:p>
          <a:p>
            <a:pPr algn="ctr"/>
            <a:r>
              <a:rPr lang="en-US" sz="1400" i="1" dirty="0">
                <a:solidFill>
                  <a:schemeClr val="accent1"/>
                </a:solidFill>
              </a:rPr>
              <a:t>Behind the Wheel</a:t>
            </a:r>
          </a:p>
          <a:p>
            <a:pPr algn="ctr"/>
            <a:r>
              <a:rPr lang="en-US" sz="1400" i="1" dirty="0">
                <a:solidFill>
                  <a:schemeClr val="accent1"/>
                </a:solidFill>
              </a:rPr>
              <a:t>Building Native Communities</a:t>
            </a:r>
          </a:p>
          <a:p>
            <a:pPr algn="ctr"/>
            <a:r>
              <a:rPr lang="en-US" sz="1400" i="1" dirty="0">
                <a:solidFill>
                  <a:schemeClr val="accent1"/>
                </a:solidFill>
              </a:rPr>
              <a:t>Business Applications</a:t>
            </a:r>
          </a:p>
          <a:p>
            <a:pPr algn="ctr"/>
            <a:r>
              <a:rPr lang="en-US" sz="1400" i="1" dirty="0">
                <a:solidFill>
                  <a:schemeClr val="accent1"/>
                </a:solidFill>
              </a:rPr>
              <a:t>Career Readiness</a:t>
            </a:r>
          </a:p>
          <a:p>
            <a:pPr algn="ctr"/>
            <a:r>
              <a:rPr lang="en-US" sz="1400" i="1" dirty="0">
                <a:solidFill>
                  <a:schemeClr val="accent1"/>
                </a:solidFill>
              </a:rPr>
              <a:t>Case Management</a:t>
            </a:r>
          </a:p>
          <a:p>
            <a:pPr algn="ctr"/>
            <a:r>
              <a:rPr lang="en-US" sz="1400" i="1" dirty="0">
                <a:solidFill>
                  <a:schemeClr val="accent1"/>
                </a:solidFill>
              </a:rPr>
              <a:t>CDL</a:t>
            </a:r>
          </a:p>
          <a:p>
            <a:pPr algn="ctr"/>
            <a:r>
              <a:rPr lang="en-US" sz="1400" i="1" dirty="0">
                <a:solidFill>
                  <a:schemeClr val="accent1"/>
                </a:solidFill>
              </a:rPr>
              <a:t>CNA</a:t>
            </a:r>
          </a:p>
          <a:p>
            <a:pPr algn="ctr"/>
            <a:r>
              <a:rPr lang="en-US" sz="1400" i="1" dirty="0">
                <a:solidFill>
                  <a:schemeClr val="accent1"/>
                </a:solidFill>
              </a:rPr>
              <a:t>Community First Service &amp; Support Training</a:t>
            </a:r>
          </a:p>
          <a:p>
            <a:pPr algn="ctr"/>
            <a:r>
              <a:rPr lang="en-US" sz="1400" i="1" dirty="0">
                <a:solidFill>
                  <a:schemeClr val="accent1"/>
                </a:solidFill>
              </a:rPr>
              <a:t>Comp. Tia A+</a:t>
            </a:r>
          </a:p>
          <a:p>
            <a:pPr algn="ctr"/>
            <a:r>
              <a:rPr lang="en-US" sz="1400" i="1" dirty="0">
                <a:solidFill>
                  <a:schemeClr val="accent1"/>
                </a:solidFill>
              </a:rPr>
              <a:t>COVID-19 Safety</a:t>
            </a:r>
          </a:p>
          <a:p>
            <a:pPr algn="ctr"/>
            <a:r>
              <a:rPr lang="en-US" sz="1400" i="1" dirty="0">
                <a:solidFill>
                  <a:schemeClr val="accent1"/>
                </a:solidFill>
              </a:rPr>
              <a:t>Creating Resilient Youth</a:t>
            </a:r>
          </a:p>
          <a:p>
            <a:pPr algn="ctr"/>
            <a:r>
              <a:rPr lang="en-US" sz="1400" i="1" dirty="0">
                <a:solidFill>
                  <a:schemeClr val="accent1"/>
                </a:solidFill>
              </a:rPr>
              <a:t>Developmentally Appropriate Behavior Guidance</a:t>
            </a:r>
          </a:p>
          <a:p>
            <a:pPr algn="ctr"/>
            <a:r>
              <a:rPr lang="en-US" sz="1400" i="1" dirty="0">
                <a:solidFill>
                  <a:schemeClr val="accent1"/>
                </a:solidFill>
              </a:rPr>
              <a:t>Digital Literacy</a:t>
            </a:r>
          </a:p>
          <a:p>
            <a:pPr algn="ctr"/>
            <a:r>
              <a:rPr lang="en-US" sz="1400" i="1" dirty="0">
                <a:solidFill>
                  <a:schemeClr val="accent1"/>
                </a:solidFill>
              </a:rPr>
              <a:t>Digital Marketing</a:t>
            </a:r>
          </a:p>
          <a:p>
            <a:pPr algn="ctr"/>
            <a:r>
              <a:rPr lang="en-US" sz="1400" i="1" dirty="0">
                <a:solidFill>
                  <a:schemeClr val="accent1"/>
                </a:solidFill>
              </a:rPr>
              <a:t>Domestic Violence Support</a:t>
            </a:r>
          </a:p>
          <a:p>
            <a:pPr algn="ctr"/>
            <a:r>
              <a:rPr lang="en-US" sz="1400" i="1" dirty="0">
                <a:solidFill>
                  <a:schemeClr val="accent1"/>
                </a:solidFill>
              </a:rPr>
              <a:t>Driver’s Education</a:t>
            </a:r>
          </a:p>
          <a:p>
            <a:pPr algn="ctr"/>
            <a:r>
              <a:rPr lang="en-US" sz="1400" i="1" dirty="0">
                <a:solidFill>
                  <a:schemeClr val="accent1"/>
                </a:solidFill>
              </a:rPr>
              <a:t>Dual Language Learners</a:t>
            </a:r>
          </a:p>
          <a:p>
            <a:pPr algn="ctr"/>
            <a:r>
              <a:rPr lang="en-US" sz="1400" i="1" dirty="0">
                <a:solidFill>
                  <a:schemeClr val="accent1"/>
                </a:solidFill>
              </a:rPr>
              <a:t>Emergency Medical Technician</a:t>
            </a:r>
          </a:p>
          <a:p>
            <a:pPr algn="ctr"/>
            <a:r>
              <a:rPr lang="en-US" sz="1400" i="1" dirty="0">
                <a:solidFill>
                  <a:schemeClr val="accent1"/>
                </a:solidFill>
              </a:rPr>
              <a:t>Empowerment Workshop</a:t>
            </a:r>
          </a:p>
          <a:p>
            <a:pPr algn="ctr"/>
            <a:r>
              <a:rPr lang="en-US" sz="1400" i="1" dirty="0">
                <a:solidFill>
                  <a:schemeClr val="accent1"/>
                </a:solidFill>
              </a:rPr>
              <a:t>Endazhi-maawanji'idiing </a:t>
            </a:r>
          </a:p>
          <a:p>
            <a:pPr algn="ctr"/>
            <a:r>
              <a:rPr lang="en-US" sz="1400" i="1" dirty="0">
                <a:solidFill>
                  <a:schemeClr val="accent1"/>
                </a:solidFill>
              </a:rPr>
              <a:t>Fatherhood &amp; Motherhood is Sacred</a:t>
            </a:r>
          </a:p>
          <a:p>
            <a:pPr algn="ctr"/>
            <a:r>
              <a:rPr lang="en-US" sz="1400" i="1" dirty="0">
                <a:solidFill>
                  <a:schemeClr val="accent1"/>
                </a:solidFill>
              </a:rPr>
              <a:t>Financial Literacy</a:t>
            </a:r>
          </a:p>
          <a:p>
            <a:pPr algn="ctr"/>
            <a:r>
              <a:rPr lang="en-US" sz="1400" i="1" dirty="0">
                <a:solidFill>
                  <a:schemeClr val="accent1"/>
                </a:solidFill>
              </a:rPr>
              <a:t>First Aid/CPR</a:t>
            </a:r>
          </a:p>
          <a:p>
            <a:pPr algn="ctr"/>
            <a:r>
              <a:rPr lang="en-US" sz="1400" i="1" dirty="0">
                <a:solidFill>
                  <a:schemeClr val="accent1"/>
                </a:solidFill>
              </a:rPr>
              <a:t>Growing Resilient Communities</a:t>
            </a:r>
          </a:p>
          <a:p>
            <a:pPr algn="ctr"/>
            <a:r>
              <a:rPr lang="en-US" sz="1400" i="1" dirty="0">
                <a:solidFill>
                  <a:schemeClr val="accent1"/>
                </a:solidFill>
              </a:rPr>
              <a:t>Hands-on Activities to do in the Spring</a:t>
            </a:r>
          </a:p>
          <a:p>
            <a:pPr algn="ctr"/>
            <a:r>
              <a:rPr lang="en-US" sz="1400" i="1" dirty="0">
                <a:solidFill>
                  <a:schemeClr val="accent1"/>
                </a:solidFill>
              </a:rPr>
              <a:t>Heavy Highway Carpenter</a:t>
            </a:r>
          </a:p>
          <a:p>
            <a:pPr algn="ctr"/>
            <a:r>
              <a:rPr lang="en-US" sz="1400" i="1" dirty="0">
                <a:solidFill>
                  <a:schemeClr val="accent1"/>
                </a:solidFill>
              </a:rPr>
              <a:t>Insights</a:t>
            </a:r>
          </a:p>
          <a:p>
            <a:pPr algn="ctr"/>
            <a:r>
              <a:rPr lang="en-US" sz="1400" i="1" dirty="0">
                <a:solidFill>
                  <a:schemeClr val="accent1"/>
                </a:solidFill>
              </a:rPr>
              <a:t>Intermediate MS Excel</a:t>
            </a:r>
          </a:p>
          <a:p>
            <a:pPr algn="ctr"/>
            <a:r>
              <a:rPr lang="en-US" sz="1400" i="1" dirty="0">
                <a:solidFill>
                  <a:schemeClr val="accent1"/>
                </a:solidFill>
              </a:rPr>
              <a:t>Intermediate MS Word</a:t>
            </a:r>
          </a:p>
          <a:p>
            <a:pPr algn="ctr"/>
            <a:r>
              <a:rPr lang="en-US" sz="1400" i="1" dirty="0">
                <a:solidFill>
                  <a:schemeClr val="accent1"/>
                </a:solidFill>
              </a:rPr>
              <a:t>Interview with Confidence</a:t>
            </a:r>
          </a:p>
          <a:p>
            <a:pPr algn="ctr"/>
            <a:r>
              <a:rPr lang="en-US" sz="1400" i="1" dirty="0">
                <a:solidFill>
                  <a:schemeClr val="accent1"/>
                </a:solidFill>
              </a:rPr>
              <a:t>Interviewing</a:t>
            </a:r>
          </a:p>
          <a:p>
            <a:pPr algn="ctr"/>
            <a:r>
              <a:rPr lang="en-US" sz="1400" i="1" dirty="0">
                <a:solidFill>
                  <a:schemeClr val="accent1"/>
                </a:solidFill>
              </a:rPr>
              <a:t>Intro to Child Development</a:t>
            </a:r>
          </a:p>
          <a:p>
            <a:pPr algn="ctr"/>
            <a:r>
              <a:rPr lang="en-US" sz="1400" i="1" dirty="0">
                <a:solidFill>
                  <a:schemeClr val="accent1"/>
                </a:solidFill>
              </a:rPr>
              <a:t>Intro to Job Search</a:t>
            </a:r>
          </a:p>
          <a:p>
            <a:pPr algn="ctr"/>
            <a:r>
              <a:rPr lang="en-US" sz="1400" i="1" dirty="0">
                <a:solidFill>
                  <a:schemeClr val="accent1"/>
                </a:solidFill>
              </a:rPr>
              <a:t>Intro to MS Excel</a:t>
            </a:r>
          </a:p>
          <a:p>
            <a:pPr algn="ctr"/>
            <a:r>
              <a:rPr lang="en-US" sz="1400" i="1" dirty="0">
                <a:solidFill>
                  <a:schemeClr val="accent1"/>
                </a:solidFill>
              </a:rPr>
              <a:t>Intro to MS Word</a:t>
            </a:r>
          </a:p>
          <a:p>
            <a:pPr algn="ctr"/>
            <a:r>
              <a:rPr lang="en-US" sz="1400" i="1" dirty="0">
                <a:solidFill>
                  <a:schemeClr val="accent1"/>
                </a:solidFill>
              </a:rPr>
              <a:t>KnowBe4</a:t>
            </a:r>
          </a:p>
          <a:p>
            <a:pPr algn="ctr"/>
            <a:r>
              <a:rPr lang="en-US" sz="1400" i="1" dirty="0">
                <a:solidFill>
                  <a:schemeClr val="accent1"/>
                </a:solidFill>
              </a:rPr>
              <a:t>Leadership</a:t>
            </a:r>
          </a:p>
          <a:p>
            <a:pPr algn="ctr"/>
            <a:r>
              <a:rPr lang="en-US" sz="1400" i="1" dirty="0">
                <a:solidFill>
                  <a:schemeClr val="accent1"/>
                </a:solidFill>
              </a:rPr>
              <a:t>Linking Generations </a:t>
            </a:r>
          </a:p>
          <a:p>
            <a:pPr algn="ctr"/>
            <a:r>
              <a:rPr lang="en-US" sz="1400" i="1" dirty="0">
                <a:solidFill>
                  <a:schemeClr val="accent1"/>
                </a:solidFill>
              </a:rPr>
              <a:t>Mending Broken Hearts</a:t>
            </a:r>
          </a:p>
          <a:p>
            <a:pPr algn="ctr"/>
            <a:r>
              <a:rPr lang="en-US" sz="1400" i="1" dirty="0">
                <a:solidFill>
                  <a:schemeClr val="accent1"/>
                </a:solidFill>
              </a:rPr>
              <a:t>Mind Body Medicine</a:t>
            </a:r>
          </a:p>
          <a:p>
            <a:pPr algn="ctr"/>
            <a:r>
              <a:rPr lang="en-US" sz="1400" i="1" dirty="0">
                <a:solidFill>
                  <a:schemeClr val="accent1"/>
                </a:solidFill>
              </a:rPr>
              <a:t>Motivational Interviewing</a:t>
            </a:r>
          </a:p>
          <a:p>
            <a:pPr algn="ctr"/>
            <a:r>
              <a:rPr lang="en-US" sz="1400" i="1" dirty="0">
                <a:solidFill>
                  <a:schemeClr val="accent1"/>
                </a:solidFill>
              </a:rPr>
              <a:t>Narcan Administration</a:t>
            </a:r>
          </a:p>
          <a:p>
            <a:pPr algn="ctr"/>
            <a:r>
              <a:rPr lang="en-US" sz="1400" i="1" dirty="0">
                <a:solidFill>
                  <a:schemeClr val="accent1"/>
                </a:solidFill>
              </a:rPr>
              <a:t>Networking</a:t>
            </a:r>
          </a:p>
          <a:p>
            <a:pPr algn="ctr"/>
            <a:r>
              <a:rPr lang="en-US" sz="1400" i="1" dirty="0">
                <a:solidFill>
                  <a:schemeClr val="accent1"/>
                </a:solidFill>
              </a:rPr>
              <a:t>Ojibwe Rosetta Stone</a:t>
            </a:r>
          </a:p>
          <a:p>
            <a:pPr algn="ctr"/>
            <a:r>
              <a:rPr lang="en-US" sz="1400" i="1" dirty="0">
                <a:solidFill>
                  <a:schemeClr val="accent1"/>
                </a:solidFill>
              </a:rPr>
              <a:t>Parenting Piece by Piece</a:t>
            </a:r>
          </a:p>
          <a:p>
            <a:pPr algn="ctr"/>
            <a:r>
              <a:rPr lang="en-US" sz="1400" i="1" dirty="0">
                <a:solidFill>
                  <a:schemeClr val="accent1"/>
                </a:solidFill>
              </a:rPr>
              <a:t>Pathways to Native Business Plan Development &amp; Sustainability</a:t>
            </a:r>
          </a:p>
          <a:p>
            <a:pPr algn="ctr"/>
            <a:r>
              <a:rPr lang="en-US" sz="1400" i="1" dirty="0">
                <a:solidFill>
                  <a:schemeClr val="accent1"/>
                </a:solidFill>
              </a:rPr>
              <a:t>Personal Care Assistance</a:t>
            </a:r>
          </a:p>
          <a:p>
            <a:pPr algn="ctr"/>
            <a:r>
              <a:rPr lang="en-US" sz="1400" i="1" dirty="0">
                <a:solidFill>
                  <a:schemeClr val="accent1"/>
                </a:solidFill>
              </a:rPr>
              <a:t>Personal Fitness Trainer</a:t>
            </a:r>
          </a:p>
          <a:p>
            <a:pPr algn="ctr"/>
            <a:r>
              <a:rPr lang="en-US" sz="1400" i="1" dirty="0">
                <a:solidFill>
                  <a:schemeClr val="accent1"/>
                </a:solidFill>
              </a:rPr>
              <a:t>QuickBooks</a:t>
            </a:r>
          </a:p>
          <a:p>
            <a:pPr algn="ctr"/>
            <a:r>
              <a:rPr lang="en-US" sz="1400" i="1" dirty="0">
                <a:solidFill>
                  <a:schemeClr val="accent1"/>
                </a:solidFill>
              </a:rPr>
              <a:t>Reclaiming Native Psychological Brilliance</a:t>
            </a:r>
          </a:p>
          <a:p>
            <a:pPr algn="ctr"/>
            <a:r>
              <a:rPr lang="en-US" sz="1400" i="1" dirty="0">
                <a:solidFill>
                  <a:schemeClr val="accent1"/>
                </a:solidFill>
              </a:rPr>
              <a:t>Recovery Coach</a:t>
            </a:r>
          </a:p>
          <a:p>
            <a:pPr algn="ctr"/>
            <a:r>
              <a:rPr lang="en-US" sz="1400" i="1" dirty="0">
                <a:solidFill>
                  <a:schemeClr val="accent1"/>
                </a:solidFill>
              </a:rPr>
              <a:t>Remembering Resilience</a:t>
            </a:r>
          </a:p>
          <a:p>
            <a:pPr algn="ctr"/>
            <a:r>
              <a:rPr lang="en-US" sz="1400" i="1" dirty="0">
                <a:solidFill>
                  <a:schemeClr val="accent1"/>
                </a:solidFill>
              </a:rPr>
              <a:t> Resilient Caregivers</a:t>
            </a:r>
          </a:p>
          <a:p>
            <a:pPr algn="ctr"/>
            <a:r>
              <a:rPr lang="en-US" sz="1400" i="1" dirty="0">
                <a:solidFill>
                  <a:schemeClr val="accent1"/>
                </a:solidFill>
              </a:rPr>
              <a:t>Resume Class</a:t>
            </a:r>
          </a:p>
          <a:p>
            <a:pPr algn="ctr"/>
            <a:r>
              <a:rPr lang="en-US" sz="1400" i="1" dirty="0">
                <a:solidFill>
                  <a:schemeClr val="accent1"/>
                </a:solidFill>
              </a:rPr>
              <a:t>SafeSide Prevention</a:t>
            </a:r>
          </a:p>
          <a:p>
            <a:pPr algn="ctr"/>
            <a:r>
              <a:rPr lang="en-US" sz="1400" i="1" dirty="0">
                <a:solidFill>
                  <a:schemeClr val="accent1"/>
                </a:solidFill>
              </a:rPr>
              <a:t>Serv Safe</a:t>
            </a:r>
          </a:p>
          <a:p>
            <a:pPr algn="ctr"/>
            <a:r>
              <a:rPr lang="en-US" sz="1400" i="1" dirty="0">
                <a:solidFill>
                  <a:schemeClr val="accent1"/>
                </a:solidFill>
              </a:rPr>
              <a:t>Small Engine Repair</a:t>
            </a:r>
          </a:p>
          <a:p>
            <a:pPr algn="ctr"/>
            <a:r>
              <a:rPr lang="en-US" sz="1400" i="1" dirty="0">
                <a:solidFill>
                  <a:schemeClr val="accent1"/>
                </a:solidFill>
              </a:rPr>
              <a:t>Trauma Informed Care</a:t>
            </a:r>
          </a:p>
          <a:p>
            <a:pPr algn="ctr"/>
            <a:r>
              <a:rPr lang="en-US" sz="1400" i="1" dirty="0">
                <a:solidFill>
                  <a:schemeClr val="accent1"/>
                </a:solidFill>
              </a:rPr>
              <a:t>WEX Orientation</a:t>
            </a:r>
          </a:p>
          <a:p>
            <a:pPr algn="ctr"/>
            <a:r>
              <a:rPr lang="en-US" sz="1400" i="1" dirty="0">
                <a:solidFill>
                  <a:schemeClr val="accent1"/>
                </a:solidFill>
              </a:rPr>
              <a:t>Winning Resumes</a:t>
            </a:r>
          </a:p>
        </p:txBody>
      </p:sp>
      <p:sp>
        <p:nvSpPr>
          <p:cNvPr id="2" name="Slide Number Placeholder 1">
            <a:extLst>
              <a:ext uri="{FF2B5EF4-FFF2-40B4-BE49-F238E27FC236}">
                <a16:creationId xmlns:a16="http://schemas.microsoft.com/office/drawing/2014/main" id="{D7C4F2FB-168C-45E0-96A8-B516FAC17DD7}"/>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960962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C74A-E411-4651-8A79-5DFBFFDF4DB9}"/>
              </a:ext>
            </a:extLst>
          </p:cNvPr>
          <p:cNvSpPr>
            <a:spLocks noGrp="1"/>
          </p:cNvSpPr>
          <p:nvPr>
            <p:ph type="title"/>
          </p:nvPr>
        </p:nvSpPr>
        <p:spPr>
          <a:xfrm>
            <a:off x="676655" y="1774209"/>
            <a:ext cx="5942509" cy="774557"/>
          </a:xfrm>
        </p:spPr>
        <p:txBody>
          <a:bodyPr>
            <a:normAutofit fontScale="90000"/>
          </a:bodyPr>
          <a:lstStyle/>
          <a:p>
            <a:pPr marL="0" marR="0">
              <a:spcBef>
                <a:spcPts val="0"/>
              </a:spcBef>
              <a:spcAft>
                <a:spcPts val="0"/>
              </a:spcAft>
            </a:pPr>
            <a:r>
              <a:rPr lang="en-US" sz="6000" b="1" dirty="0">
                <a:solidFill>
                  <a:schemeClr val="accent1"/>
                </a:solidFill>
                <a:effectLst/>
                <a:ea typeface="Times New Roman" panose="02020603050405020304" pitchFamily="18" charset="0"/>
                <a:cs typeface="Times New Roman" panose="02020603050405020304" pitchFamily="18" charset="0"/>
              </a:rPr>
              <a:t>Small Business Development </a:t>
            </a:r>
          </a:p>
        </p:txBody>
      </p:sp>
      <p:sp>
        <p:nvSpPr>
          <p:cNvPr id="3" name="Content Placeholder 2">
            <a:extLst>
              <a:ext uri="{FF2B5EF4-FFF2-40B4-BE49-F238E27FC236}">
                <a16:creationId xmlns:a16="http://schemas.microsoft.com/office/drawing/2014/main" id="{EB2533EE-46DB-4A8D-AEE0-1C1171508F9B}"/>
              </a:ext>
            </a:extLst>
          </p:cNvPr>
          <p:cNvSpPr>
            <a:spLocks noGrp="1"/>
          </p:cNvSpPr>
          <p:nvPr>
            <p:ph sz="half" idx="1"/>
          </p:nvPr>
        </p:nvSpPr>
        <p:spPr>
          <a:xfrm>
            <a:off x="676655" y="2552131"/>
            <a:ext cx="5614963" cy="3807725"/>
          </a:xfrm>
          <a:solidFill>
            <a:srgbClr val="FFFFFF">
              <a:alpha val="69804"/>
            </a:srgbClr>
          </a:solidFill>
        </p:spPr>
        <p:txBody>
          <a:bodyPr>
            <a:normAutofit/>
          </a:bodyPr>
          <a:lstStyle/>
          <a:p>
            <a:pPr marL="0" indent="0">
              <a:buNone/>
            </a:pPr>
            <a:r>
              <a:rPr lang="en-US" sz="1800" cap="none" dirty="0">
                <a:solidFill>
                  <a:schemeClr val="accent1">
                    <a:lumMod val="50000"/>
                  </a:schemeClr>
                </a:solidFill>
              </a:rPr>
              <a:t>A limited amount of funding is available for small business development. </a:t>
            </a:r>
          </a:p>
          <a:p>
            <a:pPr marL="0" indent="0">
              <a:buNone/>
            </a:pPr>
            <a:r>
              <a:rPr lang="en-US" sz="1800" cap="none" dirty="0">
                <a:solidFill>
                  <a:schemeClr val="accent1">
                    <a:lumMod val="50000"/>
                  </a:schemeClr>
                </a:solidFill>
              </a:rPr>
              <a:t>Applicants for this program must be current Aanjibimaadizing clients and complete a small business plan prior to receiving funds. </a:t>
            </a:r>
          </a:p>
          <a:p>
            <a:pPr marL="0" indent="0">
              <a:buNone/>
            </a:pPr>
            <a:r>
              <a:rPr lang="en-US" sz="1800" cap="none" dirty="0">
                <a:solidFill>
                  <a:schemeClr val="accent1">
                    <a:lumMod val="50000"/>
                  </a:schemeClr>
                </a:solidFill>
              </a:rPr>
              <a:t>Plans must be specific, thorough and include what the funding will be used for. The maximum amount to be awarded is $1000. The amount awarded is dependent on the business plan created. </a:t>
            </a:r>
          </a:p>
          <a:p>
            <a:pPr marL="0" indent="0">
              <a:buNone/>
            </a:pPr>
            <a:r>
              <a:rPr lang="en-US" sz="1800" cap="none" dirty="0">
                <a:solidFill>
                  <a:schemeClr val="accent1">
                    <a:lumMod val="50000"/>
                  </a:schemeClr>
                </a:solidFill>
              </a:rPr>
              <a:t>All applicants must demonstrate the capital or funds they are investing in the small business as well and must have a 25% match for the funds that they apply for. </a:t>
            </a:r>
          </a:p>
        </p:txBody>
      </p:sp>
      <p:sp>
        <p:nvSpPr>
          <p:cNvPr id="4" name="Content Placeholder 3">
            <a:extLst>
              <a:ext uri="{FF2B5EF4-FFF2-40B4-BE49-F238E27FC236}">
                <a16:creationId xmlns:a16="http://schemas.microsoft.com/office/drawing/2014/main" id="{CAB838FE-2EA3-4B66-B756-F48EE31CFDC0}"/>
              </a:ext>
            </a:extLst>
          </p:cNvPr>
          <p:cNvSpPr>
            <a:spLocks noGrp="1"/>
          </p:cNvSpPr>
          <p:nvPr>
            <p:ph sz="half" idx="2"/>
          </p:nvPr>
        </p:nvSpPr>
        <p:spPr>
          <a:xfrm>
            <a:off x="6619164" y="2552131"/>
            <a:ext cx="4734636" cy="4305869"/>
          </a:xfrm>
          <a:solidFill>
            <a:srgbClr val="FFFFFF"/>
          </a:solidFill>
        </p:spPr>
        <p:txBody>
          <a:bodyPr>
            <a:normAutofit/>
          </a:bodyPr>
          <a:lstStyle/>
          <a:p>
            <a:pPr marL="0" indent="0">
              <a:buNone/>
            </a:pPr>
            <a:r>
              <a:rPr lang="en-US" sz="1600" b="1" dirty="0">
                <a:solidFill>
                  <a:schemeClr val="accent1"/>
                </a:solidFill>
                <a:latin typeface="Calibri Light" panose="020F0302020204030204" pitchFamily="34" charset="0"/>
              </a:rPr>
              <a:t>Endazhi-maawanji’idiing</a:t>
            </a:r>
          </a:p>
          <a:p>
            <a:pPr marL="0" indent="0">
              <a:buNone/>
            </a:pPr>
            <a:r>
              <a:rPr lang="en-US" sz="1600" cap="none" dirty="0" err="1">
                <a:solidFill>
                  <a:schemeClr val="accent1">
                    <a:lumMod val="50000"/>
                  </a:schemeClr>
                </a:solidFill>
                <a:latin typeface="Calibri Light" panose="020F0302020204030204" pitchFamily="34" charset="0"/>
              </a:rPr>
              <a:t>Endazhi</a:t>
            </a:r>
            <a:r>
              <a:rPr lang="en-US" sz="1600" cap="none" dirty="0">
                <a:solidFill>
                  <a:schemeClr val="accent1">
                    <a:lumMod val="50000"/>
                  </a:schemeClr>
                </a:solidFill>
                <a:latin typeface="Calibri Light" panose="020F0302020204030204" pitchFamily="34" charset="0"/>
              </a:rPr>
              <a:t> is a group that was started to help fulfill business ownership goals and achieve greater success. </a:t>
            </a:r>
          </a:p>
          <a:p>
            <a:r>
              <a:rPr lang="en-US" sz="1600" cap="none" dirty="0">
                <a:solidFill>
                  <a:schemeClr val="accent1">
                    <a:lumMod val="50000"/>
                  </a:schemeClr>
                </a:solidFill>
                <a:latin typeface="Calibri Light" panose="020F0302020204030204" pitchFamily="34" charset="0"/>
              </a:rPr>
              <a:t>Learn about entrepreneurship and the responsibilities of owning a business</a:t>
            </a:r>
          </a:p>
          <a:p>
            <a:r>
              <a:rPr lang="en-US" sz="1600" cap="none" dirty="0">
                <a:solidFill>
                  <a:schemeClr val="accent1">
                    <a:lumMod val="50000"/>
                  </a:schemeClr>
                </a:solidFill>
                <a:latin typeface="Calibri Light" panose="020F0302020204030204" pitchFamily="34" charset="0"/>
              </a:rPr>
              <a:t>Outline, organize, and achieve your goals</a:t>
            </a:r>
          </a:p>
          <a:p>
            <a:r>
              <a:rPr lang="en-US" sz="1600" cap="none" dirty="0">
                <a:solidFill>
                  <a:schemeClr val="accent1">
                    <a:lumMod val="50000"/>
                  </a:schemeClr>
                </a:solidFill>
                <a:latin typeface="Calibri Light" panose="020F0302020204030204" pitchFamily="34" charset="0"/>
              </a:rPr>
              <a:t>Determine how your business will operate</a:t>
            </a:r>
          </a:p>
          <a:p>
            <a:r>
              <a:rPr lang="en-US" sz="1600" cap="none" dirty="0">
                <a:solidFill>
                  <a:schemeClr val="accent1">
                    <a:lumMod val="50000"/>
                  </a:schemeClr>
                </a:solidFill>
                <a:latin typeface="Calibri Light" panose="020F0302020204030204" pitchFamily="34" charset="0"/>
              </a:rPr>
              <a:t>Compile a business plan to showcase how your business will operate, and grow</a:t>
            </a:r>
          </a:p>
          <a:p>
            <a:r>
              <a:rPr lang="en-US" sz="1600" cap="none" dirty="0">
                <a:solidFill>
                  <a:schemeClr val="accent1">
                    <a:lumMod val="50000"/>
                  </a:schemeClr>
                </a:solidFill>
                <a:latin typeface="Calibri Light" panose="020F0302020204030204" pitchFamily="34" charset="0"/>
              </a:rPr>
              <a:t>Analyze results and make strategic decisions</a:t>
            </a:r>
          </a:p>
          <a:p>
            <a:pPr marL="0" indent="0">
              <a:buNone/>
            </a:pPr>
            <a:endParaRPr lang="en-US" sz="1600" b="1" dirty="0">
              <a:solidFill>
                <a:schemeClr val="accent1"/>
              </a:solidFill>
            </a:endParaRPr>
          </a:p>
          <a:p>
            <a:endParaRPr lang="en-US" dirty="0"/>
          </a:p>
        </p:txBody>
      </p:sp>
      <p:pic>
        <p:nvPicPr>
          <p:cNvPr id="1026" name="Picture 2" descr="Social Entrepreneurship: The Case for Definition">
            <a:extLst>
              <a:ext uri="{FF2B5EF4-FFF2-40B4-BE49-F238E27FC236}">
                <a16:creationId xmlns:a16="http://schemas.microsoft.com/office/drawing/2014/main" id="{D48EB0A7-D259-997C-DA4F-CD490BE07C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619163" y="-1"/>
            <a:ext cx="4735727" cy="25487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268C65E-3E7A-40D1-8B30-A2E705F1D1CB}"/>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7963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8748" y="5262112"/>
            <a:ext cx="7185621" cy="878351"/>
          </a:xfrm>
        </p:spPr>
        <p:txBody>
          <a:bodyPr>
            <a:normAutofit/>
          </a:bodyPr>
          <a:lstStyle/>
          <a:p>
            <a:r>
              <a:rPr lang="en-US" sz="4800" b="1" dirty="0">
                <a:solidFill>
                  <a:schemeClr val="accent1"/>
                </a:solidFill>
              </a:rPr>
              <a:t>Adult Work Experience</a:t>
            </a:r>
          </a:p>
        </p:txBody>
      </p:sp>
      <p:sp>
        <p:nvSpPr>
          <p:cNvPr id="4" name="Content Placeholder 3"/>
          <p:cNvSpPr>
            <a:spLocks noGrp="1"/>
          </p:cNvSpPr>
          <p:nvPr>
            <p:ph sz="half" idx="2"/>
          </p:nvPr>
        </p:nvSpPr>
        <p:spPr>
          <a:xfrm>
            <a:off x="1118748" y="2906973"/>
            <a:ext cx="6124533" cy="2355140"/>
          </a:xfrm>
          <a:solidFill>
            <a:srgbClr val="FFFFFF">
              <a:alpha val="69804"/>
            </a:srgbClr>
          </a:solidFill>
        </p:spPr>
        <p:txBody>
          <a:bodyPr anchor="ctr">
            <a:normAutofit/>
          </a:bodyPr>
          <a:lstStyle/>
          <a:p>
            <a:pPr marL="0" indent="0">
              <a:buNone/>
            </a:pPr>
            <a:r>
              <a:rPr lang="en-US" cap="none" dirty="0">
                <a:solidFill>
                  <a:schemeClr val="accent1">
                    <a:lumMod val="50000"/>
                  </a:schemeClr>
                </a:solidFill>
              </a:rPr>
              <a:t>The Work Experience (WEX) Program is a 720-hour on-the-job work experience training program structured to promote self-sufficiency through the development of appropriate work habits and job skills. </a:t>
            </a:r>
          </a:p>
        </p:txBody>
      </p:sp>
      <p:grpSp>
        <p:nvGrpSpPr>
          <p:cNvPr id="14" name="Group 13">
            <a:extLst>
              <a:ext uri="{FF2B5EF4-FFF2-40B4-BE49-F238E27FC236}">
                <a16:creationId xmlns:a16="http://schemas.microsoft.com/office/drawing/2014/main" id="{0956B4AE-CCC7-4515-9CC3-405FBD706F1E}"/>
              </a:ext>
            </a:extLst>
          </p:cNvPr>
          <p:cNvGrpSpPr/>
          <p:nvPr/>
        </p:nvGrpSpPr>
        <p:grpSpPr>
          <a:xfrm>
            <a:off x="7130168" y="-387942"/>
            <a:ext cx="3916582" cy="7072420"/>
            <a:chOff x="7811442" y="-65725"/>
            <a:chExt cx="3916582" cy="7072420"/>
          </a:xfrm>
        </p:grpSpPr>
        <p:sp>
          <p:nvSpPr>
            <p:cNvPr id="6" name="Arrow: Circular 5">
              <a:extLst>
                <a:ext uri="{FF2B5EF4-FFF2-40B4-BE49-F238E27FC236}">
                  <a16:creationId xmlns:a16="http://schemas.microsoft.com/office/drawing/2014/main" id="{DDDEC585-0A61-4CD7-AD9A-2A18AFE8777D}"/>
                </a:ext>
              </a:extLst>
            </p:cNvPr>
            <p:cNvSpPr/>
            <p:nvPr/>
          </p:nvSpPr>
          <p:spPr>
            <a:xfrm>
              <a:off x="8579802" y="-65725"/>
              <a:ext cx="3148222" cy="3148542"/>
            </a:xfrm>
            <a:prstGeom prst="circularArrow">
              <a:avLst>
                <a:gd name="adj1" fmla="val 10980"/>
                <a:gd name="adj2" fmla="val 1142322"/>
                <a:gd name="adj3" fmla="val 4500000"/>
                <a:gd name="adj4" fmla="val 10800000"/>
                <a:gd name="adj5" fmla="val 1250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AB212CB1-7393-4FDC-815F-DF2771917AF2}"/>
                </a:ext>
              </a:extLst>
            </p:cNvPr>
            <p:cNvSpPr/>
            <p:nvPr/>
          </p:nvSpPr>
          <p:spPr>
            <a:xfrm>
              <a:off x="9291709" y="1037116"/>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Reliability</a:t>
              </a:r>
            </a:p>
          </p:txBody>
        </p:sp>
        <p:sp>
          <p:nvSpPr>
            <p:cNvPr id="8" name="Shape 7">
              <a:extLst>
                <a:ext uri="{FF2B5EF4-FFF2-40B4-BE49-F238E27FC236}">
                  <a16:creationId xmlns:a16="http://schemas.microsoft.com/office/drawing/2014/main" id="{B8260ED2-2942-4364-8CED-7B5EC91AAE5B}"/>
                </a:ext>
              </a:extLst>
            </p:cNvPr>
            <p:cNvSpPr/>
            <p:nvPr/>
          </p:nvSpPr>
          <p:spPr>
            <a:xfrm>
              <a:off x="7811442" y="1318504"/>
              <a:ext cx="3148222" cy="3148542"/>
            </a:xfrm>
            <a:prstGeom prst="leftCircularArrow">
              <a:avLst>
                <a:gd name="adj1" fmla="val 10980"/>
                <a:gd name="adj2" fmla="val 1142322"/>
                <a:gd name="adj3" fmla="val 6300000"/>
                <a:gd name="adj4" fmla="val 18900000"/>
                <a:gd name="adj5" fmla="val 1250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169757"/>
                <a:satOff val="-9727"/>
                <a:lumOff val="10571"/>
                <a:alphaOff val="0"/>
              </a:schemeClr>
            </a:fillRef>
            <a:effectRef idx="2">
              <a:schemeClr val="accent2">
                <a:shade val="80000"/>
                <a:hueOff val="169757"/>
                <a:satOff val="-9727"/>
                <a:lumOff val="10571"/>
                <a:alphaOff val="0"/>
              </a:schemeClr>
            </a:effectRef>
            <a:fontRef idx="minor">
              <a:schemeClr val="lt1"/>
            </a:fontRef>
          </p:style>
        </p:sp>
        <p:sp>
          <p:nvSpPr>
            <p:cNvPr id="9" name="Freeform: Shape 8">
              <a:extLst>
                <a:ext uri="{FF2B5EF4-FFF2-40B4-BE49-F238E27FC236}">
                  <a16:creationId xmlns:a16="http://schemas.microsoft.com/office/drawing/2014/main" id="{9C77CD80-59ED-41E6-89C1-6F1FE5840E50}"/>
                </a:ext>
              </a:extLst>
            </p:cNvPr>
            <p:cNvSpPr/>
            <p:nvPr/>
          </p:nvSpPr>
          <p:spPr>
            <a:xfrm>
              <a:off x="8490871" y="2452024"/>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Team Building</a:t>
              </a:r>
            </a:p>
          </p:txBody>
        </p:sp>
        <p:sp>
          <p:nvSpPr>
            <p:cNvPr id="10" name="Arrow: Circular 9">
              <a:extLst>
                <a:ext uri="{FF2B5EF4-FFF2-40B4-BE49-F238E27FC236}">
                  <a16:creationId xmlns:a16="http://schemas.microsoft.com/office/drawing/2014/main" id="{4FE82ADF-DCCB-41BD-8EC1-0EEA2B7BD311}"/>
                </a:ext>
              </a:extLst>
            </p:cNvPr>
            <p:cNvSpPr/>
            <p:nvPr/>
          </p:nvSpPr>
          <p:spPr>
            <a:xfrm>
              <a:off x="8579802" y="2710535"/>
              <a:ext cx="3148222" cy="3148542"/>
            </a:xfrm>
            <a:prstGeom prst="circularArrow">
              <a:avLst>
                <a:gd name="adj1" fmla="val 10980"/>
                <a:gd name="adj2" fmla="val 1142322"/>
                <a:gd name="adj3" fmla="val 4500000"/>
                <a:gd name="adj4" fmla="val 13500000"/>
                <a:gd name="adj5" fmla="val 1250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339515"/>
                <a:satOff val="-19454"/>
                <a:lumOff val="21141"/>
                <a:alphaOff val="0"/>
              </a:schemeClr>
            </a:fillRef>
            <a:effectRef idx="2">
              <a:schemeClr val="accent2">
                <a:shade val="80000"/>
                <a:hueOff val="339515"/>
                <a:satOff val="-19454"/>
                <a:lumOff val="21141"/>
                <a:alphaOff val="0"/>
              </a:schemeClr>
            </a:effectRef>
            <a:fontRef idx="minor">
              <a:schemeClr val="lt1"/>
            </a:fontRef>
          </p:style>
        </p:sp>
        <p:sp>
          <p:nvSpPr>
            <p:cNvPr id="11" name="Freeform: Shape 10">
              <a:extLst>
                <a:ext uri="{FF2B5EF4-FFF2-40B4-BE49-F238E27FC236}">
                  <a16:creationId xmlns:a16="http://schemas.microsoft.com/office/drawing/2014/main" id="{AE03372B-DC4F-410E-8D7E-09AD6B56A91E}"/>
                </a:ext>
              </a:extLst>
            </p:cNvPr>
            <p:cNvSpPr/>
            <p:nvPr/>
          </p:nvSpPr>
          <p:spPr>
            <a:xfrm>
              <a:off x="9369019" y="3861493"/>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Safety</a:t>
              </a:r>
            </a:p>
          </p:txBody>
        </p:sp>
        <p:sp>
          <p:nvSpPr>
            <p:cNvPr id="12" name="Block Arc 11">
              <a:extLst>
                <a:ext uri="{FF2B5EF4-FFF2-40B4-BE49-F238E27FC236}">
                  <a16:creationId xmlns:a16="http://schemas.microsoft.com/office/drawing/2014/main" id="{56C78FC2-6EAC-4940-80D0-6CC2C259D4FE}"/>
                </a:ext>
              </a:extLst>
            </p:cNvPr>
            <p:cNvSpPr/>
            <p:nvPr/>
          </p:nvSpPr>
          <p:spPr>
            <a:xfrm>
              <a:off x="8023746" y="4300669"/>
              <a:ext cx="2704719" cy="2706026"/>
            </a:xfrm>
            <a:prstGeom prst="blockArc">
              <a:avLst>
                <a:gd name="adj1" fmla="val 0"/>
                <a:gd name="adj2" fmla="val 18900000"/>
                <a:gd name="adj3" fmla="val 12740"/>
              </a:avLst>
            </a:prstGeom>
            <a:scene3d>
              <a:camera prst="perspectiveRelaxedModerately" zoom="92000"/>
              <a:lightRig rig="balanced" dir="t">
                <a:rot lat="0" lon="0" rev="12700000"/>
              </a:lightRig>
            </a:scene3d>
            <a:sp3d prstMaterial="plastic">
              <a:bevelT w="50800" h="50800" prst="angle"/>
              <a:bevelB w="50800" h="50800"/>
            </a:sp3d>
          </p:spPr>
          <p:style>
            <a:lnRef idx="0">
              <a:schemeClr val="lt1">
                <a:hueOff val="0"/>
                <a:satOff val="0"/>
                <a:lumOff val="0"/>
                <a:alphaOff val="0"/>
              </a:schemeClr>
            </a:lnRef>
            <a:fillRef idx="1">
              <a:schemeClr val="accent2">
                <a:shade val="80000"/>
                <a:hueOff val="509272"/>
                <a:satOff val="-29181"/>
                <a:lumOff val="31712"/>
                <a:alphaOff val="0"/>
              </a:schemeClr>
            </a:fillRef>
            <a:effectRef idx="2">
              <a:schemeClr val="accent2">
                <a:shade val="80000"/>
                <a:hueOff val="509272"/>
                <a:satOff val="-29181"/>
                <a:lumOff val="31712"/>
                <a:alphaOff val="0"/>
              </a:schemeClr>
            </a:effectRef>
            <a:fontRef idx="minor">
              <a:schemeClr val="lt1"/>
            </a:fontRef>
          </p:style>
        </p:sp>
        <p:sp>
          <p:nvSpPr>
            <p:cNvPr id="13" name="Freeform: Shape 12">
              <a:extLst>
                <a:ext uri="{FF2B5EF4-FFF2-40B4-BE49-F238E27FC236}">
                  <a16:creationId xmlns:a16="http://schemas.microsoft.com/office/drawing/2014/main" id="{75102E64-4151-41FD-AC9A-B52D7CB01391}"/>
                </a:ext>
              </a:extLst>
            </p:cNvPr>
            <p:cNvSpPr/>
            <p:nvPr/>
          </p:nvSpPr>
          <p:spPr>
            <a:xfrm>
              <a:off x="8490871" y="5234962"/>
              <a:ext cx="1756886" cy="878352"/>
            </a:xfrm>
            <a:custGeom>
              <a:avLst/>
              <a:gdLst>
                <a:gd name="connsiteX0" fmla="*/ 0 w 1756886"/>
                <a:gd name="connsiteY0" fmla="*/ 0 h 878352"/>
                <a:gd name="connsiteX1" fmla="*/ 1756886 w 1756886"/>
                <a:gd name="connsiteY1" fmla="*/ 0 h 878352"/>
                <a:gd name="connsiteX2" fmla="*/ 1756886 w 1756886"/>
                <a:gd name="connsiteY2" fmla="*/ 878352 h 878352"/>
                <a:gd name="connsiteX3" fmla="*/ 0 w 1756886"/>
                <a:gd name="connsiteY3" fmla="*/ 878352 h 878352"/>
                <a:gd name="connsiteX4" fmla="*/ 0 w 1756886"/>
                <a:gd name="connsiteY4" fmla="*/ 0 h 87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6" h="878352">
                  <a:moveTo>
                    <a:pt x="0" y="0"/>
                  </a:moveTo>
                  <a:lnTo>
                    <a:pt x="1756886" y="0"/>
                  </a:lnTo>
                  <a:lnTo>
                    <a:pt x="1756886" y="878352"/>
                  </a:lnTo>
                  <a:lnTo>
                    <a:pt x="0" y="878352"/>
                  </a:lnTo>
                  <a:lnTo>
                    <a:pt x="0" y="0"/>
                  </a:lnTo>
                  <a:close/>
                </a:path>
              </a:pathLst>
            </a:custGeom>
            <a:scene3d>
              <a:camera prst="perspectiveRelaxedModerately" zoom="92000"/>
              <a:lightRig rig="balanced" dir="t">
                <a:rot lat="0" lon="0" rev="12700000"/>
              </a:lightRig>
            </a:scene3d>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cap="all" baseline="0" dirty="0"/>
                <a:t>Achievement</a:t>
              </a:r>
            </a:p>
          </p:txBody>
        </p:sp>
      </p:grpSp>
      <p:sp>
        <p:nvSpPr>
          <p:cNvPr id="3" name="Slide Number Placeholder 2">
            <a:extLst>
              <a:ext uri="{FF2B5EF4-FFF2-40B4-BE49-F238E27FC236}">
                <a16:creationId xmlns:a16="http://schemas.microsoft.com/office/drawing/2014/main" id="{AC8564B9-85DD-4152-8824-2E2FCEC2C3F6}"/>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928003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161E14C4-297C-4959-A168-5D3B1D45C072}"/>
              </a:ext>
            </a:extLst>
          </p:cNvPr>
          <p:cNvSpPr>
            <a:spLocks noGrp="1"/>
          </p:cNvSpPr>
          <p:nvPr>
            <p:ph type="pic" sz="quarter" idx="10"/>
          </p:nvPr>
        </p:nvSpPr>
        <p:spPr>
          <a:xfrm>
            <a:off x="438514" y="-1"/>
            <a:ext cx="5309144" cy="6858001"/>
          </a:xfrm>
          <a:ln>
            <a:noFill/>
          </a:ln>
        </p:spPr>
      </p:sp>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6096000" y="862026"/>
            <a:ext cx="5524083" cy="1659044"/>
          </a:xfrm>
        </p:spPr>
        <p:txBody>
          <a:bodyPr/>
          <a:lstStyle/>
          <a:p>
            <a:r>
              <a:rPr lang="en-US" sz="4800" b="1" cap="none" dirty="0">
                <a:solidFill>
                  <a:schemeClr val="accent1"/>
                </a:solidFill>
                <a:latin typeface="+mj-lt"/>
              </a:rPr>
              <a:t>Adult Partial Subsidy </a:t>
            </a:r>
            <a:br>
              <a:rPr lang="en-US" sz="4800" b="1" cap="none" dirty="0">
                <a:solidFill>
                  <a:schemeClr val="accent1"/>
                </a:solidFill>
                <a:latin typeface="+mj-lt"/>
              </a:rPr>
            </a:br>
            <a:r>
              <a:rPr lang="en-US" sz="4800" b="1" cap="none" dirty="0">
                <a:solidFill>
                  <a:schemeClr val="accent1"/>
                </a:solidFill>
                <a:latin typeface="+mj-lt"/>
              </a:rPr>
              <a:t>Work Program</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6096000" y="2676397"/>
            <a:ext cx="5524083" cy="4181603"/>
          </a:xfrm>
          <a:solidFill>
            <a:srgbClr val="FFFFFF">
              <a:alpha val="69804"/>
            </a:srgbClr>
          </a:solidFill>
        </p:spPr>
        <p:txBody>
          <a:bodyPr anchor="ctr">
            <a:normAutofit/>
          </a:bodyPr>
          <a:lstStyle/>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Participants who demonstrate that they are work ready and who are hired into career oriented, long-term, stable employment may arrange to have the first 720 hours of their new employment subsidized. </a:t>
            </a:r>
          </a:p>
          <a:p>
            <a:pPr>
              <a:spcBef>
                <a:spcPts val="0"/>
              </a:spcBef>
            </a:pPr>
            <a:endParaRPr lang="en-US" sz="2000" cap="none" dirty="0">
              <a:solidFill>
                <a:schemeClr val="accent1">
                  <a:lumMod val="50000"/>
                </a:schemeClr>
              </a:solidFill>
              <a:latin typeface="+mn-lt"/>
            </a:endParaRPr>
          </a:p>
          <a:p>
            <a:pPr>
              <a:spcBef>
                <a:spcPts val="0"/>
              </a:spcBef>
            </a:pPr>
            <a:r>
              <a:rPr lang="en-US" sz="2000" cap="none" dirty="0">
                <a:solidFill>
                  <a:schemeClr val="accent1">
                    <a:lumMod val="50000"/>
                  </a:schemeClr>
                </a:solidFill>
                <a:latin typeface="+mn-lt"/>
              </a:rPr>
              <a:t>These subsidies are paid to the employer, not the employee. A special contract with the employer is required that specifies the terms of agreement for the employer and Aanjibimaadizing. </a:t>
            </a:r>
          </a:p>
          <a:p>
            <a:pPr>
              <a:spcBef>
                <a:spcPts val="0"/>
              </a:spcBef>
            </a:pPr>
            <a:endParaRPr lang="en-US" sz="1800" cap="none" dirty="0">
              <a:solidFill>
                <a:schemeClr val="accent1">
                  <a:lumMod val="50000"/>
                </a:schemeClr>
              </a:solidFill>
              <a:latin typeface="+mn-lt"/>
            </a:endParaRPr>
          </a:p>
          <a:p>
            <a:pPr>
              <a:spcBef>
                <a:spcPts val="0"/>
              </a:spcBef>
            </a:pPr>
            <a:endParaRPr lang="en-US" sz="1800" cap="none" dirty="0">
              <a:solidFill>
                <a:schemeClr val="accent1">
                  <a:lumMod val="50000"/>
                </a:schemeClr>
              </a:solidFill>
              <a:latin typeface="+mn-lt"/>
            </a:endParaRPr>
          </a:p>
          <a:p>
            <a:pPr>
              <a:spcBef>
                <a:spcPts val="0"/>
              </a:spcBef>
            </a:pPr>
            <a:endParaRPr lang="en-US" sz="2800" cap="none" dirty="0">
              <a:solidFill>
                <a:schemeClr val="accent1">
                  <a:lumMod val="50000"/>
                </a:schemeClr>
              </a:solidFill>
              <a:latin typeface="+mn-lt"/>
            </a:endParaRPr>
          </a:p>
          <a:p>
            <a:endParaRPr lang="en-US" dirty="0">
              <a:latin typeface="+mn-lt"/>
            </a:endParaRPr>
          </a:p>
        </p:txBody>
      </p:sp>
      <p:pic>
        <p:nvPicPr>
          <p:cNvPr id="6" name="Content Placeholder 6">
            <a:extLst>
              <a:ext uri="{FF2B5EF4-FFF2-40B4-BE49-F238E27FC236}">
                <a16:creationId xmlns:a16="http://schemas.microsoft.com/office/drawing/2014/main" id="{AF9F189E-C4BD-451E-A88B-61DF12D8880A}"/>
              </a:ext>
            </a:extLst>
          </p:cNvPr>
          <p:cNvPicPr>
            <a:picLocks noChangeAspect="1"/>
          </p:cNvPicPr>
          <p:nvPr/>
        </p:nvPicPr>
        <p:blipFill rotWithShape="1">
          <a:blip r:embed="rId3">
            <a:extLst>
              <a:ext uri="{28A0092B-C50C-407E-A947-70E740481C1C}">
                <a14:useLocalDpi xmlns:a14="http://schemas.microsoft.com/office/drawing/2010/main" val="0"/>
              </a:ext>
            </a:extLst>
          </a:blip>
          <a:srcRect t="218"/>
          <a:stretch/>
        </p:blipFill>
        <p:spPr>
          <a:xfrm>
            <a:off x="769381" y="0"/>
            <a:ext cx="4647410" cy="6858000"/>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190447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3B881-D0EE-4FCE-8888-85D3384C48F4}"/>
              </a:ext>
            </a:extLst>
          </p:cNvPr>
          <p:cNvSpPr/>
          <p:nvPr/>
        </p:nvSpPr>
        <p:spPr>
          <a:xfrm>
            <a:off x="7492180" y="0"/>
            <a:ext cx="4104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D56DB0C4-52AB-4C57-8E0E-3D5432A10EB8}"/>
              </a:ext>
            </a:extLst>
          </p:cNvPr>
          <p:cNvPicPr>
            <a:picLocks noGrp="1" noChangeAspect="1"/>
          </p:cNvPicPr>
          <p:nvPr>
            <p:ph type="pic" sz="quarter" idx="10"/>
          </p:nvPr>
        </p:nvPicPr>
        <p:blipFill>
          <a:blip r:embed="rId3"/>
          <a:srcRect l="4225" r="4225"/>
          <a:stretch>
            <a:fillRect/>
          </a:stretch>
        </p:blipFill>
        <p:spPr>
          <a:xfrm>
            <a:off x="7890386" y="0"/>
            <a:ext cx="3226466" cy="3559958"/>
          </a:xfrm>
          <a:solidFill>
            <a:schemeClr val="bg1"/>
          </a:solidFill>
        </p:spPr>
      </p:pic>
      <p:sp>
        <p:nvSpPr>
          <p:cNvPr id="22" name="Title 21">
            <a:extLst>
              <a:ext uri="{FF2B5EF4-FFF2-40B4-BE49-F238E27FC236}">
                <a16:creationId xmlns:a16="http://schemas.microsoft.com/office/drawing/2014/main" id="{0B828638-3381-4317-B802-916F75F0DFF8}"/>
              </a:ext>
            </a:extLst>
          </p:cNvPr>
          <p:cNvSpPr>
            <a:spLocks noGrp="1"/>
          </p:cNvSpPr>
          <p:nvPr>
            <p:ph type="ctrTitle"/>
          </p:nvPr>
        </p:nvSpPr>
        <p:spPr>
          <a:xfrm>
            <a:off x="594852" y="12483"/>
            <a:ext cx="6417032" cy="1659044"/>
          </a:xfrm>
        </p:spPr>
        <p:txBody>
          <a:bodyPr/>
          <a:lstStyle/>
          <a:p>
            <a:r>
              <a:rPr lang="en-US" sz="4800" b="1" cap="none" dirty="0">
                <a:solidFill>
                  <a:schemeClr val="accent1"/>
                </a:solidFill>
                <a:latin typeface="+mj-lt"/>
              </a:rPr>
              <a:t>Aanji Garage</a:t>
            </a:r>
          </a:p>
        </p:txBody>
      </p:sp>
      <p:sp>
        <p:nvSpPr>
          <p:cNvPr id="24" name="Text Placeholder 23">
            <a:extLst>
              <a:ext uri="{FF2B5EF4-FFF2-40B4-BE49-F238E27FC236}">
                <a16:creationId xmlns:a16="http://schemas.microsoft.com/office/drawing/2014/main" id="{BE281A14-6C21-4108-B3FD-5239F9737A22}"/>
              </a:ext>
            </a:extLst>
          </p:cNvPr>
          <p:cNvSpPr>
            <a:spLocks noGrp="1"/>
          </p:cNvSpPr>
          <p:nvPr>
            <p:ph type="body" sz="quarter" idx="14"/>
          </p:nvPr>
        </p:nvSpPr>
        <p:spPr>
          <a:xfrm>
            <a:off x="594852" y="1671527"/>
            <a:ext cx="6417032" cy="5176683"/>
          </a:xfrm>
          <a:solidFill>
            <a:srgbClr val="FFFFFF">
              <a:alpha val="69804"/>
            </a:srgbClr>
          </a:solidFill>
        </p:spPr>
        <p:txBody>
          <a:bodyPr lIns="228600" rIns="228600">
            <a:normAutofit/>
          </a:bodyPr>
          <a:lstStyle/>
          <a:p>
            <a:pPr>
              <a:spcBef>
                <a:spcPts val="0"/>
              </a:spcBef>
            </a:pPr>
            <a:endParaRPr lang="en-US" sz="2400" cap="none" dirty="0">
              <a:solidFill>
                <a:schemeClr val="accent1">
                  <a:lumMod val="50000"/>
                </a:schemeClr>
              </a:solidFill>
              <a:latin typeface="+mn-lt"/>
            </a:endParaRPr>
          </a:p>
          <a:p>
            <a:pPr>
              <a:spcBef>
                <a:spcPts val="0"/>
              </a:spcBef>
              <a:spcAft>
                <a:spcPts val="1200"/>
              </a:spcAft>
            </a:pPr>
            <a:r>
              <a:rPr lang="en-US" sz="2000" cap="none" dirty="0">
                <a:solidFill>
                  <a:schemeClr val="accent1">
                    <a:lumMod val="50000"/>
                  </a:schemeClr>
                </a:solidFill>
                <a:latin typeface="+mn-lt"/>
              </a:rPr>
              <a:t>The Aanji Garage was developed as a training program for clients to learn mechanical skills that lead to employment while providing automobile services for the Mille Lacs Band of Ojibwe Departments. </a:t>
            </a:r>
          </a:p>
          <a:p>
            <a:pPr>
              <a:spcBef>
                <a:spcPts val="0"/>
              </a:spcBef>
              <a:spcAft>
                <a:spcPts val="1200"/>
              </a:spcAft>
            </a:pPr>
            <a:r>
              <a:rPr lang="en-US" sz="2000" cap="none" dirty="0">
                <a:solidFill>
                  <a:schemeClr val="accent1">
                    <a:lumMod val="50000"/>
                  </a:schemeClr>
                </a:solidFill>
                <a:latin typeface="+mn-lt"/>
              </a:rPr>
              <a:t>The goals of the program are to:</a:t>
            </a:r>
          </a:p>
          <a:p>
            <a:pPr>
              <a:spcBef>
                <a:spcPts val="0"/>
              </a:spcBef>
              <a:spcAft>
                <a:spcPts val="1200"/>
              </a:spcAft>
            </a:pPr>
            <a:r>
              <a:rPr lang="en-US" sz="2000" cap="none" dirty="0">
                <a:solidFill>
                  <a:schemeClr val="accent1">
                    <a:lumMod val="50000"/>
                  </a:schemeClr>
                </a:solidFill>
                <a:latin typeface="+mn-lt"/>
              </a:rPr>
              <a:t>• Introduce clients to Auto Repair as a potential career while helping them gain talent, confidence, and provide skills that can build a lifetime of self-sufficiency.</a:t>
            </a:r>
          </a:p>
          <a:p>
            <a:pPr>
              <a:spcBef>
                <a:spcPts val="0"/>
              </a:spcBef>
              <a:spcAft>
                <a:spcPts val="1200"/>
              </a:spcAft>
            </a:pPr>
            <a:r>
              <a:rPr lang="en-US" sz="2000" cap="none" dirty="0">
                <a:solidFill>
                  <a:schemeClr val="accent1">
                    <a:lumMod val="50000"/>
                  </a:schemeClr>
                </a:solidFill>
                <a:latin typeface="+mn-lt"/>
              </a:rPr>
              <a:t>• Protect the Mille Lacs Band investment and provide a reliable and trustworthy place to service their vehicles.</a:t>
            </a:r>
          </a:p>
          <a:p>
            <a:pPr>
              <a:spcBef>
                <a:spcPts val="0"/>
              </a:spcBef>
            </a:pPr>
            <a:endParaRPr lang="en-US" sz="2800" cap="none" dirty="0">
              <a:solidFill>
                <a:schemeClr val="accent1">
                  <a:lumMod val="50000"/>
                </a:schemeClr>
              </a:solidFill>
              <a:latin typeface="+mn-lt"/>
            </a:endParaRPr>
          </a:p>
          <a:p>
            <a:endParaRPr lang="en-US" dirty="0">
              <a:latin typeface="+mn-lt"/>
            </a:endParaRPr>
          </a:p>
        </p:txBody>
      </p:sp>
      <p:sp>
        <p:nvSpPr>
          <p:cNvPr id="8" name="TextBox 7">
            <a:extLst>
              <a:ext uri="{FF2B5EF4-FFF2-40B4-BE49-F238E27FC236}">
                <a16:creationId xmlns:a16="http://schemas.microsoft.com/office/drawing/2014/main" id="{AE1CB9AF-EC78-4F1D-A7D1-6DDE2F98BB60}"/>
              </a:ext>
            </a:extLst>
          </p:cNvPr>
          <p:cNvSpPr txBox="1"/>
          <p:nvPr/>
        </p:nvSpPr>
        <p:spPr>
          <a:xfrm>
            <a:off x="7890386" y="3765755"/>
            <a:ext cx="3279059" cy="2308324"/>
          </a:xfrm>
          <a:prstGeom prst="rect">
            <a:avLst/>
          </a:prstGeom>
          <a:noFill/>
        </p:spPr>
        <p:txBody>
          <a:bodyPr wrap="square" numCol="1" rtlCol="0">
            <a:spAutoFit/>
          </a:bodyPr>
          <a:lstStyle/>
          <a:p>
            <a:pPr marL="285750" indent="-285750">
              <a:buFont typeface="Arial" panose="020B0604020202020204" pitchFamily="34" charset="0"/>
              <a:buChar char="•"/>
            </a:pPr>
            <a:r>
              <a:rPr lang="en-US" b="1" dirty="0">
                <a:solidFill>
                  <a:schemeClr val="bg1"/>
                </a:solidFill>
              </a:rPr>
              <a:t>Oil Changes &amp; Fluid Checks</a:t>
            </a:r>
          </a:p>
          <a:p>
            <a:pPr marL="285750" indent="-285750">
              <a:buFont typeface="Arial" panose="020B0604020202020204" pitchFamily="34" charset="0"/>
              <a:buChar char="•"/>
            </a:pPr>
            <a:r>
              <a:rPr lang="en-US" b="1" dirty="0">
                <a:solidFill>
                  <a:schemeClr val="bg1"/>
                </a:solidFill>
              </a:rPr>
              <a:t>Tires, Brakes &amp; Suspension</a:t>
            </a:r>
          </a:p>
          <a:p>
            <a:pPr marL="285750" indent="-285750">
              <a:buFont typeface="Arial" panose="020B0604020202020204" pitchFamily="34" charset="0"/>
              <a:buChar char="•"/>
            </a:pPr>
            <a:r>
              <a:rPr lang="en-US" b="1" dirty="0">
                <a:solidFill>
                  <a:schemeClr val="bg1"/>
                </a:solidFill>
              </a:rPr>
              <a:t>Belt &amp; Hose Replacement</a:t>
            </a:r>
          </a:p>
          <a:p>
            <a:pPr marL="285750" indent="-285750">
              <a:buFont typeface="Arial" panose="020B0604020202020204" pitchFamily="34" charset="0"/>
              <a:buChar char="•"/>
            </a:pPr>
            <a:r>
              <a:rPr lang="en-US" b="1" dirty="0">
                <a:solidFill>
                  <a:schemeClr val="bg1"/>
                </a:solidFill>
              </a:rPr>
              <a:t>Diagnostics</a:t>
            </a:r>
          </a:p>
          <a:p>
            <a:pPr marL="285750" indent="-285750">
              <a:buFont typeface="Arial" panose="020B0604020202020204" pitchFamily="34" charset="0"/>
              <a:buChar char="•"/>
            </a:pPr>
            <a:r>
              <a:rPr lang="en-US" b="1" dirty="0">
                <a:solidFill>
                  <a:schemeClr val="bg1"/>
                </a:solidFill>
              </a:rPr>
              <a:t>Tune Ups</a:t>
            </a:r>
          </a:p>
          <a:p>
            <a:pPr marL="285750" indent="-285750">
              <a:buFont typeface="Arial" panose="020B0604020202020204" pitchFamily="34" charset="0"/>
              <a:buChar char="•"/>
            </a:pPr>
            <a:r>
              <a:rPr lang="en-US" b="1" dirty="0">
                <a:solidFill>
                  <a:schemeClr val="bg1"/>
                </a:solidFill>
              </a:rPr>
              <a:t>Light Vehicle Repairs</a:t>
            </a:r>
          </a:p>
          <a:p>
            <a:pPr marL="285750" indent="-285750">
              <a:buFont typeface="Arial" panose="020B0604020202020204" pitchFamily="34" charset="0"/>
              <a:buChar char="•"/>
            </a:pPr>
            <a:r>
              <a:rPr lang="en-US" b="1" dirty="0">
                <a:solidFill>
                  <a:schemeClr val="bg1"/>
                </a:solidFill>
              </a:rPr>
              <a:t>Auto Detailing</a:t>
            </a:r>
          </a:p>
          <a:p>
            <a:pPr marL="285750" indent="-285750">
              <a:buFont typeface="Arial" panose="020B0604020202020204" pitchFamily="34" charset="0"/>
              <a:buChar char="•"/>
            </a:pPr>
            <a:r>
              <a:rPr lang="en-US" b="1" dirty="0">
                <a:solidFill>
                  <a:schemeClr val="bg1"/>
                </a:solidFill>
              </a:rPr>
              <a:t>Small Engine Repairs</a:t>
            </a:r>
          </a:p>
        </p:txBody>
      </p:sp>
    </p:spTree>
    <p:extLst>
      <p:ext uri="{BB962C8B-B14F-4D97-AF65-F5344CB8AC3E}">
        <p14:creationId xmlns:p14="http://schemas.microsoft.com/office/powerpoint/2010/main" val="380847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8788" y="5253486"/>
            <a:ext cx="9665412" cy="930745"/>
          </a:xfrm>
        </p:spPr>
        <p:txBody>
          <a:bodyPr>
            <a:normAutofit/>
          </a:bodyPr>
          <a:lstStyle/>
          <a:p>
            <a:r>
              <a:rPr lang="en-US" sz="4800" b="1" dirty="0">
                <a:solidFill>
                  <a:schemeClr val="accent1"/>
                </a:solidFill>
              </a:rPr>
              <a:t>Adult Support Services</a:t>
            </a:r>
            <a:endParaRPr lang="en-US" sz="4800" b="1" cap="all" dirty="0">
              <a:solidFill>
                <a:schemeClr val="accent1"/>
              </a:solidFill>
            </a:endParaRPr>
          </a:p>
        </p:txBody>
      </p:sp>
      <p:sp>
        <p:nvSpPr>
          <p:cNvPr id="4" name="Content Placeholder 3"/>
          <p:cNvSpPr>
            <a:spLocks noGrp="1"/>
          </p:cNvSpPr>
          <p:nvPr>
            <p:ph sz="half" idx="2"/>
          </p:nvPr>
        </p:nvSpPr>
        <p:spPr>
          <a:xfrm>
            <a:off x="1078788" y="1255594"/>
            <a:ext cx="10429000" cy="3997893"/>
          </a:xfrm>
          <a:solidFill>
            <a:srgbClr val="FFFFFF">
              <a:alpha val="69804"/>
            </a:srgbClr>
          </a:solidFill>
        </p:spPr>
        <p:txBody>
          <a:bodyPr anchor="ctr">
            <a:noAutofit/>
          </a:bodyPr>
          <a:lstStyle/>
          <a:p>
            <a:pPr marL="0" indent="0">
              <a:spcAft>
                <a:spcPts val="0"/>
              </a:spcAft>
              <a:buNone/>
            </a:pPr>
            <a:endParaRPr lang="en-US" cap="none" dirty="0">
              <a:solidFill>
                <a:schemeClr val="accent1">
                  <a:lumMod val="50000"/>
                </a:schemeClr>
              </a:solidFill>
            </a:endParaRPr>
          </a:p>
          <a:p>
            <a:pPr marL="0" indent="0">
              <a:spcAft>
                <a:spcPts val="0"/>
              </a:spcAft>
              <a:buNone/>
            </a:pPr>
            <a:r>
              <a:rPr lang="en-US" cap="none" dirty="0">
                <a:solidFill>
                  <a:schemeClr val="accent1">
                    <a:lumMod val="50000"/>
                  </a:schemeClr>
                </a:solidFill>
              </a:rPr>
              <a:t>Adult Support Service payments are single payments to vendors to assist participants in overcoming specific, immediate and essential family stabilization or employment related barriers. </a:t>
            </a:r>
          </a:p>
          <a:p>
            <a:pPr marL="0" indent="0">
              <a:buFont typeface="Wingdings 3" panose="05040102010807070707" pitchFamily="18" charset="2"/>
              <a:buNone/>
            </a:pPr>
            <a:r>
              <a:rPr lang="en-US" cap="none" dirty="0">
                <a:solidFill>
                  <a:schemeClr val="accent1">
                    <a:lumMod val="50000"/>
                  </a:schemeClr>
                </a:solidFill>
              </a:rPr>
              <a:t>Those eligible may receive supportive services for such things as:</a:t>
            </a:r>
          </a:p>
          <a:p>
            <a:pPr marL="228600" indent="-228600">
              <a:buFont typeface="Arial" panose="020B0604020202020204" pitchFamily="34" charset="0"/>
              <a:buChar char="•"/>
            </a:pPr>
            <a:r>
              <a:rPr lang="en-US" cap="none" dirty="0">
                <a:solidFill>
                  <a:schemeClr val="accent1">
                    <a:lumMod val="50000"/>
                  </a:schemeClr>
                </a:solidFill>
              </a:rPr>
              <a:t>New employment clothing and/or supplies when required by the employer</a:t>
            </a:r>
          </a:p>
          <a:p>
            <a:pPr marL="228600" indent="-228600">
              <a:buFont typeface="Arial" panose="020B0604020202020204" pitchFamily="34" charset="0"/>
              <a:buChar char="•"/>
            </a:pPr>
            <a:r>
              <a:rPr lang="en-US" cap="none" dirty="0">
                <a:solidFill>
                  <a:schemeClr val="accent1">
                    <a:lumMod val="50000"/>
                  </a:schemeClr>
                </a:solidFill>
              </a:rPr>
              <a:t>Driver’s Education costs</a:t>
            </a:r>
          </a:p>
          <a:p>
            <a:pPr marL="228600" indent="-228600">
              <a:buFont typeface="Arial" panose="020B0604020202020204" pitchFamily="34" charset="0"/>
              <a:buChar char="•"/>
            </a:pPr>
            <a:r>
              <a:rPr lang="en-US" cap="none" dirty="0">
                <a:solidFill>
                  <a:schemeClr val="accent1">
                    <a:lumMod val="50000"/>
                  </a:schemeClr>
                </a:solidFill>
              </a:rPr>
              <a:t>Leadership, education or cultural training registration</a:t>
            </a:r>
            <a:endParaRPr lang="en-US" dirty="0"/>
          </a:p>
        </p:txBody>
      </p:sp>
      <p:sp>
        <p:nvSpPr>
          <p:cNvPr id="8" name="Content Placeholder 5">
            <a:extLst>
              <a:ext uri="{FF2B5EF4-FFF2-40B4-BE49-F238E27FC236}">
                <a16:creationId xmlns:a16="http://schemas.microsoft.com/office/drawing/2014/main" id="{F36A6044-A4E1-4324-A464-F8135CB89AD5}"/>
              </a:ext>
            </a:extLst>
          </p:cNvPr>
          <p:cNvSpPr txBox="1">
            <a:spLocks/>
          </p:cNvSpPr>
          <p:nvPr/>
        </p:nvSpPr>
        <p:spPr>
          <a:xfrm>
            <a:off x="1449724" y="2604449"/>
            <a:ext cx="6958699" cy="264903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endParaRPr lang="en-US" sz="1700" dirty="0">
              <a:solidFill>
                <a:schemeClr val="tx1"/>
              </a:solidFill>
            </a:endParaRPr>
          </a:p>
          <a:p>
            <a:pPr marL="0" indent="0">
              <a:buFont typeface="Wingdings 3" panose="05040102010807070707" pitchFamily="18" charset="2"/>
              <a:buNone/>
            </a:pPr>
            <a:endParaRPr lang="en-US" sz="1700" dirty="0">
              <a:solidFill>
                <a:schemeClr val="tx1"/>
              </a:solidFill>
            </a:endParaRPr>
          </a:p>
          <a:p>
            <a:pPr marL="0" indent="0">
              <a:buFont typeface="Wingdings 3" panose="05040102010807070707" pitchFamily="18" charset="2"/>
              <a:buNone/>
            </a:pPr>
            <a:endParaRPr lang="en-US" dirty="0">
              <a:solidFill>
                <a:schemeClr val="tx1"/>
              </a:solidFill>
            </a:endParaRPr>
          </a:p>
        </p:txBody>
      </p:sp>
      <p:sp>
        <p:nvSpPr>
          <p:cNvPr id="3" name="Slide Number Placeholder 2">
            <a:extLst>
              <a:ext uri="{FF2B5EF4-FFF2-40B4-BE49-F238E27FC236}">
                <a16:creationId xmlns:a16="http://schemas.microsoft.com/office/drawing/2014/main" id="{DC9EDCE2-6CB9-4460-BBF1-5E03E28874F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27113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448543" y="940126"/>
            <a:ext cx="4609683" cy="2060533"/>
          </a:xfrm>
        </p:spPr>
        <p:txBody>
          <a:bodyPr/>
          <a:lstStyle/>
          <a:p>
            <a:r>
              <a:rPr lang="en-US" sz="6000" b="1" cap="none" dirty="0">
                <a:latin typeface="+mj-lt"/>
              </a:rPr>
              <a:t>Temporary Assistance to Needy Families</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392622" y="3095625"/>
            <a:ext cx="4609683" cy="3469949"/>
          </a:xfrm>
          <a:solidFill>
            <a:srgbClr val="FFFFFF">
              <a:alpha val="69804"/>
            </a:srgbClr>
          </a:solidFill>
        </p:spPr>
        <p:txBody>
          <a:bodyPr/>
          <a:lstStyle/>
          <a:p>
            <a:r>
              <a:rPr lang="en-US" sz="2000" cap="none" dirty="0">
                <a:solidFill>
                  <a:schemeClr val="accent1">
                    <a:lumMod val="50000"/>
                  </a:schemeClr>
                </a:solidFill>
                <a:latin typeface="+mn-lt"/>
              </a:rPr>
              <a:t>Tribal TANF Cash Assistance makes monthly cash payments to families with minor children based on family size and composition. </a:t>
            </a:r>
          </a:p>
          <a:p>
            <a:r>
              <a:rPr lang="en-US" sz="2000" cap="none" dirty="0">
                <a:solidFill>
                  <a:schemeClr val="accent1">
                    <a:lumMod val="50000"/>
                  </a:schemeClr>
                </a:solidFill>
                <a:latin typeface="+mn-lt"/>
              </a:rPr>
              <a:t>These benefits require participating adults to agree and to follow a case plan designed to move them away from assistance and to self-reliance. </a:t>
            </a:r>
          </a:p>
          <a:p>
            <a:r>
              <a:rPr lang="en-US" sz="2000" cap="none" dirty="0">
                <a:solidFill>
                  <a:schemeClr val="accent1">
                    <a:lumMod val="50000"/>
                  </a:schemeClr>
                </a:solidFill>
                <a:latin typeface="+mn-lt"/>
              </a:rPr>
              <a:t>Cash Assistance has a 60-month lifetime limit.</a:t>
            </a:r>
          </a:p>
          <a:p>
            <a:endParaRPr lang="en-US" dirty="0">
              <a:solidFill>
                <a:schemeClr val="accent1">
                  <a:lumMod val="50000"/>
                </a:schemeClr>
              </a:solidFill>
            </a:endParaRPr>
          </a:p>
        </p:txBody>
      </p:sp>
      <p:pic>
        <p:nvPicPr>
          <p:cNvPr id="5" name="Content Placeholder 6">
            <a:extLst>
              <a:ext uri="{FF2B5EF4-FFF2-40B4-BE49-F238E27FC236}">
                <a16:creationId xmlns:a16="http://schemas.microsoft.com/office/drawing/2014/main" id="{D67E98B6-25FF-4FE1-8EC8-4AE6FDADFC3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11481" b="11481"/>
          <a:stretch/>
        </p:blipFill>
        <p:spPr>
          <a:xfrm>
            <a:off x="5446713" y="292100"/>
            <a:ext cx="6296025" cy="6273800"/>
          </a:xfrm>
          <a:effectLst>
            <a:softEdge rad="31750"/>
          </a:effectLst>
        </p:spPr>
      </p:pic>
    </p:spTree>
    <p:extLst>
      <p:ext uri="{BB962C8B-B14F-4D97-AF65-F5344CB8AC3E}">
        <p14:creationId xmlns:p14="http://schemas.microsoft.com/office/powerpoint/2010/main" val="732776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6954837" y="2311442"/>
            <a:ext cx="4609683" cy="2060533"/>
          </a:xfrm>
        </p:spPr>
        <p:txBody>
          <a:bodyPr/>
          <a:lstStyle/>
          <a:p>
            <a:r>
              <a:rPr lang="en-US" sz="6000" b="1" cap="none" dirty="0">
                <a:latin typeface="+mj-lt"/>
              </a:rPr>
              <a:t>Supplemental Nutrition Assistance Program</a:t>
            </a:r>
          </a:p>
        </p:txBody>
      </p:sp>
      <p:sp>
        <p:nvSpPr>
          <p:cNvPr id="4" name="Text Placeholder 3">
            <a:extLst>
              <a:ext uri="{FF2B5EF4-FFF2-40B4-BE49-F238E27FC236}">
                <a16:creationId xmlns:a16="http://schemas.microsoft.com/office/drawing/2014/main" id="{421CE405-095A-4960-8B13-4E297A155C94}"/>
              </a:ext>
            </a:extLst>
          </p:cNvPr>
          <p:cNvSpPr>
            <a:spLocks noGrp="1"/>
          </p:cNvSpPr>
          <p:nvPr>
            <p:ph type="body" sz="quarter" idx="14"/>
          </p:nvPr>
        </p:nvSpPr>
        <p:spPr>
          <a:xfrm>
            <a:off x="6954836" y="4371975"/>
            <a:ext cx="4609683" cy="2193599"/>
          </a:xfrm>
          <a:solidFill>
            <a:srgbClr val="FFFFFF">
              <a:alpha val="69804"/>
            </a:srgbClr>
          </a:solidFill>
        </p:spPr>
        <p:txBody>
          <a:bodyPr>
            <a:normAutofit lnSpcReduction="10000"/>
          </a:bodyPr>
          <a:lstStyle/>
          <a:p>
            <a:r>
              <a:rPr lang="en-US" sz="2000" cap="none" dirty="0">
                <a:solidFill>
                  <a:schemeClr val="accent1">
                    <a:lumMod val="50000"/>
                  </a:schemeClr>
                </a:solidFill>
                <a:latin typeface="+mn-lt"/>
              </a:rPr>
              <a:t>The Supplemental Nutrition Assistance Program (SNAP) is a State of Minnesota program that provides cash assistance specifically for food purchases.</a:t>
            </a:r>
          </a:p>
          <a:p>
            <a:r>
              <a:rPr lang="en-US" sz="2000" cap="none" dirty="0">
                <a:solidFill>
                  <a:schemeClr val="accent1">
                    <a:lumMod val="50000"/>
                  </a:schemeClr>
                </a:solidFill>
                <a:latin typeface="+mn-lt"/>
              </a:rPr>
              <a:t>SNAP benefits can now be applied for and administered through Aanjibimaadizing in the northern counties.</a:t>
            </a:r>
          </a:p>
          <a:p>
            <a:endParaRPr lang="en-US" dirty="0">
              <a:solidFill>
                <a:schemeClr val="accent1">
                  <a:lumMod val="50000"/>
                </a:schemeClr>
              </a:solidFill>
            </a:endParaRPr>
          </a:p>
        </p:txBody>
      </p:sp>
      <p:pic>
        <p:nvPicPr>
          <p:cNvPr id="8" name="Picture Placeholder 7">
            <a:extLst>
              <a:ext uri="{FF2B5EF4-FFF2-40B4-BE49-F238E27FC236}">
                <a16:creationId xmlns:a16="http://schemas.microsoft.com/office/drawing/2014/main" id="{3A5679F2-EBE7-47F2-BA57-A1A426932693}"/>
              </a:ext>
            </a:extLst>
          </p:cNvPr>
          <p:cNvPicPr>
            <a:picLocks noGrp="1" noChangeAspect="1"/>
          </p:cNvPicPr>
          <p:nvPr>
            <p:ph type="pic" sz="quarter" idx="10"/>
          </p:nvPr>
        </p:nvPicPr>
        <p:blipFill>
          <a:blip r:embed="rId3"/>
          <a:srcRect t="177" b="177"/>
          <a:stretch>
            <a:fillRect/>
          </a:stretch>
        </p:blipFill>
        <p:spPr>
          <a:xfrm>
            <a:off x="360363" y="292426"/>
            <a:ext cx="6296025" cy="6273800"/>
          </a:xfrm>
          <a:prstGeom prst="rect">
            <a:avLst/>
          </a:prstGeom>
          <a:effectLst>
            <a:glow rad="228600">
              <a:srgbClr val="FFFFFF">
                <a:alpha val="40000"/>
              </a:srgbClr>
            </a:glow>
          </a:effectLst>
        </p:spPr>
      </p:pic>
    </p:spTree>
    <p:extLst>
      <p:ext uri="{BB962C8B-B14F-4D97-AF65-F5344CB8AC3E}">
        <p14:creationId xmlns:p14="http://schemas.microsoft.com/office/powerpoint/2010/main" val="908498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media.istockphoto.com/id/1297795170/photo/help-friend-through-a-tough-time-rescue-gesture-support-friendship-and-salvation-concept.jpg?b=1&amp;s=170667a&amp;w=0&amp;k=20&amp;c=tBVbVZYT5_kOYOauaSht3tPYxIHM7mdFGuvyfb7psmk=">
            <a:extLst>
              <a:ext uri="{FF2B5EF4-FFF2-40B4-BE49-F238E27FC236}">
                <a16:creationId xmlns:a16="http://schemas.microsoft.com/office/drawing/2014/main" id="{EC371D1E-C918-4C98-AC26-312A7047945A}"/>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7258"/>
          <a:stretch/>
        </p:blipFill>
        <p:spPr bwMode="auto">
          <a:xfrm>
            <a:off x="1502229" y="0"/>
            <a:ext cx="106897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26771" y="698740"/>
            <a:ext cx="7291839" cy="896144"/>
          </a:xfrm>
        </p:spPr>
        <p:txBody>
          <a:bodyPr>
            <a:normAutofit fontScale="90000"/>
          </a:bodyPr>
          <a:lstStyle/>
          <a:p>
            <a:r>
              <a:rPr lang="en-US" sz="6000" b="1" dirty="0">
                <a:solidFill>
                  <a:schemeClr val="accent1"/>
                </a:solidFill>
              </a:rPr>
              <a:t>Facilitated Services</a:t>
            </a:r>
          </a:p>
        </p:txBody>
      </p:sp>
      <p:sp>
        <p:nvSpPr>
          <p:cNvPr id="3" name="Content Placeholder 2"/>
          <p:cNvSpPr>
            <a:spLocks noGrp="1"/>
          </p:cNvSpPr>
          <p:nvPr>
            <p:ph idx="1"/>
          </p:nvPr>
        </p:nvSpPr>
        <p:spPr>
          <a:xfrm>
            <a:off x="1926771" y="1743740"/>
            <a:ext cx="9176170" cy="3518373"/>
          </a:xfrm>
        </p:spPr>
        <p:txBody>
          <a:bodyPr anchor="t"/>
          <a:lstStyle/>
          <a:p>
            <a:pPr marL="0" indent="0">
              <a:buNone/>
            </a:pPr>
            <a:r>
              <a:rPr lang="en-US" cap="none" dirty="0">
                <a:solidFill>
                  <a:schemeClr val="accent1">
                    <a:lumMod val="50000"/>
                  </a:schemeClr>
                </a:solidFill>
              </a:rPr>
              <a:t>Clients who need extra support will be referred to a facilitator who assist in addressing life barriers. </a:t>
            </a:r>
          </a:p>
          <a:p>
            <a:pPr marL="0" indent="0">
              <a:buNone/>
            </a:pPr>
            <a:r>
              <a:rPr lang="en-US" cap="none" dirty="0">
                <a:solidFill>
                  <a:schemeClr val="accent1">
                    <a:lumMod val="50000"/>
                  </a:schemeClr>
                </a:solidFill>
              </a:rPr>
              <a:t>These barriers to employment may include a need for substance abuse treatment or support, mental health treatment, felonies, or a lack of significant work history.</a:t>
            </a:r>
          </a:p>
        </p:txBody>
      </p:sp>
      <p:sp>
        <p:nvSpPr>
          <p:cNvPr id="4" name="Slide Number Placeholder 3">
            <a:extLst>
              <a:ext uri="{FF2B5EF4-FFF2-40B4-BE49-F238E27FC236}">
                <a16:creationId xmlns:a16="http://schemas.microsoft.com/office/drawing/2014/main" id="{63058A1B-0873-4DDF-897E-E4386DCD2851}"/>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247191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cms9files.revize.com/bergencountynj/image_bank/Homes-for-Hope-2%20(1).jpg">
            <a:extLst>
              <a:ext uri="{FF2B5EF4-FFF2-40B4-BE49-F238E27FC236}">
                <a16:creationId xmlns:a16="http://schemas.microsoft.com/office/drawing/2014/main" id="{2C3FB28A-C20F-4000-8975-88FA99A74676}"/>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0279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8512" y="5270740"/>
            <a:ext cx="8150100" cy="938674"/>
          </a:xfrm>
        </p:spPr>
        <p:txBody>
          <a:bodyPr>
            <a:normAutofit/>
          </a:bodyPr>
          <a:lstStyle/>
          <a:p>
            <a:r>
              <a:rPr lang="en-US" sz="6000" b="1" dirty="0">
                <a:solidFill>
                  <a:schemeClr val="accent1"/>
                </a:solidFill>
              </a:rPr>
              <a:t>Homeless Housing Support</a:t>
            </a:r>
          </a:p>
        </p:txBody>
      </p:sp>
      <p:sp>
        <p:nvSpPr>
          <p:cNvPr id="3" name="Content Placeholder 2"/>
          <p:cNvSpPr>
            <a:spLocks noGrp="1"/>
          </p:cNvSpPr>
          <p:nvPr>
            <p:ph idx="1"/>
          </p:nvPr>
        </p:nvSpPr>
        <p:spPr>
          <a:xfrm>
            <a:off x="1192168" y="3261816"/>
            <a:ext cx="7555442" cy="1895901"/>
          </a:xfrm>
        </p:spPr>
        <p:txBody>
          <a:bodyPr anchor="b">
            <a:normAutofit/>
          </a:bodyPr>
          <a:lstStyle/>
          <a:p>
            <a:pPr marL="0" indent="0">
              <a:buNone/>
            </a:pPr>
            <a:r>
              <a:rPr lang="en-US" sz="2400" cap="none" dirty="0">
                <a:solidFill>
                  <a:schemeClr val="accent1">
                    <a:lumMod val="50000"/>
                  </a:schemeClr>
                </a:solidFill>
              </a:rPr>
              <a:t>If they qualify, clients may access support including long term homeless prevention and state opioid response funds. Most of this funding is one-time funding. </a:t>
            </a:r>
            <a:endParaRPr lang="en-US" sz="2400" dirty="0">
              <a:solidFill>
                <a:schemeClr val="accent1">
                  <a:lumMod val="50000"/>
                </a:schemeClr>
              </a:solidFill>
            </a:endParaRPr>
          </a:p>
        </p:txBody>
      </p:sp>
      <p:sp>
        <p:nvSpPr>
          <p:cNvPr id="4" name="Slide Number Placeholder 3">
            <a:extLst>
              <a:ext uri="{FF2B5EF4-FFF2-40B4-BE49-F238E27FC236}">
                <a16:creationId xmlns:a16="http://schemas.microsoft.com/office/drawing/2014/main" id="{C21DC75F-B799-4CC1-A530-271BE355D0BE}"/>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37142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1C8C43C-F20A-ED96-4025-AD30501A982B}"/>
              </a:ext>
            </a:extLst>
          </p:cNvPr>
          <p:cNvSpPr/>
          <p:nvPr/>
        </p:nvSpPr>
        <p:spPr>
          <a:xfrm>
            <a:off x="621323" y="1303211"/>
            <a:ext cx="10925908" cy="4447010"/>
          </a:xfrm>
          <a:prstGeom prst="ellipse">
            <a:avLst/>
          </a:prstGeom>
          <a:solidFill>
            <a:srgbClr val="FFFFFF">
              <a:alpha val="54902"/>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077BCF2-0514-951D-BF06-EEE9AE95230C}"/>
              </a:ext>
            </a:extLst>
          </p:cNvPr>
          <p:cNvSpPr/>
          <p:nvPr/>
        </p:nvSpPr>
        <p:spPr>
          <a:xfrm>
            <a:off x="-11723" y="0"/>
            <a:ext cx="12192000" cy="6858000"/>
          </a:xfrm>
          <a:prstGeom prst="rect">
            <a:avLst/>
          </a:prstGeom>
          <a:solidFill>
            <a:schemeClr val="accent2">
              <a:lumMod val="7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617785" y="2543909"/>
            <a:ext cx="9132278" cy="2742288"/>
          </a:xfrm>
        </p:spPr>
        <p:txBody>
          <a:bodyPr>
            <a:normAutofit/>
          </a:bodyPr>
          <a:lstStyle/>
          <a:p>
            <a:pPr algn="ctr">
              <a:spcBef>
                <a:spcPts val="0"/>
              </a:spcBef>
            </a:pPr>
            <a:r>
              <a:rPr lang="en-US" sz="3200" cap="none" dirty="0"/>
              <a:t>To assist our fellow Anishinaabe with </a:t>
            </a:r>
          </a:p>
          <a:p>
            <a:pPr algn="ctr">
              <a:spcBef>
                <a:spcPts val="0"/>
              </a:spcBef>
            </a:pPr>
            <a:r>
              <a:rPr lang="en-US" sz="3200" cap="none" dirty="0"/>
              <a:t>education, training, work experiences, </a:t>
            </a:r>
          </a:p>
          <a:p>
            <a:pPr algn="ctr">
              <a:spcBef>
                <a:spcPts val="0"/>
              </a:spcBef>
            </a:pPr>
            <a:r>
              <a:rPr lang="en-US" sz="3200" cap="none" dirty="0"/>
              <a:t>cultural participation, and support services </a:t>
            </a:r>
          </a:p>
          <a:p>
            <a:pPr algn="ctr">
              <a:spcBef>
                <a:spcPts val="0"/>
              </a:spcBef>
            </a:pPr>
            <a:r>
              <a:rPr lang="en-US" sz="3200" cap="none" dirty="0"/>
              <a:t>to be prosperous and change their life.</a:t>
            </a:r>
          </a:p>
        </p:txBody>
      </p:sp>
      <p:sp>
        <p:nvSpPr>
          <p:cNvPr id="9" name="Title 8">
            <a:extLst>
              <a:ext uri="{FF2B5EF4-FFF2-40B4-BE49-F238E27FC236}">
                <a16:creationId xmlns:a16="http://schemas.microsoft.com/office/drawing/2014/main" id="{502BA25A-4523-4774-841C-44B783E115A4}"/>
              </a:ext>
            </a:extLst>
          </p:cNvPr>
          <p:cNvSpPr>
            <a:spLocks noGrp="1"/>
          </p:cNvSpPr>
          <p:nvPr>
            <p:ph type="ctrTitle"/>
          </p:nvPr>
        </p:nvSpPr>
        <p:spPr>
          <a:xfrm>
            <a:off x="1523999" y="722867"/>
            <a:ext cx="9132278" cy="1375564"/>
          </a:xfrm>
        </p:spPr>
        <p:txBody>
          <a:bodyPr>
            <a:normAutofit/>
          </a:bodyPr>
          <a:lstStyle/>
          <a:p>
            <a:r>
              <a:rPr lang="en-US" sz="6000" b="1" dirty="0"/>
              <a:t>Mission Statement</a:t>
            </a:r>
          </a:p>
        </p:txBody>
      </p:sp>
    </p:spTree>
    <p:extLst>
      <p:ext uri="{BB962C8B-B14F-4D97-AF65-F5344CB8AC3E}">
        <p14:creationId xmlns:p14="http://schemas.microsoft.com/office/powerpoint/2010/main" val="4067864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D90179-09BA-47D4-9182-076AAE5206B1}"/>
              </a:ext>
            </a:extLst>
          </p:cNvPr>
          <p:cNvPicPr>
            <a:picLocks noGrp="1" noChangeAspect="1"/>
          </p:cNvPicPr>
          <p:nvPr>
            <p:ph type="pic" sz="quarter" idx="10"/>
          </p:nvPr>
        </p:nvPicPr>
        <p:blipFill rotWithShape="1">
          <a:blip r:embed="rId3">
            <a:duotone>
              <a:prstClr val="black"/>
              <a:schemeClr val="accent1">
                <a:tint val="45000"/>
                <a:satMod val="400000"/>
              </a:schemeClr>
            </a:duotone>
          </a:blip>
          <a:srcRect t="536" b="45426"/>
          <a:stretch/>
        </p:blipFill>
        <p:spPr>
          <a:xfrm>
            <a:off x="386499" y="3482975"/>
            <a:ext cx="10668000" cy="3375025"/>
          </a:xfrm>
          <a:prstGeom prst="rect">
            <a:avLst/>
          </a:prstGeom>
        </p:spPr>
      </p:pic>
      <p:sp>
        <p:nvSpPr>
          <p:cNvPr id="3" name="Text Placeholder 2">
            <a:extLst>
              <a:ext uri="{FF2B5EF4-FFF2-40B4-BE49-F238E27FC236}">
                <a16:creationId xmlns:a16="http://schemas.microsoft.com/office/drawing/2014/main" id="{E1C6F213-3549-4B7F-94DC-FA0F9DB05329}"/>
              </a:ext>
            </a:extLst>
          </p:cNvPr>
          <p:cNvSpPr>
            <a:spLocks noGrp="1"/>
          </p:cNvSpPr>
          <p:nvPr>
            <p:ph idx="1"/>
          </p:nvPr>
        </p:nvSpPr>
        <p:spPr>
          <a:xfrm>
            <a:off x="4185501" y="339644"/>
            <a:ext cx="6868997" cy="2806511"/>
          </a:xfrm>
          <a:solidFill>
            <a:schemeClr val="bg1">
              <a:lumMod val="95000"/>
            </a:schemeClr>
          </a:solidFill>
        </p:spPr>
        <p:txBody>
          <a:bodyPr>
            <a:normAutofit/>
          </a:bodyPr>
          <a:lstStyle/>
          <a:p>
            <a:pPr marL="0" indent="0">
              <a:buNone/>
            </a:pPr>
            <a:r>
              <a:rPr lang="en-US" sz="1800" cap="none" dirty="0">
                <a:latin typeface="+mn-lt"/>
              </a:rPr>
              <a:t>The Homeowners Assistance Fund is federal funding that can provide full or partial payment assistance to eligible homeowners unable to make full delinquent mortgage payments and provide funds to resolve delinquent payments for utility services, excluding phone and internet, due to a continuing financial hardship associated with the Coronavirus pandemic.</a:t>
            </a:r>
          </a:p>
        </p:txBody>
      </p:sp>
      <p:sp>
        <p:nvSpPr>
          <p:cNvPr id="4" name="Title 3">
            <a:extLst>
              <a:ext uri="{FF2B5EF4-FFF2-40B4-BE49-F238E27FC236}">
                <a16:creationId xmlns:a16="http://schemas.microsoft.com/office/drawing/2014/main" id="{04F9B8A0-D889-48E4-B7CB-99529827A8B8}"/>
              </a:ext>
            </a:extLst>
          </p:cNvPr>
          <p:cNvSpPr>
            <a:spLocks noGrp="1"/>
          </p:cNvSpPr>
          <p:nvPr>
            <p:ph type="ctrTitle"/>
          </p:nvPr>
        </p:nvSpPr>
        <p:spPr>
          <a:xfrm>
            <a:off x="820856" y="339644"/>
            <a:ext cx="2997000" cy="2806512"/>
          </a:xfrm>
        </p:spPr>
        <p:txBody>
          <a:bodyPr>
            <a:normAutofit/>
          </a:bodyPr>
          <a:lstStyle/>
          <a:p>
            <a:r>
              <a:rPr lang="en-US" b="1" dirty="0">
                <a:latin typeface="+mn-lt"/>
              </a:rPr>
              <a:t>HAF</a:t>
            </a:r>
            <a:br>
              <a:rPr lang="en-US" b="1" dirty="0">
                <a:latin typeface="+mn-lt"/>
              </a:rPr>
            </a:br>
            <a:r>
              <a:rPr lang="en-US" sz="2800" b="1" dirty="0">
                <a:latin typeface="+mn-lt"/>
              </a:rPr>
              <a:t>Homeowners Assistance Fund </a:t>
            </a:r>
            <a:endParaRPr lang="en-US" b="1" dirty="0">
              <a:latin typeface="+mn-lt"/>
            </a:endParaRPr>
          </a:p>
        </p:txBody>
      </p:sp>
      <p:sp>
        <p:nvSpPr>
          <p:cNvPr id="7" name="Rectangle 6">
            <a:extLst>
              <a:ext uri="{FF2B5EF4-FFF2-40B4-BE49-F238E27FC236}">
                <a16:creationId xmlns:a16="http://schemas.microsoft.com/office/drawing/2014/main" id="{E6BAFCA8-B4C3-4E1E-8B3B-2910A3740982}"/>
              </a:ext>
            </a:extLst>
          </p:cNvPr>
          <p:cNvSpPr/>
          <p:nvPr/>
        </p:nvSpPr>
        <p:spPr>
          <a:xfrm>
            <a:off x="11054498" y="0"/>
            <a:ext cx="11375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936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D90179-09BA-47D4-9182-076AAE5206B1}"/>
              </a:ext>
            </a:extLst>
          </p:cNvPr>
          <p:cNvPicPr>
            <a:picLocks noGrp="1" noChangeAspect="1"/>
          </p:cNvPicPr>
          <p:nvPr>
            <p:ph type="pic" sz="quarter" idx="10"/>
          </p:nvPr>
        </p:nvPicPr>
        <p:blipFill rotWithShape="1">
          <a:blip r:embed="rId3">
            <a:duotone>
              <a:prstClr val="black"/>
              <a:schemeClr val="accent1">
                <a:tint val="45000"/>
                <a:satMod val="400000"/>
              </a:schemeClr>
            </a:duotone>
          </a:blip>
          <a:srcRect t="536" b="45426"/>
          <a:stretch/>
        </p:blipFill>
        <p:spPr>
          <a:xfrm>
            <a:off x="386499" y="3482975"/>
            <a:ext cx="10668000" cy="3375025"/>
          </a:xfrm>
          <a:prstGeom prst="rect">
            <a:avLst/>
          </a:prstGeom>
        </p:spPr>
      </p:pic>
      <p:sp>
        <p:nvSpPr>
          <p:cNvPr id="3" name="Text Placeholder 2">
            <a:extLst>
              <a:ext uri="{FF2B5EF4-FFF2-40B4-BE49-F238E27FC236}">
                <a16:creationId xmlns:a16="http://schemas.microsoft.com/office/drawing/2014/main" id="{E1C6F213-3549-4B7F-94DC-FA0F9DB05329}"/>
              </a:ext>
            </a:extLst>
          </p:cNvPr>
          <p:cNvSpPr>
            <a:spLocks noGrp="1"/>
          </p:cNvSpPr>
          <p:nvPr>
            <p:ph idx="1"/>
          </p:nvPr>
        </p:nvSpPr>
        <p:spPr>
          <a:xfrm>
            <a:off x="4185501" y="339644"/>
            <a:ext cx="6868997" cy="2806511"/>
          </a:xfrm>
          <a:solidFill>
            <a:schemeClr val="bg1">
              <a:lumMod val="95000"/>
            </a:schemeClr>
          </a:solidFill>
        </p:spPr>
        <p:txBody>
          <a:bodyPr>
            <a:normAutofit/>
          </a:bodyPr>
          <a:lstStyle/>
          <a:p>
            <a:pPr marL="0" indent="0">
              <a:buNone/>
            </a:pPr>
            <a:r>
              <a:rPr lang="en-US" sz="1800" cap="none" dirty="0">
                <a:latin typeface="+mn-lt"/>
              </a:rPr>
              <a:t>Aanjibimaadizing has received funding to provide assistance to help cover past due rent or rental utilities. </a:t>
            </a:r>
          </a:p>
          <a:p>
            <a:pPr marL="0" indent="0">
              <a:buNone/>
            </a:pPr>
            <a:r>
              <a:rPr lang="en-US" sz="1800" cap="none" dirty="0">
                <a:latin typeface="+mn-lt"/>
              </a:rPr>
              <a:t>This funding also connects families with the social services necessary to maintain stability to stay in their homes, such as housing navigation, referral to legal representation. </a:t>
            </a:r>
          </a:p>
          <a:p>
            <a:pPr marL="0" indent="0">
              <a:buNone/>
            </a:pPr>
            <a:r>
              <a:rPr lang="en-US" sz="1800" cap="none" dirty="0">
                <a:latin typeface="+mn-lt"/>
              </a:rPr>
              <a:t>These funds may only pay a portion of your bill. </a:t>
            </a:r>
          </a:p>
        </p:txBody>
      </p:sp>
      <p:sp>
        <p:nvSpPr>
          <p:cNvPr id="4" name="Title 3">
            <a:extLst>
              <a:ext uri="{FF2B5EF4-FFF2-40B4-BE49-F238E27FC236}">
                <a16:creationId xmlns:a16="http://schemas.microsoft.com/office/drawing/2014/main" id="{04F9B8A0-D889-48E4-B7CB-99529827A8B8}"/>
              </a:ext>
            </a:extLst>
          </p:cNvPr>
          <p:cNvSpPr>
            <a:spLocks noGrp="1"/>
          </p:cNvSpPr>
          <p:nvPr>
            <p:ph type="ctrTitle"/>
          </p:nvPr>
        </p:nvSpPr>
        <p:spPr>
          <a:xfrm>
            <a:off x="820856" y="339644"/>
            <a:ext cx="2997000" cy="2806512"/>
          </a:xfrm>
        </p:spPr>
        <p:txBody>
          <a:bodyPr>
            <a:normAutofit/>
          </a:bodyPr>
          <a:lstStyle/>
          <a:p>
            <a:r>
              <a:rPr lang="en-US" b="1" dirty="0">
                <a:latin typeface="+mn-lt"/>
              </a:rPr>
              <a:t>LHPA</a:t>
            </a:r>
            <a:br>
              <a:rPr lang="en-US" b="1" dirty="0">
                <a:latin typeface="+mn-lt"/>
              </a:rPr>
            </a:br>
            <a:r>
              <a:rPr lang="en-US" sz="2800" b="1" dirty="0">
                <a:latin typeface="+mn-lt"/>
              </a:rPr>
              <a:t>LOCAL HOMELESS PREVENTION AID</a:t>
            </a:r>
            <a:endParaRPr lang="en-US" b="1" dirty="0">
              <a:latin typeface="+mn-lt"/>
            </a:endParaRPr>
          </a:p>
        </p:txBody>
      </p:sp>
      <p:sp>
        <p:nvSpPr>
          <p:cNvPr id="7" name="Rectangle 6">
            <a:extLst>
              <a:ext uri="{FF2B5EF4-FFF2-40B4-BE49-F238E27FC236}">
                <a16:creationId xmlns:a16="http://schemas.microsoft.com/office/drawing/2014/main" id="{E6BAFCA8-B4C3-4E1E-8B3B-2910A3740982}"/>
              </a:ext>
            </a:extLst>
          </p:cNvPr>
          <p:cNvSpPr/>
          <p:nvPr/>
        </p:nvSpPr>
        <p:spPr>
          <a:xfrm>
            <a:off x="11054498" y="0"/>
            <a:ext cx="11375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17E724-E39E-4914-B99D-F10FB00F6290}"/>
              </a:ext>
            </a:extLst>
          </p:cNvPr>
          <p:cNvPicPr>
            <a:picLocks noChangeAspect="1"/>
          </p:cNvPicPr>
          <p:nvPr/>
        </p:nvPicPr>
        <p:blipFill rotWithShape="1">
          <a:blip r:embed="rId4">
            <a:duotone>
              <a:schemeClr val="accent1">
                <a:shade val="45000"/>
                <a:satMod val="135000"/>
              </a:schemeClr>
              <a:prstClr val="white"/>
            </a:duotone>
          </a:blip>
          <a:srcRect b="45270"/>
          <a:stretch/>
        </p:blipFill>
        <p:spPr>
          <a:xfrm>
            <a:off x="386499" y="3482976"/>
            <a:ext cx="10668000" cy="3568273"/>
          </a:xfrm>
          <a:prstGeom prst="rect">
            <a:avLst/>
          </a:prstGeom>
        </p:spPr>
      </p:pic>
    </p:spTree>
    <p:extLst>
      <p:ext uri="{BB962C8B-B14F-4D97-AF65-F5344CB8AC3E}">
        <p14:creationId xmlns:p14="http://schemas.microsoft.com/office/powerpoint/2010/main" val="621265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51869" y="5232316"/>
            <a:ext cx="8109004" cy="1032005"/>
          </a:xfrm>
        </p:spPr>
        <p:txBody>
          <a:bodyPr>
            <a:normAutofit/>
          </a:bodyPr>
          <a:lstStyle/>
          <a:p>
            <a:r>
              <a:rPr lang="en-US" sz="6600" b="1" dirty="0">
                <a:solidFill>
                  <a:schemeClr val="accent1"/>
                </a:solidFill>
              </a:rPr>
              <a:t>Zakab Biinjina</a:t>
            </a:r>
          </a:p>
        </p:txBody>
      </p:sp>
      <p:sp>
        <p:nvSpPr>
          <p:cNvPr id="4" name="TextBox 3">
            <a:extLst>
              <a:ext uri="{FF2B5EF4-FFF2-40B4-BE49-F238E27FC236}">
                <a16:creationId xmlns:a16="http://schemas.microsoft.com/office/drawing/2014/main" id="{2A68312D-53A9-60A2-2655-20B2896DB155}"/>
              </a:ext>
            </a:extLst>
          </p:cNvPr>
          <p:cNvSpPr txBox="1"/>
          <p:nvPr/>
        </p:nvSpPr>
        <p:spPr>
          <a:xfrm>
            <a:off x="933087" y="1261998"/>
            <a:ext cx="10088262" cy="3970318"/>
          </a:xfrm>
          <a:prstGeom prst="rect">
            <a:avLst/>
          </a:prstGeom>
          <a:solidFill>
            <a:srgbClr val="FFFFFF">
              <a:alpha val="69804"/>
            </a:srgbClr>
          </a:solidFill>
        </p:spPr>
        <p:txBody>
          <a:bodyPr wrap="square" rtlCol="0" anchor="ctr">
            <a:spAutoFit/>
          </a:bodyPr>
          <a:lstStyle/>
          <a:p>
            <a:pPr lvl="0" defTabSz="889000">
              <a:lnSpc>
                <a:spcPct val="90000"/>
              </a:lnSpc>
              <a:spcBef>
                <a:spcPct val="0"/>
              </a:spcBef>
            </a:pPr>
            <a:r>
              <a:rPr lang="en-US" sz="2400" dirty="0">
                <a:solidFill>
                  <a:schemeClr val="accent1">
                    <a:lumMod val="50000"/>
                  </a:schemeClr>
                </a:solidFill>
              </a:rPr>
              <a:t>Zakab is supportive - but temporary - housing meant to bridge the gap from homelessness to permanent housing by offering structure, supervision, support, life skills, education, and training. </a:t>
            </a:r>
          </a:p>
          <a:p>
            <a:pPr lvl="0" defTabSz="889000">
              <a:lnSpc>
                <a:spcPct val="90000"/>
              </a:lnSpc>
              <a:spcBef>
                <a:spcPct val="0"/>
              </a:spcBef>
            </a:pPr>
            <a:endParaRPr lang="en-US" sz="2400" dirty="0">
              <a:solidFill>
                <a:schemeClr val="accent1">
                  <a:lumMod val="50000"/>
                </a:schemeClr>
              </a:solidFill>
            </a:endParaRPr>
          </a:p>
          <a:p>
            <a:pPr lvl="0" defTabSz="889000">
              <a:lnSpc>
                <a:spcPct val="90000"/>
              </a:lnSpc>
              <a:spcBef>
                <a:spcPct val="0"/>
              </a:spcBef>
            </a:pPr>
            <a:r>
              <a:rPr lang="en-US" sz="2400" dirty="0">
                <a:solidFill>
                  <a:schemeClr val="accent1">
                    <a:lumMod val="50000"/>
                  </a:schemeClr>
                </a:solidFill>
              </a:rPr>
              <a:t>Some of the objectives for this program include: </a:t>
            </a:r>
          </a:p>
          <a:p>
            <a:pPr marL="342900" lvl="0" indent="-342900">
              <a:spcBef>
                <a:spcPts val="0"/>
              </a:spcBef>
              <a:buFont typeface="Symbol" panose="05050102010706020507" pitchFamily="18" charset="2"/>
              <a:buChar char=""/>
            </a:pPr>
            <a:r>
              <a:rPr lang="en-US" sz="2400" dirty="0">
                <a:solidFill>
                  <a:schemeClr val="accent1">
                    <a:lumMod val="50000"/>
                  </a:schemeClr>
                </a:solidFill>
                <a:ea typeface="Calibri" panose="020F0502020204030204" pitchFamily="34" charset="0"/>
                <a:cs typeface="Times New Roman" panose="02020603050405020304" pitchFamily="18" charset="0"/>
              </a:rPr>
              <a:t>To provide a safe and healthy environment to live</a:t>
            </a:r>
          </a:p>
          <a:p>
            <a:pPr marL="342900" lvl="0" indent="-342900">
              <a:spcBef>
                <a:spcPts val="0"/>
              </a:spcBef>
              <a:buFont typeface="Symbol" panose="05050102010706020507" pitchFamily="18" charset="2"/>
              <a:buChar char=""/>
            </a:pPr>
            <a:r>
              <a:rPr lang="en-US" sz="2400" dirty="0">
                <a:solidFill>
                  <a:schemeClr val="accent1">
                    <a:lumMod val="50000"/>
                  </a:schemeClr>
                </a:solidFill>
                <a:ea typeface="Calibri" panose="020F0502020204030204" pitchFamily="34" charset="0"/>
                <a:cs typeface="Times New Roman" panose="02020603050405020304" pitchFamily="18" charset="0"/>
              </a:rPr>
              <a:t>To promote the development of families and self-sufficiency of the members of the Mille Lacs Band of Ojibwe</a:t>
            </a:r>
          </a:p>
          <a:p>
            <a:pPr lvl="0">
              <a:spcBef>
                <a:spcPts val="0"/>
              </a:spcBef>
            </a:pPr>
            <a:endParaRPr lang="en-US" sz="2400" dirty="0">
              <a:solidFill>
                <a:schemeClr val="accent1">
                  <a:lumMod val="50000"/>
                </a:schemeClr>
              </a:solidFill>
              <a:ea typeface="Calibri" panose="020F0502020204030204" pitchFamily="34" charset="0"/>
              <a:cs typeface="Times New Roman" panose="02020603050405020304" pitchFamily="18" charset="0"/>
            </a:endParaRPr>
          </a:p>
          <a:p>
            <a:r>
              <a:rPr lang="en-US" sz="2400" dirty="0">
                <a:solidFill>
                  <a:schemeClr val="accent1">
                    <a:lumMod val="50000"/>
                  </a:schemeClr>
                </a:solidFill>
              </a:rPr>
              <a:t>Clients must participate in active Case Management for 90 days before entering Zakab housing.</a:t>
            </a:r>
          </a:p>
        </p:txBody>
      </p:sp>
      <p:pic>
        <p:nvPicPr>
          <p:cNvPr id="14" name="Picture 13">
            <a:extLst>
              <a:ext uri="{FF2B5EF4-FFF2-40B4-BE49-F238E27FC236}">
                <a16:creationId xmlns:a16="http://schemas.microsoft.com/office/drawing/2014/main" id="{0B423317-2744-46CC-8B39-7D5C15B2A98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Lst>
          </a:blip>
          <a:stretch>
            <a:fillRect/>
          </a:stretch>
        </p:blipFill>
        <p:spPr>
          <a:xfrm flipH="1">
            <a:off x="9495373" y="4945797"/>
            <a:ext cx="1191475" cy="1300410"/>
          </a:xfrm>
          <a:prstGeom prst="rect">
            <a:avLst/>
          </a:prstGeom>
        </p:spPr>
      </p:pic>
      <p:sp>
        <p:nvSpPr>
          <p:cNvPr id="3" name="Slide Number Placeholder 2">
            <a:extLst>
              <a:ext uri="{FF2B5EF4-FFF2-40B4-BE49-F238E27FC236}">
                <a16:creationId xmlns:a16="http://schemas.microsoft.com/office/drawing/2014/main" id="{8E93958E-10EE-4039-9130-4F85CE4EA66F}"/>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475958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F1ACE7-D080-434F-8B30-6EE3D8C1A001}"/>
              </a:ext>
            </a:extLst>
          </p:cNvPr>
          <p:cNvSpPr/>
          <p:nvPr/>
        </p:nvSpPr>
        <p:spPr>
          <a:xfrm>
            <a:off x="6096000" y="0"/>
            <a:ext cx="554099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4812" y="5253487"/>
            <a:ext cx="8163799" cy="966560"/>
          </a:xfrm>
        </p:spPr>
        <p:txBody>
          <a:bodyPr>
            <a:normAutofit/>
          </a:bodyPr>
          <a:lstStyle/>
          <a:p>
            <a:r>
              <a:rPr lang="en-US" sz="6000" b="1" dirty="0">
                <a:solidFill>
                  <a:schemeClr val="accent1"/>
                </a:solidFill>
              </a:rPr>
              <a:t>Elder Services</a:t>
            </a:r>
          </a:p>
        </p:txBody>
      </p:sp>
      <p:sp>
        <p:nvSpPr>
          <p:cNvPr id="3" name="Content Placeholder 2"/>
          <p:cNvSpPr>
            <a:spLocks noGrp="1"/>
          </p:cNvSpPr>
          <p:nvPr>
            <p:ph idx="1"/>
          </p:nvPr>
        </p:nvSpPr>
        <p:spPr>
          <a:xfrm>
            <a:off x="1089061" y="720306"/>
            <a:ext cx="5007441" cy="4393115"/>
          </a:xfrm>
          <a:solidFill>
            <a:srgbClr val="FFFFFF">
              <a:alpha val="69804"/>
            </a:srgbClr>
          </a:solidFill>
        </p:spPr>
        <p:txBody>
          <a:bodyPr anchor="ctr">
            <a:normAutofit/>
          </a:bodyPr>
          <a:lstStyle/>
          <a:p>
            <a:pPr marL="0" indent="0">
              <a:lnSpc>
                <a:spcPct val="100000"/>
              </a:lnSpc>
              <a:spcBef>
                <a:spcPts val="0"/>
              </a:spcBef>
              <a:buNone/>
            </a:pPr>
            <a:r>
              <a:rPr lang="en-US" sz="1800" cap="none" dirty="0"/>
              <a:t>In addition to many of the other programs mentioned, elders may also be eligible for:</a:t>
            </a:r>
          </a:p>
          <a:p>
            <a:pPr marL="0" indent="0">
              <a:lnSpc>
                <a:spcPct val="100000"/>
              </a:lnSpc>
              <a:spcBef>
                <a:spcPts val="0"/>
              </a:spcBef>
              <a:buNone/>
            </a:pPr>
            <a:endParaRPr lang="en-US" sz="1800" cap="none" dirty="0"/>
          </a:p>
          <a:p>
            <a:pPr marL="0" indent="0">
              <a:lnSpc>
                <a:spcPct val="100000"/>
              </a:lnSpc>
              <a:spcBef>
                <a:spcPts val="0"/>
              </a:spcBef>
              <a:buNone/>
            </a:pPr>
            <a:r>
              <a:rPr lang="en-US" sz="1800" cap="none" dirty="0">
                <a:solidFill>
                  <a:schemeClr val="accent2"/>
                </a:solidFill>
              </a:rPr>
              <a:t>COMMUNITY SERVICES TO ELDERS</a:t>
            </a:r>
          </a:p>
          <a:p>
            <a:pPr marL="0" indent="0">
              <a:lnSpc>
                <a:spcPct val="100000"/>
              </a:lnSpc>
              <a:spcBef>
                <a:spcPts val="0"/>
              </a:spcBef>
              <a:buNone/>
            </a:pPr>
            <a:endParaRPr lang="en-US" sz="1800" cap="none" dirty="0">
              <a:solidFill>
                <a:schemeClr val="accent2"/>
              </a:solidFill>
            </a:endParaRPr>
          </a:p>
          <a:p>
            <a:pPr marL="0" indent="0">
              <a:lnSpc>
                <a:spcPct val="100000"/>
              </a:lnSpc>
              <a:spcBef>
                <a:spcPts val="0"/>
              </a:spcBef>
              <a:buNone/>
            </a:pPr>
            <a:r>
              <a:rPr lang="en-US" sz="1800" cap="none" dirty="0"/>
              <a:t>Aanjibimaadizing has Community Service Crews in all reservation districts that provide lawn mowing, yard maintenance, limited outdoor home maintenance and walkway snow removal for Elders living in one of the Reservation Districts if they apply.</a:t>
            </a:r>
          </a:p>
          <a:p>
            <a:pPr marL="0" indent="0">
              <a:lnSpc>
                <a:spcPct val="100000"/>
              </a:lnSpc>
              <a:spcBef>
                <a:spcPts val="0"/>
              </a:spcBef>
              <a:buNone/>
            </a:pPr>
            <a:endParaRPr lang="en-US" sz="1800" cap="none" dirty="0"/>
          </a:p>
          <a:p>
            <a:pPr marL="0" indent="0">
              <a:lnSpc>
                <a:spcPct val="100000"/>
              </a:lnSpc>
              <a:spcBef>
                <a:spcPts val="0"/>
              </a:spcBef>
              <a:buNone/>
            </a:pPr>
            <a:r>
              <a:rPr lang="en-US" sz="1800" cap="none" dirty="0"/>
              <a:t>These crews are staffed with Aanjibimaadizing staff and WEX Program participants</a:t>
            </a:r>
            <a:r>
              <a:rPr lang="en-US" sz="1800" dirty="0"/>
              <a:t>.</a:t>
            </a:r>
          </a:p>
        </p:txBody>
      </p:sp>
      <p:pic>
        <p:nvPicPr>
          <p:cNvPr id="2050" name="Picture 2" descr="The Link Between Shoveling Snow and Workplace Back Injuries – SafeStart">
            <a:extLst>
              <a:ext uri="{FF2B5EF4-FFF2-40B4-BE49-F238E27FC236}">
                <a16:creationId xmlns:a16="http://schemas.microsoft.com/office/drawing/2014/main" id="{1978D4A1-5876-41DE-9BCB-A254E3671A8E}"/>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407" t="25266" r="407" b="11087"/>
          <a:stretch/>
        </p:blipFill>
        <p:spPr bwMode="auto">
          <a:xfrm>
            <a:off x="6365999" y="0"/>
            <a:ext cx="5000993" cy="35257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sh Lawnmower in Action with Grass Flying Around/ Lawncare Concept Stock  Photo - Image of mowing, care: 127336580">
            <a:extLst>
              <a:ext uri="{FF2B5EF4-FFF2-40B4-BE49-F238E27FC236}">
                <a16:creationId xmlns:a16="http://schemas.microsoft.com/office/drawing/2014/main" id="{5B293152-88B4-4B96-9A61-CF2587D35282}"/>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b="5734"/>
          <a:stretch/>
        </p:blipFill>
        <p:spPr bwMode="auto">
          <a:xfrm>
            <a:off x="6365999" y="3716823"/>
            <a:ext cx="5001495" cy="314117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B48D6B6-2D5E-4871-BA4D-0A64F175C315}"/>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1428519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340" b="1588"/>
          <a:stretch/>
        </p:blipFill>
        <p:spPr>
          <a:xfrm flipH="1">
            <a:off x="0" y="0"/>
            <a:ext cx="12193968" cy="6858000"/>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1" y="4965405"/>
            <a:ext cx="12193968" cy="189259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4594369" y="4843149"/>
            <a:ext cx="6983912" cy="1437401"/>
          </a:xfrm>
        </p:spPr>
        <p:txBody>
          <a:bodyPr>
            <a:normAutofit/>
          </a:bodyPr>
          <a:lstStyle/>
          <a:p>
            <a:pPr algn="ctr"/>
            <a:r>
              <a:rPr lang="en-US" sz="8800" b="1" dirty="0">
                <a:ea typeface="Open Sans ExtraBold" panose="020B0906030804020204" pitchFamily="34" charset="0"/>
                <a:cs typeface="Open Sans ExtraBold" panose="020B0906030804020204" pitchFamily="34" charset="0"/>
              </a:rPr>
              <a:t>How to Apply</a:t>
            </a:r>
            <a:endParaRPr lang="en-US" sz="8800" b="1" cap="none" dirty="0">
              <a:latin typeface="+mj-lt"/>
              <a:ea typeface="Open Sans ExtraBold" panose="020B0906030804020204" pitchFamily="34" charset="0"/>
              <a:cs typeface="Open Sans ExtraBold" panose="020B0906030804020204" pitchFamily="34" charset="0"/>
            </a:endParaRP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1597216" y="4384688"/>
            <a:ext cx="2785312" cy="214712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4594369" y="6175350"/>
            <a:ext cx="6983912" cy="356462"/>
          </a:xfrm>
        </p:spPr>
        <p:txBody>
          <a:bodyPr>
            <a:normAutofit/>
          </a:bodyPr>
          <a:lstStyle/>
          <a:p>
            <a:pPr algn="ctr">
              <a:spcAft>
                <a:spcPts val="0"/>
              </a:spcAft>
            </a:pPr>
            <a:r>
              <a:rPr lang="en-US" sz="1600" dirty="0">
                <a:sym typeface="Wingdings" panose="05000000000000000000" pitchFamily="2" charset="2"/>
              </a:rPr>
              <a:t>Eligibility </a:t>
            </a:r>
            <a:r>
              <a:rPr lang="en-US" sz="1400" dirty="0">
                <a:sym typeface="Wingdings" panose="05000000000000000000" pitchFamily="2" charset="2"/>
              </a:rPr>
              <a:t></a:t>
            </a:r>
            <a:r>
              <a:rPr lang="en-US" sz="1600" dirty="0">
                <a:sym typeface="Wingdings" panose="05000000000000000000" pitchFamily="2" charset="2"/>
              </a:rPr>
              <a:t> Application </a:t>
            </a:r>
            <a:r>
              <a:rPr lang="en-US" sz="1400" dirty="0">
                <a:sym typeface="Wingdings" panose="05000000000000000000" pitchFamily="2" charset="2"/>
              </a:rPr>
              <a:t> </a:t>
            </a:r>
            <a:r>
              <a:rPr lang="en-US" sz="1600" dirty="0">
                <a:sym typeface="Wingdings" panose="05000000000000000000" pitchFamily="2" charset="2"/>
              </a:rPr>
              <a:t>Contact Information</a:t>
            </a:r>
          </a:p>
        </p:txBody>
      </p:sp>
    </p:spTree>
    <p:extLst>
      <p:ext uri="{BB962C8B-B14F-4D97-AF65-F5344CB8AC3E}">
        <p14:creationId xmlns:p14="http://schemas.microsoft.com/office/powerpoint/2010/main" val="2031763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A104B3-E807-4FE1-A1DB-2DF61F8FA1F2}"/>
              </a:ext>
            </a:extLst>
          </p:cNvPr>
          <p:cNvSpPr/>
          <p:nvPr/>
        </p:nvSpPr>
        <p:spPr>
          <a:xfrm>
            <a:off x="0" y="0"/>
            <a:ext cx="12192000" cy="6858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8785" y="5257800"/>
            <a:ext cx="10034427" cy="910088"/>
          </a:xfrm>
        </p:spPr>
        <p:txBody>
          <a:bodyPr>
            <a:noAutofit/>
          </a:bodyPr>
          <a:lstStyle/>
          <a:p>
            <a:r>
              <a:rPr lang="en-US" sz="6000" b="1" dirty="0">
                <a:solidFill>
                  <a:schemeClr val="bg1"/>
                </a:solidFill>
              </a:rPr>
              <a:t>Eligibility</a:t>
            </a:r>
          </a:p>
        </p:txBody>
      </p:sp>
      <p:sp>
        <p:nvSpPr>
          <p:cNvPr id="3" name="Content Placeholder 2"/>
          <p:cNvSpPr>
            <a:spLocks noGrp="1"/>
          </p:cNvSpPr>
          <p:nvPr>
            <p:ph idx="1"/>
          </p:nvPr>
        </p:nvSpPr>
        <p:spPr>
          <a:xfrm>
            <a:off x="1078787" y="690112"/>
            <a:ext cx="10034428" cy="4567687"/>
          </a:xfrm>
        </p:spPr>
        <p:txBody>
          <a:bodyPr anchor="ctr">
            <a:normAutofit lnSpcReduction="10000"/>
          </a:bodyPr>
          <a:lstStyle/>
          <a:p>
            <a:pPr marL="0" indent="0">
              <a:buNone/>
            </a:pPr>
            <a:r>
              <a:rPr lang="en-US" sz="2400" cap="none" dirty="0">
                <a:solidFill>
                  <a:schemeClr val="bg1"/>
                </a:solidFill>
              </a:rPr>
              <a:t>An eligible client must be an:</a:t>
            </a:r>
          </a:p>
          <a:p>
            <a:r>
              <a:rPr lang="en-US" sz="2400" cap="none" dirty="0">
                <a:solidFill>
                  <a:schemeClr val="bg1"/>
                </a:solidFill>
              </a:rPr>
              <a:t>Enrolled member of the Mille Lacs Band of Ojibwe; </a:t>
            </a:r>
            <a:r>
              <a:rPr lang="en-US" sz="2400" u="sng" cap="none" dirty="0">
                <a:solidFill>
                  <a:schemeClr val="bg1"/>
                </a:solidFill>
              </a:rPr>
              <a:t>or</a:t>
            </a:r>
            <a:r>
              <a:rPr lang="en-US" sz="2400" cap="none" dirty="0">
                <a:solidFill>
                  <a:schemeClr val="bg1"/>
                </a:solidFill>
              </a:rPr>
              <a:t> first generation descendent of the Mille Lacs Band of Ojibwe; </a:t>
            </a:r>
            <a:r>
              <a:rPr lang="en-US" sz="2400" u="sng" cap="none" dirty="0">
                <a:solidFill>
                  <a:schemeClr val="bg1"/>
                </a:solidFill>
              </a:rPr>
              <a:t>or</a:t>
            </a:r>
            <a:r>
              <a:rPr lang="en-US" sz="2400" cap="none" dirty="0">
                <a:solidFill>
                  <a:schemeClr val="bg1"/>
                </a:solidFill>
              </a:rPr>
              <a:t> an enrolled member of a federally recognized tribe; </a:t>
            </a:r>
            <a:r>
              <a:rPr lang="en-US" sz="2400" u="sng" cap="none" dirty="0">
                <a:solidFill>
                  <a:schemeClr val="bg1"/>
                </a:solidFill>
              </a:rPr>
              <a:t>or</a:t>
            </a:r>
            <a:r>
              <a:rPr lang="en-US" sz="2400" cap="none" dirty="0">
                <a:solidFill>
                  <a:schemeClr val="bg1"/>
                </a:solidFill>
              </a:rPr>
              <a:t> 	</a:t>
            </a:r>
          </a:p>
          <a:p>
            <a:r>
              <a:rPr lang="en-US" sz="2400" cap="none" dirty="0">
                <a:solidFill>
                  <a:schemeClr val="bg1"/>
                </a:solidFill>
              </a:rPr>
              <a:t>For TANF, if residing within the Urban Service Area, an enrolled member of the Minnesota Chippewa Tribe.</a:t>
            </a:r>
          </a:p>
          <a:p>
            <a:pPr marL="0" indent="0">
              <a:buClr>
                <a:schemeClr val="bg2"/>
              </a:buClr>
              <a:buNone/>
            </a:pPr>
            <a:endParaRPr lang="en-US" sz="2400" cap="none" dirty="0">
              <a:solidFill>
                <a:schemeClr val="bg1"/>
              </a:solidFill>
            </a:endParaRPr>
          </a:p>
          <a:p>
            <a:pPr marL="0" indent="0">
              <a:buClr>
                <a:schemeClr val="bg2"/>
              </a:buClr>
              <a:buNone/>
            </a:pPr>
            <a:r>
              <a:rPr lang="en-US" sz="2400" cap="none" dirty="0">
                <a:solidFill>
                  <a:schemeClr val="bg1"/>
                </a:solidFill>
              </a:rPr>
              <a:t>Eligible households must also reside in one of our federally approved service areas within one of the Minnesota counties of Aitkin, Benton, Chisago, Crow Wing, Kanabec, Mille Lacs, Morrison, Pine, Hennepin, Anoka, or Ramsey county.</a:t>
            </a:r>
          </a:p>
          <a:p>
            <a:pPr marL="0" indent="0">
              <a:buNone/>
            </a:pPr>
            <a:endParaRPr lang="en-US" sz="2400" cap="none" dirty="0">
              <a:solidFill>
                <a:schemeClr val="bg1"/>
              </a:solidFill>
            </a:endParaRPr>
          </a:p>
          <a:p>
            <a:pPr marL="0" indent="0">
              <a:buNone/>
            </a:pPr>
            <a:r>
              <a:rPr lang="en-US" sz="2400" cap="none" dirty="0">
                <a:solidFill>
                  <a:schemeClr val="bg1"/>
                </a:solidFill>
              </a:rPr>
              <a:t>There may be additional eligibility standards for various services. </a:t>
            </a:r>
          </a:p>
        </p:txBody>
      </p:sp>
      <p:sp>
        <p:nvSpPr>
          <p:cNvPr id="5" name="Slide Number Placeholder 4">
            <a:extLst>
              <a:ext uri="{FF2B5EF4-FFF2-40B4-BE49-F238E27FC236}">
                <a16:creationId xmlns:a16="http://schemas.microsoft.com/office/drawing/2014/main" id="{06923575-C8BD-4253-97A6-C1616457DFFA}"/>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353578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23CC6-1845-4597-90A8-C40F5F5C74D7}"/>
              </a:ext>
            </a:extLst>
          </p:cNvPr>
          <p:cNvSpPr/>
          <p:nvPr/>
        </p:nvSpPr>
        <p:spPr>
          <a:xfrm>
            <a:off x="0" y="0"/>
            <a:ext cx="12192000" cy="6858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8786" y="5257800"/>
            <a:ext cx="10027578" cy="938284"/>
          </a:xfrm>
        </p:spPr>
        <p:txBody>
          <a:bodyPr>
            <a:normAutofit/>
          </a:bodyPr>
          <a:lstStyle/>
          <a:p>
            <a:r>
              <a:rPr lang="en-US" sz="6000" b="1" dirty="0">
                <a:solidFill>
                  <a:schemeClr val="bg1"/>
                </a:solidFill>
              </a:rPr>
              <a:t>Information Needed</a:t>
            </a:r>
          </a:p>
        </p:txBody>
      </p:sp>
      <p:sp>
        <p:nvSpPr>
          <p:cNvPr id="3" name="Content Placeholder 2"/>
          <p:cNvSpPr>
            <a:spLocks noGrp="1"/>
          </p:cNvSpPr>
          <p:nvPr>
            <p:ph idx="1"/>
          </p:nvPr>
        </p:nvSpPr>
        <p:spPr>
          <a:xfrm>
            <a:off x="1078787" y="460009"/>
            <a:ext cx="10027578" cy="4528868"/>
          </a:xfrm>
        </p:spPr>
        <p:txBody>
          <a:bodyPr anchor="ctr">
            <a:normAutofit/>
          </a:bodyPr>
          <a:lstStyle/>
          <a:p>
            <a:pPr marL="514350" indent="-514350">
              <a:buClr>
                <a:schemeClr val="bg2"/>
              </a:buClr>
              <a:buFont typeface="+mj-lt"/>
              <a:buAutoNum type="arabicPeriod"/>
            </a:pPr>
            <a:r>
              <a:rPr lang="en-US" cap="none" dirty="0">
                <a:solidFill>
                  <a:schemeClr val="bg1"/>
                </a:solidFill>
              </a:rPr>
              <a:t>Signed application</a:t>
            </a:r>
          </a:p>
          <a:p>
            <a:pPr marL="514350" indent="-514350">
              <a:buClr>
                <a:schemeClr val="bg2"/>
              </a:buClr>
              <a:buFont typeface="+mj-lt"/>
              <a:buAutoNum type="arabicPeriod"/>
            </a:pPr>
            <a:r>
              <a:rPr lang="en-US" cap="none" dirty="0">
                <a:solidFill>
                  <a:schemeClr val="bg1"/>
                </a:solidFill>
              </a:rPr>
              <a:t>2 months of income statements</a:t>
            </a:r>
          </a:p>
          <a:p>
            <a:pPr marL="514350" indent="-514350">
              <a:buClr>
                <a:schemeClr val="bg2"/>
              </a:buClr>
              <a:buFont typeface="+mj-lt"/>
              <a:buAutoNum type="arabicPeriod"/>
            </a:pPr>
            <a:r>
              <a:rPr lang="en-US" cap="none" dirty="0">
                <a:solidFill>
                  <a:schemeClr val="bg1"/>
                </a:solidFill>
              </a:rPr>
              <a:t>Proof of residency</a:t>
            </a:r>
          </a:p>
          <a:p>
            <a:pPr marL="514350" indent="-514350">
              <a:buClr>
                <a:schemeClr val="bg2"/>
              </a:buClr>
              <a:buFont typeface="+mj-lt"/>
              <a:buAutoNum type="arabicPeriod"/>
            </a:pPr>
            <a:r>
              <a:rPr lang="en-US" cap="none" dirty="0">
                <a:solidFill>
                  <a:schemeClr val="bg1"/>
                </a:solidFill>
              </a:rPr>
              <a:t>Selective service registration (males only)</a:t>
            </a:r>
          </a:p>
          <a:p>
            <a:pPr marL="514350" indent="-514350">
              <a:buClr>
                <a:schemeClr val="bg2"/>
              </a:buClr>
              <a:buFont typeface="+mj-lt"/>
              <a:buAutoNum type="arabicPeriod"/>
            </a:pPr>
            <a:r>
              <a:rPr lang="en-US" cap="none" dirty="0">
                <a:solidFill>
                  <a:schemeClr val="bg1"/>
                </a:solidFill>
              </a:rPr>
              <a:t>A signed and dated employability development plan (EDP)</a:t>
            </a:r>
          </a:p>
          <a:p>
            <a:pPr marL="457200" lvl="1" indent="0">
              <a:buClr>
                <a:schemeClr val="bg2"/>
              </a:buClr>
              <a:buNone/>
            </a:pPr>
            <a:endParaRPr lang="en-US" sz="1400" cap="none" dirty="0">
              <a:solidFill>
                <a:schemeClr val="bg1"/>
              </a:solidFill>
            </a:endParaRPr>
          </a:p>
          <a:p>
            <a:pPr marL="0" indent="0">
              <a:buNone/>
            </a:pPr>
            <a:r>
              <a:rPr lang="en-US" cap="none" dirty="0">
                <a:solidFill>
                  <a:schemeClr val="bg1"/>
                </a:solidFill>
              </a:rPr>
              <a:t>Additional information may be needed for various services. </a:t>
            </a:r>
          </a:p>
        </p:txBody>
      </p:sp>
      <p:sp>
        <p:nvSpPr>
          <p:cNvPr id="5" name="Slide Number Placeholder 4">
            <a:extLst>
              <a:ext uri="{FF2B5EF4-FFF2-40B4-BE49-F238E27FC236}">
                <a16:creationId xmlns:a16="http://schemas.microsoft.com/office/drawing/2014/main" id="{1E2CBCE9-AB0F-4A2D-9009-8DD61F5B55C2}"/>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2204600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04940" y="5244353"/>
            <a:ext cx="9982120" cy="965378"/>
          </a:xfrm>
        </p:spPr>
        <p:txBody>
          <a:bodyPr>
            <a:normAutofit/>
          </a:bodyPr>
          <a:lstStyle/>
          <a:p>
            <a:r>
              <a:rPr lang="en-US" sz="6000" b="1" dirty="0">
                <a:solidFill>
                  <a:schemeClr val="accent1"/>
                </a:solidFill>
              </a:rPr>
              <a:t>Offices</a:t>
            </a:r>
          </a:p>
        </p:txBody>
      </p:sp>
      <p:sp>
        <p:nvSpPr>
          <p:cNvPr id="3" name="Content Placeholder 2"/>
          <p:cNvSpPr>
            <a:spLocks noGrp="1"/>
          </p:cNvSpPr>
          <p:nvPr>
            <p:ph idx="1"/>
          </p:nvPr>
        </p:nvSpPr>
        <p:spPr>
          <a:xfrm>
            <a:off x="488251" y="778928"/>
            <a:ext cx="2468880" cy="3686745"/>
          </a:xfrm>
          <a:solidFill>
            <a:srgbClr val="FFFFFF">
              <a:alpha val="69804"/>
            </a:srgbClr>
          </a:solidFill>
        </p:spPr>
        <p:txBody>
          <a:bodyPr anchor="t"/>
          <a:lstStyle/>
          <a:p>
            <a:pPr marL="0" indent="0">
              <a:lnSpc>
                <a:spcPct val="100000"/>
              </a:lnSpc>
              <a:spcBef>
                <a:spcPts val="0"/>
              </a:spcBef>
              <a:buNone/>
            </a:pPr>
            <a:r>
              <a:rPr lang="en-US" sz="2800" b="1" dirty="0">
                <a:solidFill>
                  <a:schemeClr val="accent1"/>
                </a:solidFill>
              </a:rPr>
              <a:t>DI</a:t>
            </a:r>
          </a:p>
          <a:p>
            <a:pPr marL="0" indent="0">
              <a:buNone/>
            </a:pPr>
            <a:r>
              <a:rPr lang="en-US" sz="2800" dirty="0">
                <a:solidFill>
                  <a:schemeClr val="accent1">
                    <a:lumMod val="50000"/>
                  </a:schemeClr>
                </a:solidFill>
              </a:rPr>
              <a:t>320-532-7407</a:t>
            </a:r>
          </a:p>
          <a:p>
            <a:pPr marL="0" indent="0">
              <a:buNone/>
            </a:pPr>
            <a:r>
              <a:rPr lang="en-US" sz="1600" cap="none" dirty="0">
                <a:solidFill>
                  <a:schemeClr val="accent1">
                    <a:lumMod val="50000"/>
                  </a:schemeClr>
                </a:solidFill>
              </a:rPr>
              <a:t>43500 Migizi </a:t>
            </a:r>
            <a:r>
              <a:rPr lang="pl-PL" sz="1600" cap="none" dirty="0">
                <a:solidFill>
                  <a:schemeClr val="accent1">
                    <a:lumMod val="50000"/>
                  </a:schemeClr>
                </a:solidFill>
              </a:rPr>
              <a:t>Dr</a:t>
            </a:r>
            <a:r>
              <a:rPr lang="en-US" sz="1600" cap="none" dirty="0">
                <a:solidFill>
                  <a:schemeClr val="accent1">
                    <a:lumMod val="50000"/>
                  </a:schemeClr>
                </a:solidFill>
              </a:rPr>
              <a:t>ive</a:t>
            </a:r>
          </a:p>
          <a:p>
            <a:pPr marL="0" indent="0">
              <a:buNone/>
            </a:pPr>
            <a:r>
              <a:rPr lang="pl-PL" sz="1600" cap="none" dirty="0">
                <a:solidFill>
                  <a:schemeClr val="accent1">
                    <a:lumMod val="50000"/>
                  </a:schemeClr>
                </a:solidFill>
              </a:rPr>
              <a:t>Onamia, MN 56359</a:t>
            </a:r>
            <a:endParaRPr lang="en-US" sz="1600" cap="none" dirty="0">
              <a:solidFill>
                <a:schemeClr val="accent1">
                  <a:lumMod val="50000"/>
                </a:schemeClr>
              </a:solidFill>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endParaRPr lang="en-US" dirty="0"/>
          </a:p>
        </p:txBody>
      </p:sp>
      <p:sp>
        <p:nvSpPr>
          <p:cNvPr id="6" name="Content Placeholder 2"/>
          <p:cNvSpPr txBox="1">
            <a:spLocks/>
          </p:cNvSpPr>
          <p:nvPr/>
        </p:nvSpPr>
        <p:spPr>
          <a:xfrm>
            <a:off x="3368257" y="778929"/>
            <a:ext cx="2468880" cy="3686744"/>
          </a:xfrm>
          <a:prstGeom prst="rect">
            <a:avLst/>
          </a:prstGeom>
          <a:solidFill>
            <a:srgbClr val="FFFFFF">
              <a:alpha val="69804"/>
            </a:srgbClr>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2800" b="1" dirty="0">
                <a:solidFill>
                  <a:schemeClr val="accent1"/>
                </a:solidFill>
              </a:rPr>
              <a:t>DII</a:t>
            </a:r>
          </a:p>
          <a:p>
            <a:pPr marL="0" indent="0">
              <a:buNone/>
            </a:pPr>
            <a:r>
              <a:rPr lang="en-US" sz="2800" dirty="0">
                <a:solidFill>
                  <a:schemeClr val="accent1">
                    <a:lumMod val="50000"/>
                  </a:schemeClr>
                </a:solidFill>
              </a:rPr>
              <a:t>218-768-5330</a:t>
            </a:r>
          </a:p>
          <a:p>
            <a:pPr marL="0" indent="0">
              <a:buNone/>
            </a:pPr>
            <a:r>
              <a:rPr lang="en-US" sz="1600" dirty="0">
                <a:solidFill>
                  <a:schemeClr val="accent1">
                    <a:lumMod val="50000"/>
                  </a:schemeClr>
                </a:solidFill>
              </a:rPr>
              <a:t>220</a:t>
            </a:r>
            <a:r>
              <a:rPr lang="pl-PL" sz="1600" dirty="0">
                <a:solidFill>
                  <a:schemeClr val="accent1">
                    <a:lumMod val="50000"/>
                  </a:schemeClr>
                </a:solidFill>
              </a:rPr>
              <a:t>01 MN-210</a:t>
            </a:r>
            <a:endParaRPr lang="en-US" sz="1600" dirty="0">
              <a:solidFill>
                <a:schemeClr val="accent1">
                  <a:lumMod val="50000"/>
                </a:schemeClr>
              </a:solidFill>
            </a:endParaRPr>
          </a:p>
          <a:p>
            <a:pPr marL="0" indent="0">
              <a:buNone/>
            </a:pPr>
            <a:r>
              <a:rPr lang="pl-PL" sz="1600" dirty="0">
                <a:solidFill>
                  <a:schemeClr val="accent1">
                    <a:lumMod val="50000"/>
                  </a:schemeClr>
                </a:solidFill>
              </a:rPr>
              <a:t>McGregor, MN 55760</a:t>
            </a:r>
            <a:endParaRPr lang="en-US" sz="1600" dirty="0">
              <a:solidFill>
                <a:schemeClr val="accent1">
                  <a:lumMod val="50000"/>
                </a:schemeClr>
              </a:solidFill>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endParaRPr lang="en-US" dirty="0"/>
          </a:p>
        </p:txBody>
      </p:sp>
      <p:sp>
        <p:nvSpPr>
          <p:cNvPr id="7" name="Content Placeholder 2"/>
          <p:cNvSpPr txBox="1">
            <a:spLocks/>
          </p:cNvSpPr>
          <p:nvPr/>
        </p:nvSpPr>
        <p:spPr>
          <a:xfrm>
            <a:off x="6248263" y="778930"/>
            <a:ext cx="2575480" cy="3686743"/>
          </a:xfrm>
          <a:prstGeom prst="rect">
            <a:avLst/>
          </a:prstGeom>
          <a:solidFill>
            <a:srgbClr val="FFFFFF">
              <a:alpha val="69804"/>
            </a:srgbClr>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2800" b="1" dirty="0">
                <a:solidFill>
                  <a:schemeClr val="accent1"/>
                </a:solidFill>
              </a:rPr>
              <a:t>DIII</a:t>
            </a:r>
          </a:p>
          <a:p>
            <a:pPr marL="0" indent="0">
              <a:buNone/>
            </a:pPr>
            <a:r>
              <a:rPr lang="en-US" sz="2800" dirty="0">
                <a:solidFill>
                  <a:schemeClr val="accent1">
                    <a:lumMod val="50000"/>
                  </a:schemeClr>
                </a:solidFill>
              </a:rPr>
              <a:t>320-384-6240</a:t>
            </a:r>
          </a:p>
          <a:p>
            <a:pPr marL="0" indent="0">
              <a:buNone/>
            </a:pPr>
            <a:r>
              <a:rPr lang="pl-PL" sz="1600" dirty="0">
                <a:solidFill>
                  <a:schemeClr val="accent1">
                    <a:lumMod val="50000"/>
                  </a:schemeClr>
                </a:solidFill>
              </a:rPr>
              <a:t>45749 Grace Lake</a:t>
            </a:r>
            <a:r>
              <a:rPr lang="en-US" sz="1600" dirty="0">
                <a:solidFill>
                  <a:schemeClr val="accent1">
                    <a:lumMod val="50000"/>
                  </a:schemeClr>
                </a:solidFill>
              </a:rPr>
              <a:t> Road</a:t>
            </a:r>
          </a:p>
          <a:p>
            <a:pPr marL="0" indent="0">
              <a:buNone/>
            </a:pPr>
            <a:r>
              <a:rPr lang="pl-PL" sz="1600" dirty="0">
                <a:solidFill>
                  <a:schemeClr val="accent1">
                    <a:lumMod val="50000"/>
                  </a:schemeClr>
                </a:solidFill>
              </a:rPr>
              <a:t>Sandstone, MN 55072</a:t>
            </a:r>
            <a:endParaRPr lang="en-US" sz="1600" dirty="0">
              <a:solidFill>
                <a:schemeClr val="accent1">
                  <a:lumMod val="50000"/>
                </a:schemeClr>
              </a:solidFill>
            </a:endParaRPr>
          </a:p>
          <a:p>
            <a:pPr marL="0" indent="0">
              <a:buNone/>
            </a:pPr>
            <a:endParaRPr lang="en-US" sz="1600" dirty="0">
              <a:solidFill>
                <a:schemeClr val="accent1">
                  <a:lumMod val="50000"/>
                </a:schemeClr>
              </a:solidFill>
            </a:endParaRPr>
          </a:p>
          <a:p>
            <a:pPr marL="0" indent="0">
              <a:buNone/>
            </a:pPr>
            <a:r>
              <a:rPr lang="en-US" sz="1600" dirty="0">
                <a:solidFill>
                  <a:schemeClr val="accent1">
                    <a:lumMod val="50000"/>
                  </a:schemeClr>
                </a:solidFill>
              </a:rPr>
              <a:t>Evergreen Court Unit 2481A</a:t>
            </a:r>
          </a:p>
          <a:p>
            <a:pPr marL="0" indent="0">
              <a:buNone/>
            </a:pPr>
            <a:r>
              <a:rPr lang="en-US" sz="1600" dirty="0">
                <a:solidFill>
                  <a:schemeClr val="accent1">
                    <a:lumMod val="50000"/>
                  </a:schemeClr>
                </a:solidFill>
              </a:rPr>
              <a:t>Hinckley, MN 55037</a:t>
            </a:r>
          </a:p>
          <a:p>
            <a:pPr marL="0" indent="0">
              <a:buNone/>
            </a:pPr>
            <a:endParaRPr lang="pl-PL" sz="1600" dirty="0"/>
          </a:p>
          <a:p>
            <a:endParaRPr lang="en-US" dirty="0"/>
          </a:p>
        </p:txBody>
      </p:sp>
      <p:sp>
        <p:nvSpPr>
          <p:cNvPr id="8" name="Content Placeholder 2"/>
          <p:cNvSpPr txBox="1">
            <a:spLocks/>
          </p:cNvSpPr>
          <p:nvPr/>
        </p:nvSpPr>
        <p:spPr>
          <a:xfrm>
            <a:off x="9234869" y="778928"/>
            <a:ext cx="2468880" cy="3686743"/>
          </a:xfrm>
          <a:prstGeom prst="rect">
            <a:avLst/>
          </a:prstGeom>
          <a:solidFill>
            <a:srgbClr val="FFFFFF">
              <a:alpha val="69804"/>
            </a:srgbClr>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2800" b="1" dirty="0">
                <a:solidFill>
                  <a:schemeClr val="accent1"/>
                </a:solidFill>
              </a:rPr>
              <a:t>URBAN</a:t>
            </a:r>
          </a:p>
          <a:p>
            <a:pPr marL="0" indent="0">
              <a:buNone/>
            </a:pPr>
            <a:r>
              <a:rPr lang="en-US" sz="2800" dirty="0">
                <a:solidFill>
                  <a:schemeClr val="accent1">
                    <a:lumMod val="50000"/>
                  </a:schemeClr>
                </a:solidFill>
              </a:rPr>
              <a:t>612-872-1424</a:t>
            </a:r>
          </a:p>
          <a:p>
            <a:pPr marL="0" indent="0">
              <a:buNone/>
            </a:pPr>
            <a:r>
              <a:rPr lang="pl-PL" sz="1600" dirty="0">
                <a:solidFill>
                  <a:schemeClr val="accent1">
                    <a:lumMod val="50000"/>
                  </a:schemeClr>
                </a:solidFill>
              </a:rPr>
              <a:t>1404 E Franklin Av</a:t>
            </a:r>
            <a:r>
              <a:rPr lang="en-US" sz="1600" dirty="0">
                <a:solidFill>
                  <a:schemeClr val="accent1">
                    <a:lumMod val="50000"/>
                  </a:schemeClr>
                </a:solidFill>
              </a:rPr>
              <a:t>enue</a:t>
            </a:r>
          </a:p>
          <a:p>
            <a:pPr marL="0" indent="0">
              <a:buNone/>
            </a:pPr>
            <a:r>
              <a:rPr lang="pl-PL" sz="1600" dirty="0">
                <a:solidFill>
                  <a:schemeClr val="accent1">
                    <a:lumMod val="50000"/>
                  </a:schemeClr>
                </a:solidFill>
              </a:rPr>
              <a:t>Minneapolis, MN 55404</a:t>
            </a:r>
            <a:endParaRPr lang="en-US" sz="1600" dirty="0">
              <a:solidFill>
                <a:schemeClr val="accent1">
                  <a:lumMod val="50000"/>
                </a:schemeClr>
              </a:solidFill>
            </a:endParaRPr>
          </a:p>
          <a:p>
            <a:pPr marL="0" indent="0">
              <a:buFont typeface="Wingdings 3" panose="05040102010807070707" pitchFamily="18" charset="2"/>
              <a:buNone/>
            </a:pPr>
            <a:endParaRPr lang="en-US" sz="1600" b="1" dirty="0"/>
          </a:p>
          <a:p>
            <a:pPr marL="0" indent="0">
              <a:buFont typeface="Wingdings 3" panose="05040102010807070707" pitchFamily="18" charset="2"/>
              <a:buNone/>
            </a:pPr>
            <a:endParaRPr lang="en-US" sz="1600" b="1" dirty="0"/>
          </a:p>
          <a:p>
            <a:pPr marL="0" indent="0">
              <a:buFont typeface="Wingdings 3" panose="05040102010807070707" pitchFamily="18" charset="2"/>
              <a:buNone/>
            </a:pPr>
            <a:endParaRPr lang="en-US" sz="1600" b="1" dirty="0"/>
          </a:p>
          <a:p>
            <a:pPr marL="0" indent="0">
              <a:buFont typeface="Wingdings 3" panose="05040102010807070707" pitchFamily="18" charset="2"/>
              <a:buNone/>
            </a:pPr>
            <a:endParaRPr lang="en-US" sz="1600" b="1" dirty="0"/>
          </a:p>
          <a:p>
            <a:endParaRPr lang="en-US" dirty="0"/>
          </a:p>
        </p:txBody>
      </p:sp>
      <p:sp>
        <p:nvSpPr>
          <p:cNvPr id="4" name="Slide Number Placeholder 3">
            <a:extLst>
              <a:ext uri="{FF2B5EF4-FFF2-40B4-BE49-F238E27FC236}">
                <a16:creationId xmlns:a16="http://schemas.microsoft.com/office/drawing/2014/main" id="{4FE17D7A-3529-4D50-BF28-C1435203AB5B}"/>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466363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6355-4D67-4983-BC55-31EEA24A4CE1}"/>
              </a:ext>
            </a:extLst>
          </p:cNvPr>
          <p:cNvSpPr>
            <a:spLocks noGrp="1"/>
          </p:cNvSpPr>
          <p:nvPr>
            <p:ph type="title"/>
          </p:nvPr>
        </p:nvSpPr>
        <p:spPr/>
        <p:txBody>
          <a:bodyPr>
            <a:normAutofit/>
          </a:bodyPr>
          <a:lstStyle/>
          <a:p>
            <a:r>
              <a:rPr lang="en-US" sz="4800" b="1" dirty="0">
                <a:solidFill>
                  <a:schemeClr val="accent1"/>
                </a:solidFill>
              </a:rPr>
              <a:t>Case Manager Contact Info</a:t>
            </a:r>
          </a:p>
        </p:txBody>
      </p:sp>
      <p:graphicFrame>
        <p:nvGraphicFramePr>
          <p:cNvPr id="4" name="Content Placeholder 3">
            <a:extLst>
              <a:ext uri="{FF2B5EF4-FFF2-40B4-BE49-F238E27FC236}">
                <a16:creationId xmlns:a16="http://schemas.microsoft.com/office/drawing/2014/main" id="{1635CA1E-D28E-41C1-812A-9EEC12426421}"/>
              </a:ext>
            </a:extLst>
          </p:cNvPr>
          <p:cNvGraphicFramePr>
            <a:graphicFrameLocks noGrp="1"/>
          </p:cNvGraphicFramePr>
          <p:nvPr>
            <p:ph idx="1"/>
            <p:extLst>
              <p:ext uri="{D42A27DB-BD31-4B8C-83A1-F6EECF244321}">
                <p14:modId xmlns:p14="http://schemas.microsoft.com/office/powerpoint/2010/main" val="3393827973"/>
              </p:ext>
            </p:extLst>
          </p:nvPr>
        </p:nvGraphicFramePr>
        <p:xfrm>
          <a:off x="1130270" y="1690688"/>
          <a:ext cx="10065268" cy="4015103"/>
        </p:xfrm>
        <a:graphic>
          <a:graphicData uri="http://schemas.openxmlformats.org/drawingml/2006/table">
            <a:tbl>
              <a:tblPr>
                <a:tableStyleId>{9DCAF9ED-07DC-4A11-8D7F-57B35C25682E}</a:tableStyleId>
              </a:tblPr>
              <a:tblGrid>
                <a:gridCol w="1325851">
                  <a:extLst>
                    <a:ext uri="{9D8B030D-6E8A-4147-A177-3AD203B41FA5}">
                      <a16:colId xmlns:a16="http://schemas.microsoft.com/office/drawing/2014/main" val="1895960985"/>
                    </a:ext>
                  </a:extLst>
                </a:gridCol>
                <a:gridCol w="3934046">
                  <a:extLst>
                    <a:ext uri="{9D8B030D-6E8A-4147-A177-3AD203B41FA5}">
                      <a16:colId xmlns:a16="http://schemas.microsoft.com/office/drawing/2014/main" val="1899599607"/>
                    </a:ext>
                  </a:extLst>
                </a:gridCol>
                <a:gridCol w="2360428">
                  <a:extLst>
                    <a:ext uri="{9D8B030D-6E8A-4147-A177-3AD203B41FA5}">
                      <a16:colId xmlns:a16="http://schemas.microsoft.com/office/drawing/2014/main" val="1184468453"/>
                    </a:ext>
                  </a:extLst>
                </a:gridCol>
                <a:gridCol w="2444943">
                  <a:extLst>
                    <a:ext uri="{9D8B030D-6E8A-4147-A177-3AD203B41FA5}">
                      <a16:colId xmlns:a16="http://schemas.microsoft.com/office/drawing/2014/main" val="170012020"/>
                    </a:ext>
                  </a:extLst>
                </a:gridCol>
              </a:tblGrid>
              <a:tr h="252639">
                <a:tc>
                  <a:txBody>
                    <a:bodyPr/>
                    <a:lstStyle/>
                    <a:p>
                      <a:pPr algn="ctr" fontAlgn="ctr"/>
                      <a:r>
                        <a:rPr lang="en-US" sz="1800" b="1" u="none" strike="noStrike">
                          <a:solidFill>
                            <a:schemeClr val="bg1"/>
                          </a:solidFill>
                          <a:effectLst/>
                        </a:rPr>
                        <a:t>District</a:t>
                      </a:r>
                      <a:endParaRPr lang="en-US" sz="18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Name</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a:solidFill>
                            <a:schemeClr val="bg1"/>
                          </a:solidFill>
                          <a:effectLst/>
                        </a:rPr>
                        <a:t>Office </a:t>
                      </a:r>
                      <a:endParaRPr lang="en-US" sz="18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Cell </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a16="http://schemas.microsoft.com/office/drawing/2014/main" val="2630639924"/>
                  </a:ext>
                </a:extLst>
              </a:tr>
              <a:tr h="384450">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Rosa Sam</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320-532-7995</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320-364-3187</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24315207"/>
                  </a:ext>
                </a:extLst>
              </a:tr>
              <a:tr h="366142">
                <a:tc>
                  <a:txBody>
                    <a:bodyPr/>
                    <a:lstStyle/>
                    <a:p>
                      <a:pPr algn="ctr"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Kaari Weyaus</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320-532-7544</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218-316-2437</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83249487"/>
                  </a:ext>
                </a:extLst>
              </a:tr>
              <a:tr h="417672">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Camille Smith</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 320-532-7407</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a:effectLst/>
                        </a:rPr>
                        <a:t>320-982-0836</a:t>
                      </a:r>
                      <a:endParaRPr lang="en-US"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07858809"/>
                  </a:ext>
                </a:extLst>
              </a:tr>
              <a:tr h="366142">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Winona Crazy Thunder</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320-532-7559</a:t>
                      </a:r>
                    </a:p>
                  </a:txBody>
                  <a:tcPr marL="9525" marR="9525" marT="9525" marB="0" anchor="ctr"/>
                </a:tc>
                <a:tc>
                  <a:txBody>
                    <a:bodyPr/>
                    <a:lstStyle/>
                    <a:p>
                      <a:pPr algn="ctr" fontAlgn="ctr"/>
                      <a:r>
                        <a:rPr lang="en-US" sz="2000" u="none" strike="noStrike" dirty="0">
                          <a:effectLst/>
                        </a:rPr>
                        <a:t>320-364-3049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59881240"/>
                  </a:ext>
                </a:extLst>
              </a:tr>
              <a:tr h="366142">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a:effectLst/>
                        </a:rPr>
                        <a:t>Kathy Nelson</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212121"/>
                          </a:solidFill>
                          <a:effectLst/>
                          <a:latin typeface="Calibri" panose="020F0502020204030204" pitchFamily="34" charset="0"/>
                        </a:rPr>
                        <a:t>218-768-5336</a:t>
                      </a:r>
                    </a:p>
                  </a:txBody>
                  <a:tcPr marL="9525" marR="9525" marT="9525" marB="0" anchor="ctr"/>
                </a:tc>
                <a:tc>
                  <a:txBody>
                    <a:bodyPr/>
                    <a:lstStyle/>
                    <a:p>
                      <a:pPr algn="ctr" fontAlgn="ctr"/>
                      <a:r>
                        <a:rPr lang="en-US" sz="2000" u="none" strike="noStrike" dirty="0">
                          <a:effectLst/>
                        </a:rPr>
                        <a:t>320-630-2671 </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88444583"/>
                  </a:ext>
                </a:extLst>
              </a:tr>
              <a:tr h="366142">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Morningstar Goodsky</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218-768-5337</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320-630-0482 </a:t>
                      </a:r>
                    </a:p>
                  </a:txBody>
                  <a:tcPr marL="9525" marR="9525" marT="9525" marB="0" anchor="ctr"/>
                </a:tc>
                <a:extLst>
                  <a:ext uri="{0D108BD9-81ED-4DB2-BD59-A6C34878D82A}">
                    <a16:rowId xmlns:a16="http://schemas.microsoft.com/office/drawing/2014/main" val="482453035"/>
                  </a:ext>
                </a:extLst>
              </a:tr>
              <a:tr h="366142">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a:effectLst/>
                        </a:rPr>
                        <a:t>Renee Allen</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320-384-6240 </a:t>
                      </a:r>
                      <a:endParaRPr lang="en-US" sz="2000" b="0" i="0" u="none" strike="noStrike" dirty="0">
                        <a:solidFill>
                          <a:srgbClr val="212121"/>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320-591-0559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1289171"/>
                  </a:ext>
                </a:extLst>
              </a:tr>
              <a:tr h="366142">
                <a:tc>
                  <a:txBody>
                    <a:bodyPr/>
                    <a:lstStyle/>
                    <a:p>
                      <a:pPr algn="ctr" fontAlgn="b"/>
                      <a:r>
                        <a:rPr lang="en-US" sz="2000" b="0" i="0" u="none" strike="noStrike" dirty="0">
                          <a:solidFill>
                            <a:srgbClr val="000000"/>
                          </a:solidFill>
                          <a:effectLst/>
                          <a:latin typeface="Calibri" panose="020F0502020204030204" pitchFamily="34" charset="0"/>
                        </a:rPr>
                        <a:t>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Michelle Pomerleau</a:t>
                      </a:r>
                    </a:p>
                  </a:txBody>
                  <a:tcPr marL="9525" marR="9525" marT="9525" marB="0" anchor="ctr"/>
                </a:tc>
                <a:tc>
                  <a:txBody>
                    <a:bodyPr/>
                    <a:lstStyle/>
                    <a:p>
                      <a:pPr algn="ctr" fontAlgn="b"/>
                      <a:r>
                        <a:rPr lang="en-US" sz="2000" u="none" strike="noStrike" dirty="0">
                          <a:effectLst/>
                        </a:rPr>
                        <a:t>320-384-6240</a:t>
                      </a:r>
                      <a:endParaRPr lang="en-US" sz="2000" b="0" i="0" u="none" strike="noStrike" dirty="0">
                        <a:solidFill>
                          <a:srgbClr val="212121"/>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320-630-3491</a:t>
                      </a:r>
                    </a:p>
                  </a:txBody>
                  <a:tcPr marL="9525" marR="9525" marT="9525" marB="0" anchor="ctr"/>
                </a:tc>
                <a:extLst>
                  <a:ext uri="{0D108BD9-81ED-4DB2-BD59-A6C34878D82A}">
                    <a16:rowId xmlns:a16="http://schemas.microsoft.com/office/drawing/2014/main" val="2636886665"/>
                  </a:ext>
                </a:extLst>
              </a:tr>
              <a:tr h="366142">
                <a:tc>
                  <a:txBody>
                    <a:bodyPr/>
                    <a:lstStyle/>
                    <a:p>
                      <a:pPr algn="ctr" fontAlgn="b"/>
                      <a:r>
                        <a:rPr lang="en-US" sz="2000" u="none" strike="noStrike" dirty="0">
                          <a:effectLst/>
                        </a:rPr>
                        <a:t>U</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Winona Spaulding </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612-746-4824</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612-360-7219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30137113"/>
                  </a:ext>
                </a:extLst>
              </a:tr>
              <a:tr h="366142">
                <a:tc>
                  <a:txBody>
                    <a:bodyPr/>
                    <a:lstStyle/>
                    <a:p>
                      <a:pPr algn="ctr" fontAlgn="b"/>
                      <a:r>
                        <a:rPr lang="en-US" sz="2000" u="none" strike="noStrike" dirty="0">
                          <a:effectLst/>
                        </a:rPr>
                        <a:t>U</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Autumn Ballinger</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612-872-4807</a:t>
                      </a:r>
                    </a:p>
                  </a:txBody>
                  <a:tcPr marL="9525" marR="9525" marT="9525" marB="0" anchor="ctr"/>
                </a:tc>
                <a:tc>
                  <a:txBody>
                    <a:bodyPr/>
                    <a:lstStyle/>
                    <a:p>
                      <a:pPr algn="ctr" fontAlgn="ctr"/>
                      <a:r>
                        <a:rPr lang="en-US" sz="2000" u="none" strike="noStrike" dirty="0">
                          <a:effectLst/>
                        </a:rPr>
                        <a:t>320-674-0655 </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6980237"/>
                  </a:ext>
                </a:extLst>
              </a:tr>
            </a:tbl>
          </a:graphicData>
        </a:graphic>
      </p:graphicFrame>
      <p:sp>
        <p:nvSpPr>
          <p:cNvPr id="3" name="Slide Number Placeholder 2">
            <a:extLst>
              <a:ext uri="{FF2B5EF4-FFF2-40B4-BE49-F238E27FC236}">
                <a16:creationId xmlns:a16="http://schemas.microsoft.com/office/drawing/2014/main" id="{03C13946-032A-4122-B2CF-1B657D3118B7}"/>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3139273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6355-4D67-4983-BC55-31EEA24A4CE1}"/>
              </a:ext>
            </a:extLst>
          </p:cNvPr>
          <p:cNvSpPr>
            <a:spLocks noGrp="1"/>
          </p:cNvSpPr>
          <p:nvPr>
            <p:ph type="title"/>
          </p:nvPr>
        </p:nvSpPr>
        <p:spPr/>
        <p:txBody>
          <a:bodyPr>
            <a:normAutofit/>
          </a:bodyPr>
          <a:lstStyle/>
          <a:p>
            <a:r>
              <a:rPr lang="en-US" sz="4800" b="1" dirty="0">
                <a:solidFill>
                  <a:schemeClr val="accent1"/>
                </a:solidFill>
              </a:rPr>
              <a:t>Leadership Team Contact Info</a:t>
            </a:r>
          </a:p>
        </p:txBody>
      </p:sp>
      <p:graphicFrame>
        <p:nvGraphicFramePr>
          <p:cNvPr id="4" name="Content Placeholder 3">
            <a:extLst>
              <a:ext uri="{FF2B5EF4-FFF2-40B4-BE49-F238E27FC236}">
                <a16:creationId xmlns:a16="http://schemas.microsoft.com/office/drawing/2014/main" id="{1635CA1E-D28E-41C1-812A-9EEC12426421}"/>
              </a:ext>
            </a:extLst>
          </p:cNvPr>
          <p:cNvGraphicFramePr>
            <a:graphicFrameLocks noGrp="1"/>
          </p:cNvGraphicFramePr>
          <p:nvPr>
            <p:ph idx="1"/>
            <p:extLst>
              <p:ext uri="{D42A27DB-BD31-4B8C-83A1-F6EECF244321}">
                <p14:modId xmlns:p14="http://schemas.microsoft.com/office/powerpoint/2010/main" val="927306910"/>
              </p:ext>
            </p:extLst>
          </p:nvPr>
        </p:nvGraphicFramePr>
        <p:xfrm>
          <a:off x="1130270" y="1690688"/>
          <a:ext cx="9991386" cy="3667269"/>
        </p:xfrm>
        <a:graphic>
          <a:graphicData uri="http://schemas.openxmlformats.org/drawingml/2006/table">
            <a:tbl>
              <a:tblPr>
                <a:tableStyleId>{9DCAF9ED-07DC-4A11-8D7F-57B35C25682E}</a:tableStyleId>
              </a:tblPr>
              <a:tblGrid>
                <a:gridCol w="3058958">
                  <a:extLst>
                    <a:ext uri="{9D8B030D-6E8A-4147-A177-3AD203B41FA5}">
                      <a16:colId xmlns:a16="http://schemas.microsoft.com/office/drawing/2014/main" val="1895960985"/>
                    </a:ext>
                  </a:extLst>
                </a:gridCol>
                <a:gridCol w="4114800">
                  <a:extLst>
                    <a:ext uri="{9D8B030D-6E8A-4147-A177-3AD203B41FA5}">
                      <a16:colId xmlns:a16="http://schemas.microsoft.com/office/drawing/2014/main" val="1899599607"/>
                    </a:ext>
                  </a:extLst>
                </a:gridCol>
                <a:gridCol w="2817628">
                  <a:extLst>
                    <a:ext uri="{9D8B030D-6E8A-4147-A177-3AD203B41FA5}">
                      <a16:colId xmlns:a16="http://schemas.microsoft.com/office/drawing/2014/main" val="170012020"/>
                    </a:ext>
                  </a:extLst>
                </a:gridCol>
              </a:tblGrid>
              <a:tr h="252639">
                <a:tc>
                  <a:txBody>
                    <a:bodyPr/>
                    <a:lstStyle/>
                    <a:p>
                      <a:pPr algn="ctr" fontAlgn="ctr"/>
                      <a:r>
                        <a:rPr lang="en-US" sz="1800" b="1" u="none" strike="noStrike" dirty="0">
                          <a:solidFill>
                            <a:schemeClr val="bg1"/>
                          </a:solidFill>
                          <a:effectLst/>
                        </a:rPr>
                        <a:t>Name</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Position</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rPr>
                        <a:t>Cell </a:t>
                      </a:r>
                      <a:endParaRPr lang="en-U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a16="http://schemas.microsoft.com/office/drawing/2014/main" val="2630639924"/>
                  </a:ext>
                </a:extLst>
              </a:tr>
              <a:tr h="384450">
                <a:tc>
                  <a:txBody>
                    <a:bodyPr/>
                    <a:lstStyle/>
                    <a:p>
                      <a:pPr algn="ctr" fontAlgn="b"/>
                      <a:r>
                        <a:rPr lang="en-US" sz="2000" u="none" strike="noStrike" dirty="0">
                          <a:effectLst/>
                        </a:rPr>
                        <a:t>Tammy Wickstrom</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Executive Director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320-364-9511</a:t>
                      </a:r>
                    </a:p>
                  </a:txBody>
                  <a:tcPr marL="9525" marR="9525" marT="9525" marB="0" anchor="ctr"/>
                </a:tc>
                <a:extLst>
                  <a:ext uri="{0D108BD9-81ED-4DB2-BD59-A6C34878D82A}">
                    <a16:rowId xmlns:a16="http://schemas.microsoft.com/office/drawing/2014/main" val="3824315207"/>
                  </a:ext>
                </a:extLst>
              </a:tr>
              <a:tr h="384450">
                <a:tc>
                  <a:txBody>
                    <a:bodyPr/>
                    <a:lstStyle/>
                    <a:p>
                      <a:pPr algn="ctr" fontAlgn="b"/>
                      <a:r>
                        <a:rPr lang="en-US" sz="2000" u="none" strike="noStrike" dirty="0">
                          <a:effectLst/>
                        </a:rPr>
                        <a:t>Kristian Theisz</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Director of Community Services</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320-630-2687</a:t>
                      </a:r>
                    </a:p>
                  </a:txBody>
                  <a:tcPr marL="9525" marR="9525" marT="9525" marB="0" anchor="b"/>
                </a:tc>
                <a:extLst>
                  <a:ext uri="{0D108BD9-81ED-4DB2-BD59-A6C34878D82A}">
                    <a16:rowId xmlns:a16="http://schemas.microsoft.com/office/drawing/2014/main" val="2537044780"/>
                  </a:ext>
                </a:extLst>
              </a:tr>
              <a:tr h="366142">
                <a:tc>
                  <a:txBody>
                    <a:bodyPr/>
                    <a:lstStyle/>
                    <a:p>
                      <a:pPr algn="ctr" fontAlgn="b"/>
                      <a:r>
                        <a:rPr lang="en-US" sz="2000" u="none" strike="noStrike" dirty="0">
                          <a:effectLst/>
                        </a:rPr>
                        <a:t>Candace Benjamin</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Director of Case Management</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320-362-0014</a:t>
                      </a:r>
                    </a:p>
                  </a:txBody>
                  <a:tcPr marL="9525" marR="9525" marT="9525" marB="0" anchor="ctr"/>
                </a:tc>
                <a:extLst>
                  <a:ext uri="{0D108BD9-81ED-4DB2-BD59-A6C34878D82A}">
                    <a16:rowId xmlns:a16="http://schemas.microsoft.com/office/drawing/2014/main" val="2183249487"/>
                  </a:ext>
                </a:extLst>
              </a:tr>
              <a:tr h="417672">
                <a:tc>
                  <a:txBody>
                    <a:bodyPr/>
                    <a:lstStyle/>
                    <a:p>
                      <a:pPr algn="ctr" fontAlgn="b"/>
                      <a:r>
                        <a:rPr lang="en-US" sz="2000" u="none" strike="noStrike" dirty="0">
                          <a:effectLst/>
                        </a:rPr>
                        <a:t>Carlos Merrill</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Ge-Niigaanizijig Director</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320-674-4347</a:t>
                      </a:r>
                    </a:p>
                  </a:txBody>
                  <a:tcPr marL="9525" marR="9525" marT="9525" marB="0" anchor="ctr"/>
                </a:tc>
                <a:extLst>
                  <a:ext uri="{0D108BD9-81ED-4DB2-BD59-A6C34878D82A}">
                    <a16:rowId xmlns:a16="http://schemas.microsoft.com/office/drawing/2014/main" val="3607858809"/>
                  </a:ext>
                </a:extLst>
              </a:tr>
              <a:tr h="366142">
                <a:tc>
                  <a:txBody>
                    <a:bodyPr/>
                    <a:lstStyle/>
                    <a:p>
                      <a:pPr algn="ctr" fontAlgn="b"/>
                      <a:r>
                        <a:rPr lang="en-US" sz="2000" u="none" strike="noStrike" dirty="0">
                          <a:effectLst/>
                        </a:rPr>
                        <a:t>Wahbon Spears</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Urban Site Director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612-360-5486</a:t>
                      </a:r>
                    </a:p>
                  </a:txBody>
                  <a:tcPr marL="9525" marR="9525" marT="9525" marB="0" anchor="ctr"/>
                </a:tc>
                <a:extLst>
                  <a:ext uri="{0D108BD9-81ED-4DB2-BD59-A6C34878D82A}">
                    <a16:rowId xmlns:a16="http://schemas.microsoft.com/office/drawing/2014/main" val="2978771245"/>
                  </a:ext>
                </a:extLst>
              </a:tr>
              <a:tr h="366142">
                <a:tc>
                  <a:txBody>
                    <a:bodyPr/>
                    <a:lstStyle/>
                    <a:p>
                      <a:pPr algn="ctr" fontAlgn="b"/>
                      <a:r>
                        <a:rPr lang="en-US" sz="2000" u="none" strike="noStrike" dirty="0">
                          <a:effectLst/>
                        </a:rPr>
                        <a:t>Katye Hill</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Program Manager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320-761-0420</a:t>
                      </a:r>
                    </a:p>
                  </a:txBody>
                  <a:tcPr marL="9525" marR="9525" marT="9525" marB="0" anchor="ctr"/>
                </a:tc>
                <a:extLst>
                  <a:ext uri="{0D108BD9-81ED-4DB2-BD59-A6C34878D82A}">
                    <a16:rowId xmlns:a16="http://schemas.microsoft.com/office/drawing/2014/main" val="1989648653"/>
                  </a:ext>
                </a:extLst>
              </a:tr>
              <a:tr h="366142">
                <a:tc>
                  <a:txBody>
                    <a:bodyPr/>
                    <a:lstStyle/>
                    <a:p>
                      <a:pPr algn="ctr" fontAlgn="b"/>
                      <a:r>
                        <a:rPr lang="en-US" sz="2000" u="none" strike="noStrike" dirty="0">
                          <a:effectLst/>
                        </a:rPr>
                        <a:t>Dan Pagnac</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rPr>
                        <a:t>Operations &amp; Compliance Manager</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320-362-0904</a:t>
                      </a:r>
                    </a:p>
                  </a:txBody>
                  <a:tcPr marL="9525" marR="9525" marT="9525" marB="0" anchor="b"/>
                </a:tc>
                <a:extLst>
                  <a:ext uri="{0D108BD9-81ED-4DB2-BD59-A6C34878D82A}">
                    <a16:rowId xmlns:a16="http://schemas.microsoft.com/office/drawing/2014/main" val="4088444583"/>
                  </a:ext>
                </a:extLst>
              </a:tr>
              <a:tr h="366142">
                <a:tc>
                  <a:txBody>
                    <a:bodyPr/>
                    <a:lstStyle/>
                    <a:p>
                      <a:pPr algn="ctr" fontAlgn="b"/>
                      <a:r>
                        <a:rPr lang="en-US" sz="2000" u="none" strike="noStrike" dirty="0">
                          <a:effectLst/>
                        </a:rPr>
                        <a:t>Karen Pagnac</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Training Manager</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320-362-4139</a:t>
                      </a:r>
                    </a:p>
                  </a:txBody>
                  <a:tcPr marL="9525" marR="9525" marT="9525" marB="0" anchor="ctr"/>
                </a:tc>
                <a:extLst>
                  <a:ext uri="{0D108BD9-81ED-4DB2-BD59-A6C34878D82A}">
                    <a16:rowId xmlns:a16="http://schemas.microsoft.com/office/drawing/2014/main" val="2231482041"/>
                  </a:ext>
                </a:extLst>
              </a:tr>
              <a:tr h="366142">
                <a:tc>
                  <a:txBody>
                    <a:bodyPr/>
                    <a:lstStyle/>
                    <a:p>
                      <a:pPr algn="ctr" fontAlgn="b"/>
                      <a:r>
                        <a:rPr lang="en-US" sz="2000" b="0" i="0" u="none" strike="noStrike" dirty="0">
                          <a:solidFill>
                            <a:srgbClr val="000000"/>
                          </a:solidFill>
                          <a:effectLst/>
                          <a:latin typeface="Calibri" panose="020F0502020204030204" pitchFamily="34" charset="0"/>
                        </a:rPr>
                        <a:t>Tammy Moreland</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Facilitator Coordinator/Coach</a:t>
                      </a:r>
                    </a:p>
                  </a:txBody>
                  <a:tcPr marL="9525" marR="9525" marT="9525" marB="0" anchor="ctr"/>
                </a:tc>
                <a:tc>
                  <a:txBody>
                    <a:bodyPr/>
                    <a:lstStyle/>
                    <a:p>
                      <a:pPr algn="ctr" fontAlgn="ctr"/>
                      <a:r>
                        <a:rPr lang="en-US" sz="2000" b="0" i="0" u="none" strike="noStrike" dirty="0">
                          <a:solidFill>
                            <a:srgbClr val="000000"/>
                          </a:solidFill>
                          <a:effectLst/>
                          <a:latin typeface="Calibri" panose="020F0502020204030204" pitchFamily="34" charset="0"/>
                        </a:rPr>
                        <a:t>320-292-1942</a:t>
                      </a:r>
                    </a:p>
                  </a:txBody>
                  <a:tcPr marL="9525" marR="9525" marT="9525" marB="0" anchor="ctr"/>
                </a:tc>
                <a:extLst>
                  <a:ext uri="{0D108BD9-81ED-4DB2-BD59-A6C34878D82A}">
                    <a16:rowId xmlns:a16="http://schemas.microsoft.com/office/drawing/2014/main" val="170228569"/>
                  </a:ext>
                </a:extLst>
              </a:tr>
            </a:tbl>
          </a:graphicData>
        </a:graphic>
      </p:graphicFrame>
      <p:sp>
        <p:nvSpPr>
          <p:cNvPr id="3" name="Slide Number Placeholder 2">
            <a:extLst>
              <a:ext uri="{FF2B5EF4-FFF2-40B4-BE49-F238E27FC236}">
                <a16:creationId xmlns:a16="http://schemas.microsoft.com/office/drawing/2014/main" id="{9E0796AD-FC5C-4466-AFB9-3266BEA2D214}"/>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405381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B3ECF8EF-D514-AFEA-625F-03E5E3C48B8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1000" contrast="-71000"/>
                    </a14:imgEffect>
                  </a14:imgLayer>
                </a14:imgProps>
              </a:ext>
              <a:ext uri="{28A0092B-C50C-407E-A947-70E740481C1C}">
                <a14:useLocalDpi xmlns:a14="http://schemas.microsoft.com/office/drawing/2010/main" val="0"/>
              </a:ext>
            </a:extLst>
          </a:blip>
          <a:srcRect t="7796" b="7796"/>
          <a:stretch>
            <a:fillRect/>
          </a:stretch>
        </p:blipFill>
        <p:spPr>
          <a:xfrm>
            <a:off x="-11724" y="0"/>
            <a:ext cx="12192001" cy="6858000"/>
          </a:xfrm>
          <a:prstGeom prst="rect">
            <a:avLst/>
          </a:prstGeom>
        </p:spPr>
      </p:pic>
      <p:sp>
        <p:nvSpPr>
          <p:cNvPr id="9" name="Title 8">
            <a:extLst>
              <a:ext uri="{FF2B5EF4-FFF2-40B4-BE49-F238E27FC236}">
                <a16:creationId xmlns:a16="http://schemas.microsoft.com/office/drawing/2014/main" id="{25977CA1-3925-4AF9-BC7E-8A88B6BB5AD9}"/>
              </a:ext>
            </a:extLst>
          </p:cNvPr>
          <p:cNvSpPr>
            <a:spLocks noGrp="1"/>
          </p:cNvSpPr>
          <p:nvPr>
            <p:ph type="ctrTitle"/>
          </p:nvPr>
        </p:nvSpPr>
        <p:spPr>
          <a:xfrm>
            <a:off x="612074" y="5289144"/>
            <a:ext cx="10967851" cy="887819"/>
          </a:xfrm>
        </p:spPr>
        <p:txBody>
          <a:bodyPr/>
          <a:lstStyle/>
          <a:p>
            <a:r>
              <a:rPr lang="en-US" sz="6000" b="1" cap="none" dirty="0">
                <a:solidFill>
                  <a:schemeClr val="accent1">
                    <a:lumMod val="50000"/>
                  </a:schemeClr>
                </a:solidFill>
                <a:latin typeface="+mj-lt"/>
              </a:rPr>
              <a:t>Locations</a:t>
            </a:r>
          </a:p>
        </p:txBody>
      </p:sp>
      <p:sp>
        <p:nvSpPr>
          <p:cNvPr id="8" name="Rectangle 7">
            <a:extLst>
              <a:ext uri="{FF2B5EF4-FFF2-40B4-BE49-F238E27FC236}">
                <a16:creationId xmlns:a16="http://schemas.microsoft.com/office/drawing/2014/main" id="{ADE80D09-9291-4230-BEFF-67069EA474A7}"/>
              </a:ext>
            </a:extLst>
          </p:cNvPr>
          <p:cNvSpPr/>
          <p:nvPr/>
        </p:nvSpPr>
        <p:spPr>
          <a:xfrm>
            <a:off x="4510216" y="0"/>
            <a:ext cx="7069709" cy="605960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9E0EBD34-9361-4B4D-AC1E-51F870D30509}"/>
              </a:ext>
            </a:extLst>
          </p:cNvPr>
          <p:cNvSpPr>
            <a:spLocks noGrp="1"/>
          </p:cNvSpPr>
          <p:nvPr>
            <p:ph sz="half" idx="1"/>
          </p:nvPr>
        </p:nvSpPr>
        <p:spPr>
          <a:xfrm>
            <a:off x="8099385" y="681036"/>
            <a:ext cx="3480540" cy="4608109"/>
          </a:xfrm>
        </p:spPr>
        <p:txBody>
          <a:bodyPr>
            <a:normAutofit/>
          </a:bodyPr>
          <a:lstStyle/>
          <a:p>
            <a:pPr marL="0" indent="0">
              <a:spcBef>
                <a:spcPts val="0"/>
              </a:spcBef>
              <a:spcAft>
                <a:spcPts val="0"/>
              </a:spcAft>
              <a:buNone/>
            </a:pPr>
            <a:r>
              <a:rPr lang="en-US" sz="2400" cap="none" dirty="0">
                <a:latin typeface="+mn-lt"/>
              </a:rPr>
              <a:t>Our service area includes the counties of:</a:t>
            </a:r>
          </a:p>
          <a:p>
            <a:pPr marL="574675" indent="-457200">
              <a:spcBef>
                <a:spcPts val="0"/>
              </a:spcBef>
              <a:spcAft>
                <a:spcPts val="0"/>
              </a:spcAft>
              <a:buFont typeface="+mj-lt"/>
              <a:buAutoNum type="arabicPeriod"/>
            </a:pPr>
            <a:r>
              <a:rPr lang="en-US" sz="2000" cap="none" dirty="0">
                <a:latin typeface="+mn-lt"/>
              </a:rPr>
              <a:t>Aitkin</a:t>
            </a:r>
          </a:p>
          <a:p>
            <a:pPr marL="574675" indent="-457200">
              <a:spcBef>
                <a:spcPts val="0"/>
              </a:spcBef>
              <a:spcAft>
                <a:spcPts val="0"/>
              </a:spcAft>
              <a:buFont typeface="+mj-lt"/>
              <a:buAutoNum type="arabicPeriod"/>
            </a:pPr>
            <a:r>
              <a:rPr lang="en-US" sz="2000" cap="none" dirty="0">
                <a:latin typeface="+mn-lt"/>
              </a:rPr>
              <a:t>Benton</a:t>
            </a:r>
          </a:p>
          <a:p>
            <a:pPr marL="574675" indent="-457200">
              <a:spcBef>
                <a:spcPts val="0"/>
              </a:spcBef>
              <a:spcAft>
                <a:spcPts val="0"/>
              </a:spcAft>
              <a:buFont typeface="+mj-lt"/>
              <a:buAutoNum type="arabicPeriod"/>
            </a:pPr>
            <a:r>
              <a:rPr lang="en-US" sz="2000" cap="none" dirty="0">
                <a:latin typeface="+mn-lt"/>
              </a:rPr>
              <a:t>Chisago</a:t>
            </a:r>
          </a:p>
          <a:p>
            <a:pPr marL="574675" indent="-457200">
              <a:spcBef>
                <a:spcPts val="0"/>
              </a:spcBef>
              <a:spcAft>
                <a:spcPts val="0"/>
              </a:spcAft>
              <a:buFont typeface="+mj-lt"/>
              <a:buAutoNum type="arabicPeriod"/>
            </a:pPr>
            <a:r>
              <a:rPr lang="en-US" sz="2000" cap="none" dirty="0">
                <a:latin typeface="+mn-lt"/>
              </a:rPr>
              <a:t>Crow Wing</a:t>
            </a:r>
          </a:p>
          <a:p>
            <a:pPr marL="574675" indent="-457200">
              <a:spcBef>
                <a:spcPts val="0"/>
              </a:spcBef>
              <a:spcAft>
                <a:spcPts val="0"/>
              </a:spcAft>
              <a:buFont typeface="+mj-lt"/>
              <a:buAutoNum type="arabicPeriod"/>
            </a:pPr>
            <a:r>
              <a:rPr lang="en-US" sz="2000" cap="none" dirty="0">
                <a:latin typeface="+mn-lt"/>
              </a:rPr>
              <a:t>Kanabec</a:t>
            </a:r>
          </a:p>
          <a:p>
            <a:pPr marL="574675" indent="-457200">
              <a:spcBef>
                <a:spcPts val="0"/>
              </a:spcBef>
              <a:spcAft>
                <a:spcPts val="0"/>
              </a:spcAft>
              <a:buFont typeface="+mj-lt"/>
              <a:buAutoNum type="arabicPeriod"/>
            </a:pPr>
            <a:r>
              <a:rPr lang="en-US" sz="2000" cap="none" dirty="0">
                <a:latin typeface="+mn-lt"/>
              </a:rPr>
              <a:t>Mille Lacs</a:t>
            </a:r>
          </a:p>
          <a:p>
            <a:pPr marL="574675" indent="-457200">
              <a:spcBef>
                <a:spcPts val="0"/>
              </a:spcBef>
              <a:spcAft>
                <a:spcPts val="0"/>
              </a:spcAft>
              <a:buFont typeface="+mj-lt"/>
              <a:buAutoNum type="arabicPeriod"/>
            </a:pPr>
            <a:r>
              <a:rPr lang="en-US" sz="2000" cap="none" dirty="0">
                <a:latin typeface="+mn-lt"/>
              </a:rPr>
              <a:t>Morrison</a:t>
            </a:r>
          </a:p>
          <a:p>
            <a:pPr marL="574675" indent="-457200">
              <a:spcBef>
                <a:spcPts val="0"/>
              </a:spcBef>
              <a:spcAft>
                <a:spcPts val="0"/>
              </a:spcAft>
              <a:buFont typeface="+mj-lt"/>
              <a:buAutoNum type="arabicPeriod"/>
            </a:pPr>
            <a:r>
              <a:rPr lang="en-US" sz="2000" cap="none" dirty="0">
                <a:latin typeface="+mn-lt"/>
              </a:rPr>
              <a:t>Pine </a:t>
            </a:r>
          </a:p>
          <a:p>
            <a:pPr marL="574675" indent="-457200">
              <a:spcBef>
                <a:spcPts val="0"/>
              </a:spcBef>
              <a:spcAft>
                <a:spcPts val="0"/>
              </a:spcAft>
              <a:buFont typeface="+mj-lt"/>
              <a:buAutoNum type="arabicPeriod"/>
            </a:pPr>
            <a:r>
              <a:rPr lang="en-US" sz="2000" cap="none" dirty="0">
                <a:latin typeface="+mn-lt"/>
              </a:rPr>
              <a:t>Anoka</a:t>
            </a:r>
          </a:p>
          <a:p>
            <a:pPr marL="574675" indent="-457200">
              <a:spcBef>
                <a:spcPts val="0"/>
              </a:spcBef>
              <a:spcAft>
                <a:spcPts val="0"/>
              </a:spcAft>
              <a:buFont typeface="+mj-lt"/>
              <a:buAutoNum type="arabicPeriod"/>
            </a:pPr>
            <a:r>
              <a:rPr lang="en-US" sz="2000" cap="none" dirty="0">
                <a:latin typeface="+mn-lt"/>
              </a:rPr>
              <a:t>Hennepin</a:t>
            </a:r>
          </a:p>
          <a:p>
            <a:pPr marL="574675" indent="-457200">
              <a:spcBef>
                <a:spcPts val="0"/>
              </a:spcBef>
              <a:spcAft>
                <a:spcPts val="0"/>
              </a:spcAft>
              <a:buFont typeface="+mj-lt"/>
              <a:buAutoNum type="arabicPeriod"/>
            </a:pPr>
            <a:r>
              <a:rPr lang="en-US" sz="2000" cap="none" dirty="0">
                <a:latin typeface="+mn-lt"/>
              </a:rPr>
              <a:t>Ramsey</a:t>
            </a:r>
            <a:endParaRPr lang="en-US" sz="1400" dirty="0"/>
          </a:p>
        </p:txBody>
      </p:sp>
      <p:sp>
        <p:nvSpPr>
          <p:cNvPr id="11" name="Content Placeholder 10">
            <a:extLst>
              <a:ext uri="{FF2B5EF4-FFF2-40B4-BE49-F238E27FC236}">
                <a16:creationId xmlns:a16="http://schemas.microsoft.com/office/drawing/2014/main" id="{81A42EC4-79D6-408F-B36A-F5D93FC42FFD}"/>
              </a:ext>
            </a:extLst>
          </p:cNvPr>
          <p:cNvSpPr>
            <a:spLocks noGrp="1"/>
          </p:cNvSpPr>
          <p:nvPr>
            <p:ph sz="half" idx="2"/>
          </p:nvPr>
        </p:nvSpPr>
        <p:spPr>
          <a:xfrm>
            <a:off x="612075" y="713957"/>
            <a:ext cx="3394697" cy="4575186"/>
          </a:xfrm>
        </p:spPr>
        <p:txBody>
          <a:bodyPr anchor="b">
            <a:normAutofit/>
          </a:bodyPr>
          <a:lstStyle/>
          <a:p>
            <a:pPr marL="0" indent="0">
              <a:buNone/>
            </a:pPr>
            <a:r>
              <a:rPr lang="en-US" sz="2400" cap="none" dirty="0">
                <a:solidFill>
                  <a:schemeClr val="accent1">
                    <a:lumMod val="50000"/>
                  </a:schemeClr>
                </a:solidFill>
                <a:latin typeface="+mn-lt"/>
              </a:rPr>
              <a:t>Aanjibimaadizing has offices in the Urban area, District I, District II, and District III. </a:t>
            </a:r>
          </a:p>
          <a:p>
            <a:pPr marL="0" indent="0">
              <a:buNone/>
            </a:pPr>
            <a:r>
              <a:rPr lang="en-US" sz="2400" cap="none" dirty="0">
                <a:solidFill>
                  <a:schemeClr val="accent1">
                    <a:lumMod val="50000"/>
                  </a:schemeClr>
                </a:solidFill>
                <a:latin typeface="+mn-lt"/>
              </a:rPr>
              <a:t>The offices are open to walk in clients. </a:t>
            </a:r>
          </a:p>
          <a:p>
            <a:pPr marL="0" indent="0">
              <a:buNone/>
            </a:pPr>
            <a:r>
              <a:rPr lang="en-US" sz="2400" cap="none" dirty="0">
                <a:solidFill>
                  <a:schemeClr val="accent1">
                    <a:lumMod val="50000"/>
                  </a:schemeClr>
                </a:solidFill>
                <a:latin typeface="+mn-lt"/>
              </a:rPr>
              <a:t>Clients can also call or email. </a:t>
            </a:r>
          </a:p>
          <a:p>
            <a:endParaRPr lang="en-US" dirty="0"/>
          </a:p>
        </p:txBody>
      </p:sp>
      <p:pic>
        <p:nvPicPr>
          <p:cNvPr id="7" name="Picture 6">
            <a:extLst>
              <a:ext uri="{FF2B5EF4-FFF2-40B4-BE49-F238E27FC236}">
                <a16:creationId xmlns:a16="http://schemas.microsoft.com/office/drawing/2014/main" id="{8A7092AF-C0F0-47BE-8806-C9AB426E3E2E}"/>
              </a:ext>
            </a:extLst>
          </p:cNvPr>
          <p:cNvPicPr>
            <a:picLocks noChangeAspect="1"/>
          </p:cNvPicPr>
          <p:nvPr/>
        </p:nvPicPr>
        <p:blipFill>
          <a:blip r:embed="rId5">
            <a:duotone>
              <a:schemeClr val="accent4">
                <a:shade val="45000"/>
                <a:satMod val="135000"/>
              </a:schemeClr>
              <a:prstClr val="white"/>
            </a:duotone>
          </a:blip>
          <a:stretch>
            <a:fillRect/>
          </a:stretch>
        </p:blipFill>
        <p:spPr>
          <a:xfrm>
            <a:off x="5061213" y="956155"/>
            <a:ext cx="2983857" cy="3409169"/>
          </a:xfrm>
          <a:prstGeom prst="rect">
            <a:avLst/>
          </a:prstGeom>
        </p:spPr>
      </p:pic>
    </p:spTree>
    <p:extLst>
      <p:ext uri="{BB962C8B-B14F-4D97-AF65-F5344CB8AC3E}">
        <p14:creationId xmlns:p14="http://schemas.microsoft.com/office/powerpoint/2010/main" val="2478768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214654-1C07-20C6-A1A2-CE429E6E0E0E}"/>
              </a:ext>
            </a:extLst>
          </p:cNvPr>
          <p:cNvSpPr txBox="1"/>
          <p:nvPr/>
        </p:nvSpPr>
        <p:spPr>
          <a:xfrm>
            <a:off x="3030279" y="1543868"/>
            <a:ext cx="6290505" cy="3770263"/>
          </a:xfrm>
          <a:prstGeom prst="rect">
            <a:avLst/>
          </a:prstGeom>
          <a:noFill/>
        </p:spPr>
        <p:txBody>
          <a:bodyPr wrap="none" rtlCol="0">
            <a:spAutoFit/>
          </a:bodyPr>
          <a:lstStyle/>
          <a:p>
            <a:r>
              <a:rPr lang="en-US" sz="23900" b="1" dirty="0">
                <a:solidFill>
                  <a:schemeClr val="accent1">
                    <a:lumMod val="40000"/>
                    <a:lumOff val="60000"/>
                  </a:schemeClr>
                </a:solidFill>
              </a:rPr>
              <a:t>FY22</a:t>
            </a:r>
          </a:p>
        </p:txBody>
      </p:sp>
      <p:sp>
        <p:nvSpPr>
          <p:cNvPr id="6" name="Rectangle 5">
            <a:extLst>
              <a:ext uri="{FF2B5EF4-FFF2-40B4-BE49-F238E27FC236}">
                <a16:creationId xmlns:a16="http://schemas.microsoft.com/office/drawing/2014/main" id="{670B6E53-4B13-42FF-E019-EC96DBD2F9CD}"/>
              </a:ext>
            </a:extLst>
          </p:cNvPr>
          <p:cNvSpPr/>
          <p:nvPr/>
        </p:nvSpPr>
        <p:spPr>
          <a:xfrm>
            <a:off x="421758" y="0"/>
            <a:ext cx="11348484" cy="6847366"/>
          </a:xfrm>
          <a:prstGeom prst="rect">
            <a:avLst/>
          </a:prstGeom>
          <a:solidFill>
            <a:srgbClr val="FFFFF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9BB09-2584-4C1F-AA74-FFB22FCD8DC1}"/>
              </a:ext>
            </a:extLst>
          </p:cNvPr>
          <p:cNvSpPr>
            <a:spLocks noGrp="1"/>
          </p:cNvSpPr>
          <p:nvPr>
            <p:ph type="title"/>
          </p:nvPr>
        </p:nvSpPr>
        <p:spPr>
          <a:xfrm>
            <a:off x="597538" y="-102707"/>
            <a:ext cx="10515600" cy="1325563"/>
          </a:xfrm>
        </p:spPr>
        <p:txBody>
          <a:bodyPr>
            <a:normAutofit/>
          </a:bodyPr>
          <a:lstStyle/>
          <a:p>
            <a:pPr algn="ctr"/>
            <a:r>
              <a:rPr lang="en-US" sz="4800" b="1" dirty="0">
                <a:solidFill>
                  <a:schemeClr val="accent1"/>
                </a:solidFill>
              </a:rPr>
              <a:t>Recent Accomplishments…</a:t>
            </a:r>
            <a:endParaRPr lang="en-US" sz="6600" b="1" dirty="0">
              <a:solidFill>
                <a:schemeClr val="accent1"/>
              </a:solidFill>
            </a:endParaRPr>
          </a:p>
        </p:txBody>
      </p:sp>
      <p:sp>
        <p:nvSpPr>
          <p:cNvPr id="3" name="Content Placeholder 2">
            <a:extLst>
              <a:ext uri="{FF2B5EF4-FFF2-40B4-BE49-F238E27FC236}">
                <a16:creationId xmlns:a16="http://schemas.microsoft.com/office/drawing/2014/main" id="{2B48322E-C008-434D-981A-68420D67473A}"/>
              </a:ext>
            </a:extLst>
          </p:cNvPr>
          <p:cNvSpPr>
            <a:spLocks noGrp="1"/>
          </p:cNvSpPr>
          <p:nvPr>
            <p:ph sz="half" idx="1"/>
          </p:nvPr>
        </p:nvSpPr>
        <p:spPr>
          <a:xfrm>
            <a:off x="597538" y="797442"/>
            <a:ext cx="5498462" cy="6060558"/>
          </a:xfrm>
        </p:spPr>
        <p:txBody>
          <a:bodyPr>
            <a:noAutofit/>
          </a:bodyPr>
          <a:lstStyle/>
          <a:p>
            <a:pPr marL="0" indent="0" algn="ctr">
              <a:lnSpc>
                <a:spcPct val="100000"/>
              </a:lnSpc>
              <a:spcBef>
                <a:spcPts val="0"/>
              </a:spcBef>
              <a:spcAft>
                <a:spcPts val="600"/>
              </a:spcAft>
              <a:buNone/>
            </a:pPr>
            <a:r>
              <a:rPr lang="en-US" sz="1000" cap="none" dirty="0"/>
              <a:t>Aanjibimaadizing was awarded the Division Chief’s Award in 2022</a:t>
            </a:r>
          </a:p>
          <a:p>
            <a:pPr marL="0" lvl="0" indent="0" algn="ctr">
              <a:lnSpc>
                <a:spcPct val="100000"/>
              </a:lnSpc>
              <a:spcBef>
                <a:spcPts val="0"/>
              </a:spcBef>
              <a:spcAft>
                <a:spcPts val="600"/>
              </a:spcAft>
              <a:buNone/>
            </a:pPr>
            <a:r>
              <a:rPr lang="en-US" sz="1000" cap="none" dirty="0"/>
              <a:t>A community elder commented that Aanjibimaadizing was the best thing to happen to the reservation</a:t>
            </a:r>
          </a:p>
          <a:p>
            <a:pPr marL="0" lvl="0" indent="0" algn="ctr">
              <a:lnSpc>
                <a:spcPct val="100000"/>
              </a:lnSpc>
              <a:spcBef>
                <a:spcPts val="0"/>
              </a:spcBef>
              <a:spcAft>
                <a:spcPts val="600"/>
              </a:spcAft>
              <a:buNone/>
            </a:pPr>
            <a:r>
              <a:rPr lang="en-US" sz="1000" cap="none" dirty="0"/>
              <a:t>After remodeling and hiring two staff, the Aanji Garage opened as a training and vehicle service center for Mille Lacs Band Departments</a:t>
            </a:r>
          </a:p>
          <a:p>
            <a:pPr marL="0" lvl="0" indent="0" algn="ctr">
              <a:lnSpc>
                <a:spcPct val="100000"/>
              </a:lnSpc>
              <a:spcBef>
                <a:spcPts val="0"/>
              </a:spcBef>
              <a:spcAft>
                <a:spcPts val="600"/>
              </a:spcAft>
              <a:buNone/>
            </a:pPr>
            <a:r>
              <a:rPr lang="en-US" sz="1000" cap="none" dirty="0"/>
              <a:t>Construction began on the former clinic to renovate it into a training center</a:t>
            </a:r>
          </a:p>
          <a:p>
            <a:pPr marL="0" lvl="0" indent="0" algn="ctr">
              <a:lnSpc>
                <a:spcPct val="100000"/>
              </a:lnSpc>
              <a:spcBef>
                <a:spcPts val="0"/>
              </a:spcBef>
              <a:spcAft>
                <a:spcPts val="600"/>
              </a:spcAft>
              <a:buNone/>
            </a:pPr>
            <a:r>
              <a:rPr lang="en-US" sz="1000" cap="none" dirty="0"/>
              <a:t>Online applications were developed for all program services (Aanji adult and youth programming, Rosetta Stone, CHAP, CERA, CERA-HUD, HAF and PEAF)</a:t>
            </a:r>
          </a:p>
          <a:p>
            <a:pPr marL="0" lvl="0" indent="0" algn="ctr">
              <a:lnSpc>
                <a:spcPct val="100000"/>
              </a:lnSpc>
              <a:spcBef>
                <a:spcPts val="0"/>
              </a:spcBef>
              <a:spcAft>
                <a:spcPts val="600"/>
              </a:spcAft>
              <a:buNone/>
            </a:pPr>
            <a:r>
              <a:rPr lang="en-US" sz="1000" cap="none" dirty="0"/>
              <a:t>Rosetta Stone launched with 3,438 current licenses in use by members of 128 tribal nations</a:t>
            </a:r>
          </a:p>
          <a:p>
            <a:pPr marL="0" lvl="0" indent="0" algn="ctr">
              <a:lnSpc>
                <a:spcPct val="100000"/>
              </a:lnSpc>
              <a:spcBef>
                <a:spcPts val="0"/>
              </a:spcBef>
              <a:spcAft>
                <a:spcPts val="600"/>
              </a:spcAft>
              <a:buNone/>
            </a:pPr>
            <a:r>
              <a:rPr lang="en-US" sz="1000" cap="none" dirty="0"/>
              <a:t>110 hours of audio (oral histories) have been collected</a:t>
            </a:r>
          </a:p>
          <a:p>
            <a:pPr marL="0" lvl="0" indent="0" algn="ctr">
              <a:lnSpc>
                <a:spcPct val="100000"/>
              </a:lnSpc>
              <a:spcBef>
                <a:spcPts val="0"/>
              </a:spcBef>
              <a:spcAft>
                <a:spcPts val="600"/>
              </a:spcAft>
              <a:buNone/>
            </a:pPr>
            <a:r>
              <a:rPr lang="en-US" sz="1000" cap="none" dirty="0"/>
              <a:t>Nine cultural articles have been published in the Innajimowin</a:t>
            </a:r>
          </a:p>
          <a:p>
            <a:pPr marL="0" lvl="0" indent="0" algn="ctr">
              <a:lnSpc>
                <a:spcPct val="100000"/>
              </a:lnSpc>
              <a:spcBef>
                <a:spcPts val="0"/>
              </a:spcBef>
              <a:spcAft>
                <a:spcPts val="600"/>
              </a:spcAft>
              <a:buNone/>
            </a:pPr>
            <a:r>
              <a:rPr lang="en-US" sz="1000" cap="none" dirty="0"/>
              <a:t>11 elder recordings have been archived</a:t>
            </a:r>
          </a:p>
          <a:p>
            <a:pPr marL="0" lvl="0" indent="0" algn="ctr">
              <a:lnSpc>
                <a:spcPct val="100000"/>
              </a:lnSpc>
              <a:spcBef>
                <a:spcPts val="0"/>
              </a:spcBef>
              <a:spcAft>
                <a:spcPts val="600"/>
              </a:spcAft>
              <a:buNone/>
            </a:pPr>
            <a:r>
              <a:rPr lang="en-US" sz="1000" cap="none" dirty="0"/>
              <a:t>Suicide Prevention training and resources were developed and shared with MLB communities, employees, and four schools</a:t>
            </a:r>
          </a:p>
          <a:p>
            <a:pPr marL="0" lvl="0" indent="0" algn="ctr">
              <a:lnSpc>
                <a:spcPct val="100000"/>
              </a:lnSpc>
              <a:spcBef>
                <a:spcPts val="0"/>
              </a:spcBef>
              <a:spcAft>
                <a:spcPts val="600"/>
              </a:spcAft>
              <a:buNone/>
            </a:pPr>
            <a:r>
              <a:rPr lang="en-US" sz="1000" cap="none" dirty="0"/>
              <a:t>Provided opportunities for youth and Band members to attend Timberwolves games</a:t>
            </a:r>
          </a:p>
          <a:p>
            <a:pPr marL="0" lvl="0" indent="0" algn="ctr">
              <a:lnSpc>
                <a:spcPct val="100000"/>
              </a:lnSpc>
              <a:spcBef>
                <a:spcPts val="0"/>
              </a:spcBef>
              <a:spcAft>
                <a:spcPts val="600"/>
              </a:spcAft>
              <a:buNone/>
            </a:pPr>
            <a:r>
              <a:rPr lang="en-US" sz="1000" cap="none" dirty="0"/>
              <a:t>Transported multiple clients to treatment</a:t>
            </a:r>
          </a:p>
          <a:p>
            <a:pPr marL="0" lvl="0" indent="0" algn="ctr">
              <a:lnSpc>
                <a:spcPct val="100000"/>
              </a:lnSpc>
              <a:spcBef>
                <a:spcPts val="0"/>
              </a:spcBef>
              <a:spcAft>
                <a:spcPts val="600"/>
              </a:spcAft>
              <a:buNone/>
            </a:pPr>
            <a:r>
              <a:rPr lang="en-US" sz="1000" cap="none" dirty="0"/>
              <a:t>Held 2nd Annual Winter Clothing Drive</a:t>
            </a:r>
          </a:p>
          <a:p>
            <a:pPr marL="0" lvl="0" indent="0" algn="ctr">
              <a:lnSpc>
                <a:spcPct val="100000"/>
              </a:lnSpc>
              <a:spcBef>
                <a:spcPts val="0"/>
              </a:spcBef>
              <a:spcAft>
                <a:spcPts val="600"/>
              </a:spcAft>
              <a:buNone/>
            </a:pPr>
            <a:r>
              <a:rPr lang="en-US" sz="1000" cap="none" dirty="0"/>
              <a:t>Instructors helped 725 clients with an average of 18 clients assists per day</a:t>
            </a:r>
          </a:p>
          <a:p>
            <a:pPr marL="0" lvl="0" indent="0" algn="ctr">
              <a:lnSpc>
                <a:spcPct val="100000"/>
              </a:lnSpc>
              <a:spcBef>
                <a:spcPts val="0"/>
              </a:spcBef>
              <a:spcAft>
                <a:spcPts val="600"/>
              </a:spcAft>
              <a:buNone/>
            </a:pPr>
            <a:r>
              <a:rPr lang="en-US" sz="1000" cap="none" dirty="0"/>
              <a:t>942 clients participated in 126 different training courses offered</a:t>
            </a:r>
          </a:p>
          <a:p>
            <a:pPr marL="0" lvl="0" indent="0" algn="ctr">
              <a:lnSpc>
                <a:spcPct val="100000"/>
              </a:lnSpc>
              <a:spcBef>
                <a:spcPts val="0"/>
              </a:spcBef>
              <a:spcAft>
                <a:spcPts val="600"/>
              </a:spcAft>
              <a:buNone/>
            </a:pPr>
            <a:r>
              <a:rPr lang="en-US" sz="1000" cap="none" dirty="0"/>
              <a:t>142 clients were assisted in earning certifications through Pine Technical and Community College</a:t>
            </a:r>
          </a:p>
          <a:p>
            <a:pPr marL="0" lvl="0" indent="0" algn="ctr">
              <a:lnSpc>
                <a:spcPct val="100000"/>
              </a:lnSpc>
              <a:spcBef>
                <a:spcPts val="0"/>
              </a:spcBef>
              <a:spcAft>
                <a:spcPts val="600"/>
              </a:spcAft>
              <a:buNone/>
            </a:pPr>
            <a:r>
              <a:rPr lang="en-US" sz="1000" cap="none" dirty="0"/>
              <a:t>443 clients were assisted with reinstatement fees and obtaining their MN driver’s license</a:t>
            </a:r>
          </a:p>
          <a:p>
            <a:pPr marL="0" lvl="0" indent="0" algn="ctr">
              <a:lnSpc>
                <a:spcPct val="100000"/>
              </a:lnSpc>
              <a:spcBef>
                <a:spcPts val="0"/>
              </a:spcBef>
              <a:spcAft>
                <a:spcPts val="600"/>
              </a:spcAft>
              <a:buNone/>
            </a:pPr>
            <a:r>
              <a:rPr lang="en-US" sz="1000" cap="none" dirty="0"/>
              <a:t>Expanded small business development by providing funding to more than 20 clients in FY22</a:t>
            </a:r>
          </a:p>
          <a:p>
            <a:pPr marL="0" lvl="0" indent="0" algn="ctr">
              <a:lnSpc>
                <a:spcPct val="100000"/>
              </a:lnSpc>
              <a:spcBef>
                <a:spcPts val="0"/>
              </a:spcBef>
              <a:spcAft>
                <a:spcPts val="600"/>
              </a:spcAft>
              <a:buNone/>
            </a:pPr>
            <a:r>
              <a:rPr lang="en-US" sz="1000" cap="none" dirty="0"/>
              <a:t>Currently there are 437 active Adult Employment, Education and Training clients and 16 TANF clients</a:t>
            </a:r>
          </a:p>
          <a:p>
            <a:pPr marL="0" lvl="0" indent="0" algn="ctr">
              <a:lnSpc>
                <a:spcPct val="100000"/>
              </a:lnSpc>
              <a:spcBef>
                <a:spcPts val="0"/>
              </a:spcBef>
              <a:spcAft>
                <a:spcPts val="600"/>
              </a:spcAft>
              <a:buNone/>
            </a:pPr>
            <a:r>
              <a:rPr lang="en-US" sz="1000" cap="none" dirty="0"/>
              <a:t>In total, there have been 837 adult clients this past year</a:t>
            </a:r>
          </a:p>
          <a:p>
            <a:pPr marL="0" lvl="0" indent="0" algn="ctr">
              <a:lnSpc>
                <a:spcPct val="100000"/>
              </a:lnSpc>
              <a:spcBef>
                <a:spcPts val="0"/>
              </a:spcBef>
              <a:spcAft>
                <a:spcPts val="600"/>
              </a:spcAft>
              <a:buNone/>
            </a:pPr>
            <a:r>
              <a:rPr lang="en-US" sz="1000" cap="none" dirty="0"/>
              <a:t>$251,780.64 were paid in support services</a:t>
            </a:r>
          </a:p>
          <a:p>
            <a:pPr marL="0" lvl="0" indent="0" algn="ctr">
              <a:lnSpc>
                <a:spcPct val="100000"/>
              </a:lnSpc>
              <a:spcBef>
                <a:spcPts val="0"/>
              </a:spcBef>
              <a:spcAft>
                <a:spcPts val="600"/>
              </a:spcAft>
              <a:buNone/>
            </a:pPr>
            <a:r>
              <a:rPr lang="en-US" sz="1000" cap="none" dirty="0"/>
              <a:t>127 WEX participants provided 45,276 hours of labor to the community and local businesses as they learned job skills</a:t>
            </a:r>
          </a:p>
          <a:p>
            <a:pPr marL="0" lvl="0" indent="0" algn="ctr">
              <a:lnSpc>
                <a:spcPct val="100000"/>
              </a:lnSpc>
              <a:spcBef>
                <a:spcPts val="0"/>
              </a:spcBef>
              <a:spcAft>
                <a:spcPts val="600"/>
              </a:spcAft>
              <a:buNone/>
            </a:pPr>
            <a:endParaRPr lang="en-US" sz="1000" cap="none" dirty="0"/>
          </a:p>
          <a:p>
            <a:pPr marL="0" lvl="0" indent="0" algn="ctr">
              <a:lnSpc>
                <a:spcPct val="100000"/>
              </a:lnSpc>
              <a:spcBef>
                <a:spcPts val="0"/>
              </a:spcBef>
              <a:buNone/>
            </a:pPr>
            <a:endParaRPr lang="en-US" sz="900" cap="none" dirty="0"/>
          </a:p>
          <a:p>
            <a:pPr>
              <a:lnSpc>
                <a:spcPct val="100000"/>
              </a:lnSpc>
              <a:spcBef>
                <a:spcPts val="0"/>
              </a:spcBef>
            </a:pPr>
            <a:endParaRPr lang="en-US" sz="900" cap="none" dirty="0"/>
          </a:p>
        </p:txBody>
      </p:sp>
      <p:sp>
        <p:nvSpPr>
          <p:cNvPr id="4" name="Content Placeholder 3">
            <a:extLst>
              <a:ext uri="{FF2B5EF4-FFF2-40B4-BE49-F238E27FC236}">
                <a16:creationId xmlns:a16="http://schemas.microsoft.com/office/drawing/2014/main" id="{6CEDF718-1A87-4EC1-AB90-720D37394C54}"/>
              </a:ext>
            </a:extLst>
          </p:cNvPr>
          <p:cNvSpPr>
            <a:spLocks noGrp="1"/>
          </p:cNvSpPr>
          <p:nvPr>
            <p:ph sz="half" idx="2"/>
          </p:nvPr>
        </p:nvSpPr>
        <p:spPr>
          <a:xfrm>
            <a:off x="6096000" y="797441"/>
            <a:ext cx="5498462" cy="6049925"/>
          </a:xfrm>
        </p:spPr>
        <p:txBody>
          <a:bodyPr>
            <a:noAutofit/>
          </a:bodyPr>
          <a:lstStyle/>
          <a:p>
            <a:pPr marL="0" indent="0" algn="ctr">
              <a:lnSpc>
                <a:spcPct val="100000"/>
              </a:lnSpc>
              <a:spcBef>
                <a:spcPts val="0"/>
              </a:spcBef>
              <a:spcAft>
                <a:spcPts val="600"/>
              </a:spcAft>
              <a:buNone/>
            </a:pPr>
            <a:r>
              <a:rPr lang="en-US" sz="1000" cap="none" dirty="0"/>
              <a:t>Aanjibimaadizing became merit certified and is now able to administer SNAP</a:t>
            </a:r>
          </a:p>
          <a:p>
            <a:pPr marL="0" lvl="0" indent="0" algn="ctr">
              <a:lnSpc>
                <a:spcPct val="100000"/>
              </a:lnSpc>
              <a:spcBef>
                <a:spcPts val="0"/>
              </a:spcBef>
              <a:spcAft>
                <a:spcPts val="600"/>
              </a:spcAft>
              <a:buNone/>
            </a:pPr>
            <a:r>
              <a:rPr lang="en-US" sz="1000" cap="none" dirty="0"/>
              <a:t>Facilitated services assisted with reuniting 17 families</a:t>
            </a:r>
          </a:p>
          <a:p>
            <a:pPr marL="0" lvl="0" indent="0" algn="ctr">
              <a:lnSpc>
                <a:spcPct val="100000"/>
              </a:lnSpc>
              <a:spcBef>
                <a:spcPts val="0"/>
              </a:spcBef>
              <a:spcAft>
                <a:spcPts val="600"/>
              </a:spcAft>
              <a:buNone/>
            </a:pPr>
            <a:r>
              <a:rPr lang="en-US" sz="1000" cap="none" dirty="0"/>
              <a:t>49 families secured housing</a:t>
            </a:r>
          </a:p>
          <a:p>
            <a:pPr marL="0" lvl="0" indent="0" algn="ctr">
              <a:lnSpc>
                <a:spcPct val="100000"/>
              </a:lnSpc>
              <a:spcBef>
                <a:spcPts val="0"/>
              </a:spcBef>
              <a:spcAft>
                <a:spcPts val="600"/>
              </a:spcAft>
              <a:buNone/>
            </a:pPr>
            <a:r>
              <a:rPr lang="en-US" sz="1000" cap="none" dirty="0"/>
              <a:t>20 families moved into permanent housing</a:t>
            </a:r>
          </a:p>
          <a:p>
            <a:pPr marL="0" lvl="0" indent="0" algn="ctr">
              <a:lnSpc>
                <a:spcPct val="100000"/>
              </a:lnSpc>
              <a:spcBef>
                <a:spcPts val="0"/>
              </a:spcBef>
              <a:spcAft>
                <a:spcPts val="600"/>
              </a:spcAft>
              <a:buNone/>
            </a:pPr>
            <a:r>
              <a:rPr lang="en-US" sz="1000" cap="none" dirty="0"/>
              <a:t>Aanjibimaadizing distributed $4,313,067 dollars in special COVID-19 related funds since the start of the pandemic</a:t>
            </a:r>
          </a:p>
          <a:p>
            <a:pPr marL="0" lvl="0" indent="0" algn="ctr">
              <a:lnSpc>
                <a:spcPct val="100000"/>
              </a:lnSpc>
              <a:spcBef>
                <a:spcPts val="0"/>
              </a:spcBef>
              <a:spcAft>
                <a:spcPts val="600"/>
              </a:spcAft>
              <a:buNone/>
            </a:pPr>
            <a:r>
              <a:rPr lang="en-US" sz="1000" cap="none" dirty="0"/>
              <a:t>Distributed Toys for Tots</a:t>
            </a:r>
          </a:p>
          <a:p>
            <a:pPr marL="0" lvl="0" indent="0" algn="ctr">
              <a:lnSpc>
                <a:spcPct val="100000"/>
              </a:lnSpc>
              <a:spcBef>
                <a:spcPts val="0"/>
              </a:spcBef>
              <a:spcAft>
                <a:spcPts val="600"/>
              </a:spcAft>
              <a:buNone/>
            </a:pPr>
            <a:r>
              <a:rPr lang="en-US" sz="1000" cap="none" dirty="0"/>
              <a:t>Childcare assistance was expanded with a 36% increase in families served</a:t>
            </a:r>
          </a:p>
          <a:p>
            <a:pPr marL="0" lvl="0" indent="0" algn="ctr">
              <a:lnSpc>
                <a:spcPct val="100000"/>
              </a:lnSpc>
              <a:spcBef>
                <a:spcPts val="0"/>
              </a:spcBef>
              <a:spcAft>
                <a:spcPts val="600"/>
              </a:spcAft>
              <a:buNone/>
            </a:pPr>
            <a:r>
              <a:rPr lang="en-US" sz="1000" cap="none" dirty="0"/>
              <a:t>Supported Mille Lacs Early Education</a:t>
            </a:r>
          </a:p>
          <a:p>
            <a:pPr marL="0" lvl="0" indent="0" algn="ctr">
              <a:lnSpc>
                <a:spcPct val="100000"/>
              </a:lnSpc>
              <a:spcBef>
                <a:spcPts val="0"/>
              </a:spcBef>
              <a:spcAft>
                <a:spcPts val="600"/>
              </a:spcAft>
              <a:buNone/>
            </a:pPr>
            <a:r>
              <a:rPr lang="en-US" sz="1000" cap="none" dirty="0"/>
              <a:t>Supported construction at the D2 Head Start Child Care Remodel</a:t>
            </a:r>
          </a:p>
          <a:p>
            <a:pPr marL="0" lvl="0" indent="0" algn="ctr">
              <a:lnSpc>
                <a:spcPct val="100000"/>
              </a:lnSpc>
              <a:spcBef>
                <a:spcPts val="0"/>
              </a:spcBef>
              <a:spcAft>
                <a:spcPts val="600"/>
              </a:spcAft>
              <a:buNone/>
            </a:pPr>
            <a:r>
              <a:rPr lang="en-US" sz="1000" cap="none" dirty="0"/>
              <a:t>New playground in Lake Lena is being built for Ge-Niigaanizijig and the community to use</a:t>
            </a:r>
          </a:p>
          <a:p>
            <a:pPr marL="0" lvl="0" indent="0" algn="ctr">
              <a:lnSpc>
                <a:spcPct val="100000"/>
              </a:lnSpc>
              <a:spcBef>
                <a:spcPts val="0"/>
              </a:spcBef>
              <a:spcAft>
                <a:spcPts val="600"/>
              </a:spcAft>
              <a:buNone/>
            </a:pPr>
            <a:r>
              <a:rPr lang="en-US" sz="1000" cap="none" dirty="0"/>
              <a:t>Ge-Niigaanizijig expanded to Urban area and currently has 384 youth in the program</a:t>
            </a:r>
          </a:p>
          <a:p>
            <a:pPr marL="0" lvl="0" indent="0" algn="ctr">
              <a:lnSpc>
                <a:spcPct val="100000"/>
              </a:lnSpc>
              <a:spcBef>
                <a:spcPts val="0"/>
              </a:spcBef>
              <a:spcAft>
                <a:spcPts val="600"/>
              </a:spcAft>
              <a:buNone/>
            </a:pPr>
            <a:r>
              <a:rPr lang="en-US" sz="1000" cap="none" dirty="0"/>
              <a:t>$487,552 in youth support services and activity support were distributed</a:t>
            </a:r>
          </a:p>
          <a:p>
            <a:pPr marL="0" lvl="0" indent="0" algn="ctr">
              <a:lnSpc>
                <a:spcPct val="100000"/>
              </a:lnSpc>
              <a:spcBef>
                <a:spcPts val="0"/>
              </a:spcBef>
              <a:spcAft>
                <a:spcPts val="600"/>
              </a:spcAft>
              <a:buNone/>
            </a:pPr>
            <a:r>
              <a:rPr lang="en-US" sz="1000" cap="none" dirty="0"/>
              <a:t>77 people participated in the MMIW run</a:t>
            </a:r>
          </a:p>
          <a:p>
            <a:pPr marL="0" lvl="0" indent="0" algn="ctr">
              <a:lnSpc>
                <a:spcPct val="100000"/>
              </a:lnSpc>
              <a:spcBef>
                <a:spcPts val="0"/>
              </a:spcBef>
              <a:spcAft>
                <a:spcPts val="600"/>
              </a:spcAft>
              <a:buNone/>
            </a:pPr>
            <a:r>
              <a:rPr lang="en-US" sz="1000" cap="none" dirty="0"/>
              <a:t>943 youth participated in Ge-Niigaanizijig sports and fitness programs</a:t>
            </a:r>
          </a:p>
          <a:p>
            <a:pPr marL="0" lvl="0" indent="0" algn="ctr">
              <a:lnSpc>
                <a:spcPct val="100000"/>
              </a:lnSpc>
              <a:spcBef>
                <a:spcPts val="0"/>
              </a:spcBef>
              <a:spcAft>
                <a:spcPts val="600"/>
              </a:spcAft>
              <a:buNone/>
            </a:pPr>
            <a:r>
              <a:rPr lang="en-US" sz="1000" cap="none" dirty="0"/>
              <a:t>284 youth participated in clubs, camps and clinics</a:t>
            </a:r>
          </a:p>
          <a:p>
            <a:pPr marL="0" lvl="0" indent="0" algn="ctr">
              <a:lnSpc>
                <a:spcPct val="100000"/>
              </a:lnSpc>
              <a:spcBef>
                <a:spcPts val="0"/>
              </a:spcBef>
              <a:spcAft>
                <a:spcPts val="600"/>
              </a:spcAft>
              <a:buNone/>
            </a:pPr>
            <a:r>
              <a:rPr lang="en-US" sz="1000" cap="none" dirty="0"/>
              <a:t>A youth led fashion show was held</a:t>
            </a:r>
          </a:p>
          <a:p>
            <a:pPr marL="0" lvl="0" indent="0" algn="ctr">
              <a:lnSpc>
                <a:spcPct val="100000"/>
              </a:lnSpc>
              <a:spcBef>
                <a:spcPts val="0"/>
              </a:spcBef>
              <a:spcAft>
                <a:spcPts val="600"/>
              </a:spcAft>
              <a:buNone/>
            </a:pPr>
            <a:r>
              <a:rPr lang="en-US" sz="1000" cap="none" dirty="0"/>
              <a:t>Offered a holiday food and gift card giveaway for youth families</a:t>
            </a:r>
          </a:p>
          <a:p>
            <a:pPr marL="0" lvl="0" indent="0" algn="ctr">
              <a:lnSpc>
                <a:spcPct val="100000"/>
              </a:lnSpc>
              <a:spcBef>
                <a:spcPts val="0"/>
              </a:spcBef>
              <a:spcAft>
                <a:spcPts val="600"/>
              </a:spcAft>
              <a:buNone/>
            </a:pPr>
            <a:r>
              <a:rPr lang="en-US" sz="1000" cap="none" dirty="0"/>
              <a:t>14 dog houses were built by youth and distributed to community members</a:t>
            </a:r>
          </a:p>
          <a:p>
            <a:pPr marL="0" lvl="0" indent="0" algn="ctr">
              <a:lnSpc>
                <a:spcPct val="100000"/>
              </a:lnSpc>
              <a:spcBef>
                <a:spcPts val="0"/>
              </a:spcBef>
              <a:spcAft>
                <a:spcPts val="600"/>
              </a:spcAft>
              <a:buNone/>
            </a:pPr>
            <a:r>
              <a:rPr lang="en-US" sz="1000" cap="none" dirty="0"/>
              <a:t>Summer Internship program was successfully started</a:t>
            </a:r>
          </a:p>
          <a:p>
            <a:pPr marL="0" lvl="0" indent="0" algn="ctr">
              <a:lnSpc>
                <a:spcPct val="100000"/>
              </a:lnSpc>
              <a:spcBef>
                <a:spcPts val="0"/>
              </a:spcBef>
              <a:spcAft>
                <a:spcPts val="600"/>
              </a:spcAft>
              <a:buNone/>
            </a:pPr>
            <a:r>
              <a:rPr lang="en-US" sz="1000" cap="none" dirty="0"/>
              <a:t>Nine youth are learning how to make meals in Cooking Club</a:t>
            </a:r>
          </a:p>
          <a:p>
            <a:pPr marL="0" lvl="0" indent="0" algn="ctr">
              <a:lnSpc>
                <a:spcPct val="100000"/>
              </a:lnSpc>
              <a:spcBef>
                <a:spcPts val="0"/>
              </a:spcBef>
              <a:spcAft>
                <a:spcPts val="600"/>
              </a:spcAft>
              <a:buNone/>
            </a:pPr>
            <a:r>
              <a:rPr lang="en-US" sz="1000" cap="none" dirty="0"/>
              <a:t>40 youth were on the honor roll</a:t>
            </a:r>
          </a:p>
          <a:p>
            <a:pPr marL="0" lvl="0" indent="0" algn="ctr">
              <a:lnSpc>
                <a:spcPct val="100000"/>
              </a:lnSpc>
              <a:spcBef>
                <a:spcPts val="0"/>
              </a:spcBef>
              <a:spcAft>
                <a:spcPts val="600"/>
              </a:spcAft>
              <a:buNone/>
            </a:pPr>
            <a:r>
              <a:rPr lang="en-US" sz="1000" cap="none" dirty="0"/>
              <a:t>16 youth graduated and eight started college</a:t>
            </a:r>
          </a:p>
          <a:p>
            <a:pPr marL="0" lvl="0" indent="0" algn="ctr">
              <a:lnSpc>
                <a:spcPct val="100000"/>
              </a:lnSpc>
              <a:spcBef>
                <a:spcPts val="0"/>
              </a:spcBef>
              <a:spcAft>
                <a:spcPts val="600"/>
              </a:spcAft>
              <a:buNone/>
            </a:pPr>
            <a:r>
              <a:rPr lang="en-US" sz="1000" cap="none" dirty="0"/>
              <a:t>24 youth completed driver’s education and 17 received their permit</a:t>
            </a:r>
          </a:p>
          <a:p>
            <a:pPr marL="0" lvl="0" indent="0" algn="ctr">
              <a:lnSpc>
                <a:spcPct val="100000"/>
              </a:lnSpc>
              <a:spcBef>
                <a:spcPts val="0"/>
              </a:spcBef>
              <a:spcAft>
                <a:spcPts val="600"/>
              </a:spcAft>
              <a:buNone/>
            </a:pPr>
            <a:r>
              <a:rPr lang="en-US" sz="1000" cap="none" dirty="0"/>
              <a:t>11 youth participated in Career Explorations, a job training program</a:t>
            </a:r>
          </a:p>
          <a:p>
            <a:pPr marL="0" lvl="0" indent="0" algn="ctr">
              <a:lnSpc>
                <a:spcPct val="100000"/>
              </a:lnSpc>
              <a:spcBef>
                <a:spcPts val="0"/>
              </a:spcBef>
              <a:spcAft>
                <a:spcPts val="600"/>
              </a:spcAft>
              <a:buNone/>
            </a:pPr>
            <a:r>
              <a:rPr lang="en-US" sz="1000" cap="none" dirty="0"/>
              <a:t>There were 27 MLCV Youth Ambassadors</a:t>
            </a:r>
          </a:p>
          <a:p>
            <a:pPr lvl="0">
              <a:spcBef>
                <a:spcPts val="0"/>
              </a:spcBef>
            </a:pPr>
            <a:endParaRPr lang="en-US" sz="1000" dirty="0"/>
          </a:p>
          <a:p>
            <a:pPr>
              <a:spcBef>
                <a:spcPts val="0"/>
              </a:spcBef>
            </a:pPr>
            <a:endParaRPr lang="en-US" sz="1000" dirty="0"/>
          </a:p>
        </p:txBody>
      </p:sp>
      <p:sp>
        <p:nvSpPr>
          <p:cNvPr id="7" name="Slide Number Placeholder 6">
            <a:extLst>
              <a:ext uri="{FF2B5EF4-FFF2-40B4-BE49-F238E27FC236}">
                <a16:creationId xmlns:a16="http://schemas.microsoft.com/office/drawing/2014/main" id="{6D9D82D6-7E86-42C0-9441-99C488EB4394}"/>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438017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39006C-7923-48DD-94F3-2C87C2367AAD}"/>
              </a:ext>
            </a:extLst>
          </p:cNvPr>
          <p:cNvSpPr/>
          <p:nvPr/>
        </p:nvSpPr>
        <p:spPr>
          <a:xfrm>
            <a:off x="0" y="0"/>
            <a:ext cx="12192000" cy="68580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CE7EE2-9E4F-CD43-7BE0-62A9DDADB3E5}"/>
              </a:ext>
            </a:extLst>
          </p:cNvPr>
          <p:cNvSpPr/>
          <p:nvPr/>
        </p:nvSpPr>
        <p:spPr>
          <a:xfrm>
            <a:off x="5794744" y="0"/>
            <a:ext cx="56352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0498E59-52A0-4A89-8D64-26883B4B02BE}"/>
              </a:ext>
            </a:extLst>
          </p:cNvPr>
          <p:cNvSpPr>
            <a:spLocks noGrp="1"/>
          </p:cNvSpPr>
          <p:nvPr>
            <p:ph type="ctrTitle"/>
          </p:nvPr>
        </p:nvSpPr>
        <p:spPr>
          <a:xfrm>
            <a:off x="627797" y="701749"/>
            <a:ext cx="4614054" cy="5489800"/>
          </a:xfrm>
        </p:spPr>
        <p:txBody>
          <a:bodyPr anchor="ctr"/>
          <a:lstStyle/>
          <a:p>
            <a:pPr algn="ctr"/>
            <a:r>
              <a:rPr lang="en-US" sz="3600" cap="none" dirty="0">
                <a:solidFill>
                  <a:schemeClr val="bg1"/>
                </a:solidFill>
                <a:latin typeface="+mn-lt"/>
              </a:rPr>
              <a:t>You can find this information and apply for services online at our website –</a:t>
            </a:r>
            <a:br>
              <a:rPr lang="en-US" sz="3600" cap="none" dirty="0">
                <a:solidFill>
                  <a:schemeClr val="bg1"/>
                </a:solidFill>
                <a:latin typeface="+mn-lt"/>
              </a:rPr>
            </a:br>
            <a:r>
              <a:rPr lang="en-US" sz="6000" cap="none" dirty="0">
                <a:solidFill>
                  <a:schemeClr val="bg1"/>
                </a:solidFill>
                <a:latin typeface="+mn-lt"/>
              </a:rPr>
              <a:t>aanji.org</a:t>
            </a:r>
          </a:p>
        </p:txBody>
      </p:sp>
      <p:pic>
        <p:nvPicPr>
          <p:cNvPr id="6" name="Picture 5">
            <a:extLst>
              <a:ext uri="{FF2B5EF4-FFF2-40B4-BE49-F238E27FC236}">
                <a16:creationId xmlns:a16="http://schemas.microsoft.com/office/drawing/2014/main" id="{F93F1078-3653-4EA3-A9D3-15829A345B22}"/>
              </a:ext>
            </a:extLst>
          </p:cNvPr>
          <p:cNvPicPr>
            <a:picLocks noChangeAspect="1"/>
          </p:cNvPicPr>
          <p:nvPr/>
        </p:nvPicPr>
        <p:blipFill rotWithShape="1">
          <a:blip r:embed="rId3"/>
          <a:srcRect l="627" t="3" r="866" b="8288"/>
          <a:stretch/>
        </p:blipFill>
        <p:spPr>
          <a:xfrm>
            <a:off x="6096000" y="255181"/>
            <a:ext cx="5059766" cy="5411972"/>
          </a:xfrm>
          <a:prstGeom prst="rect">
            <a:avLst/>
          </a:prstGeom>
        </p:spPr>
      </p:pic>
    </p:spTree>
    <p:extLst>
      <p:ext uri="{BB962C8B-B14F-4D97-AF65-F5344CB8AC3E}">
        <p14:creationId xmlns:p14="http://schemas.microsoft.com/office/powerpoint/2010/main" val="4035494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585" t="3464" r="1" b="3464"/>
          <a:stretch/>
        </p:blipFill>
        <p:spPr>
          <a:xfrm flipH="1">
            <a:off x="-2" y="0"/>
            <a:ext cx="10781415" cy="6858000"/>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2" y="5103390"/>
            <a:ext cx="10781415" cy="17546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042286" y="837815"/>
            <a:ext cx="6017431" cy="2147123"/>
          </a:xfrm>
        </p:spPr>
        <p:txBody>
          <a:bodyPr>
            <a:prstTxWarp prst="textCanUp">
              <a:avLst/>
            </a:prstTxWarp>
            <a:normAutofit/>
          </a:bodyPr>
          <a:lstStyle/>
          <a:p>
            <a:r>
              <a:rPr lang="en-US" sz="11500" b="1" cap="none" dirty="0">
                <a:solidFill>
                  <a:schemeClr val="accent1">
                    <a:lumMod val="75000"/>
                  </a:schemeClr>
                </a:solidFill>
                <a:latin typeface="Qwigley" pitchFamily="2" charset="0"/>
                <a:ea typeface="Open Sans ExtraBold" panose="020B0906030804020204" pitchFamily="34" charset="0"/>
                <a:cs typeface="Open Sans ExtraBold" panose="020B0906030804020204" pitchFamily="34" charset="0"/>
              </a:rPr>
              <a:t>Miigwech!</a:t>
            </a: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459532" y="4480381"/>
            <a:ext cx="2785312" cy="214712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5279531" y="5199321"/>
            <a:ext cx="5225436" cy="1531087"/>
          </a:xfrm>
        </p:spPr>
        <p:txBody>
          <a:bodyPr>
            <a:normAutofit/>
          </a:bodyPr>
          <a:lstStyle/>
          <a:p>
            <a:pPr algn="r"/>
            <a:r>
              <a:rPr lang="en-US" sz="1600" dirty="0"/>
              <a:t>      </a:t>
            </a:r>
            <a:r>
              <a:rPr lang="en-US" sz="2000" dirty="0"/>
              <a:t>Tammy Wickstrom</a:t>
            </a:r>
            <a:endParaRPr lang="en-US" sz="1400" dirty="0"/>
          </a:p>
          <a:p>
            <a:pPr algn="r"/>
            <a:r>
              <a:rPr lang="en-US" sz="1200" dirty="0"/>
              <a:t>Executive Director of Aanjibimaadizing</a:t>
            </a:r>
          </a:p>
          <a:p>
            <a:pPr algn="r"/>
            <a:r>
              <a:rPr lang="en-US" sz="1400" dirty="0"/>
              <a:t>320-364-9511</a:t>
            </a:r>
          </a:p>
          <a:p>
            <a:pPr algn="r"/>
            <a:r>
              <a:rPr lang="en-US" sz="1400" dirty="0"/>
              <a:t>Tammy.Wickstrom@millelacsband.com</a:t>
            </a:r>
            <a:endParaRPr lang="id-ID" sz="1600" dirty="0"/>
          </a:p>
        </p:txBody>
      </p:sp>
    </p:spTree>
    <p:extLst>
      <p:ext uri="{BB962C8B-B14F-4D97-AF65-F5344CB8AC3E}">
        <p14:creationId xmlns:p14="http://schemas.microsoft.com/office/powerpoint/2010/main" val="492936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CC7D7-8206-4D58-A13B-8F552E27E04F}"/>
              </a:ext>
            </a:extLst>
          </p:cNvPr>
          <p:cNvSpPr/>
          <p:nvPr/>
        </p:nvSpPr>
        <p:spPr>
          <a:xfrm>
            <a:off x="0" y="0"/>
            <a:ext cx="577060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936AD8A-5DDD-4D38-8474-D82400BC0963}"/>
              </a:ext>
            </a:extLst>
          </p:cNvPr>
          <p:cNvSpPr>
            <a:spLocks noGrp="1"/>
          </p:cNvSpPr>
          <p:nvPr>
            <p:ph type="ctrTitle"/>
          </p:nvPr>
        </p:nvSpPr>
        <p:spPr>
          <a:xfrm>
            <a:off x="6096000" y="5130110"/>
            <a:ext cx="5462901" cy="1013304"/>
          </a:xfrm>
        </p:spPr>
        <p:txBody>
          <a:bodyPr>
            <a:normAutofit/>
          </a:bodyPr>
          <a:lstStyle/>
          <a:p>
            <a:pPr algn="l"/>
            <a:r>
              <a:rPr lang="en-US" sz="6000" b="1" cap="none" dirty="0">
                <a:latin typeface="+mj-lt"/>
              </a:rPr>
              <a:t>Public Law 102-477 </a:t>
            </a:r>
          </a:p>
        </p:txBody>
      </p:sp>
      <p:pic>
        <p:nvPicPr>
          <p:cNvPr id="5" name="Picture 4">
            <a:extLst>
              <a:ext uri="{FF2B5EF4-FFF2-40B4-BE49-F238E27FC236}">
                <a16:creationId xmlns:a16="http://schemas.microsoft.com/office/drawing/2014/main" id="{7E3C0E86-F630-4D22-AAFA-134FA75AE9A1}"/>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33099" y="894673"/>
            <a:ext cx="4519667" cy="4519667"/>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3BC550A-9C40-4FCC-A454-3DEBDD4EDCCD}"/>
              </a:ext>
            </a:extLst>
          </p:cNvPr>
          <p:cNvSpPr txBox="1"/>
          <p:nvPr/>
        </p:nvSpPr>
        <p:spPr>
          <a:xfrm>
            <a:off x="6096000" y="1067459"/>
            <a:ext cx="5462901" cy="4062651"/>
          </a:xfrm>
          <a:prstGeom prst="rect">
            <a:avLst/>
          </a:prstGeom>
          <a:solidFill>
            <a:srgbClr val="FFFFFF">
              <a:alpha val="69804"/>
            </a:srgbClr>
          </a:solidFill>
        </p:spPr>
        <p:txBody>
          <a:bodyPr wrap="square" rtlCol="0" anchor="ctr">
            <a:spAutoFit/>
          </a:bodyPr>
          <a:lstStyle/>
          <a:p>
            <a:r>
              <a:rPr lang="en-US" sz="2400" dirty="0"/>
              <a:t>Intended for employment, training, and services that may enhance a person’s ability to become self-reliant; Public Law 102-477 provides for sovereignty and builds capacity in Indian County by authorizing tribal governments to integrate eligible employment, training, and related services that support workforce development based on tribal goals and initiatives.</a:t>
            </a:r>
          </a:p>
          <a:p>
            <a:endParaRPr lang="en-US" sz="1800" dirty="0"/>
          </a:p>
        </p:txBody>
      </p:sp>
    </p:spTree>
    <p:extLst>
      <p:ext uri="{BB962C8B-B14F-4D97-AF65-F5344CB8AC3E}">
        <p14:creationId xmlns:p14="http://schemas.microsoft.com/office/powerpoint/2010/main" val="341445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83AEF6-F2D9-46D5-8A82-A6B8CB0D5EEB}"/>
              </a:ext>
            </a:extLst>
          </p:cNvPr>
          <p:cNvSpPr/>
          <p:nvPr/>
        </p:nvSpPr>
        <p:spPr>
          <a:xfrm>
            <a:off x="-18843" y="1441168"/>
            <a:ext cx="12192000" cy="43611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89B82DE-2EFF-4A86-B2A0-9DA35FB64129}"/>
              </a:ext>
            </a:extLst>
          </p:cNvPr>
          <p:cNvSpPr>
            <a:spLocks noGrp="1"/>
          </p:cNvSpPr>
          <p:nvPr>
            <p:ph type="sldNum" sz="quarter" idx="12"/>
          </p:nvPr>
        </p:nvSpPr>
        <p:spPr/>
        <p:txBody>
          <a:bodyPr/>
          <a:lstStyle/>
          <a:p>
            <a:fld id="{31FEFF75-79D2-EE46-877B-299D1510E681}" type="slidenum">
              <a:rPr lang="en-US" smtClean="0"/>
              <a:t>6</a:t>
            </a:fld>
            <a:endParaRPr lang="en-US" dirty="0"/>
          </a:p>
        </p:txBody>
      </p:sp>
      <p:sp>
        <p:nvSpPr>
          <p:cNvPr id="3" name="Title 2">
            <a:extLst>
              <a:ext uri="{FF2B5EF4-FFF2-40B4-BE49-F238E27FC236}">
                <a16:creationId xmlns:a16="http://schemas.microsoft.com/office/drawing/2014/main" id="{8109FE0A-D114-4732-BFD6-8451FBE3883B}"/>
              </a:ext>
            </a:extLst>
          </p:cNvPr>
          <p:cNvSpPr>
            <a:spLocks noGrp="1"/>
          </p:cNvSpPr>
          <p:nvPr>
            <p:ph type="ctrTitle"/>
          </p:nvPr>
        </p:nvSpPr>
        <p:spPr/>
        <p:txBody>
          <a:bodyPr/>
          <a:lstStyle/>
          <a:p>
            <a:r>
              <a:rPr lang="en-US" sz="5400" b="1" cap="none" dirty="0">
                <a:latin typeface="+mj-lt"/>
              </a:rPr>
              <a:t>Funding Sources</a:t>
            </a:r>
          </a:p>
        </p:txBody>
      </p:sp>
      <p:sp>
        <p:nvSpPr>
          <p:cNvPr id="4" name="Text Placeholder 3">
            <a:extLst>
              <a:ext uri="{FF2B5EF4-FFF2-40B4-BE49-F238E27FC236}">
                <a16:creationId xmlns:a16="http://schemas.microsoft.com/office/drawing/2014/main" id="{A3B05779-3864-4B08-9CC0-CBB308E1FCA4}"/>
              </a:ext>
            </a:extLst>
          </p:cNvPr>
          <p:cNvSpPr>
            <a:spLocks noGrp="1"/>
          </p:cNvSpPr>
          <p:nvPr>
            <p:ph type="body" sz="quarter" idx="14"/>
          </p:nvPr>
        </p:nvSpPr>
        <p:spPr>
          <a:xfrm>
            <a:off x="430818" y="1586992"/>
            <a:ext cx="2743200" cy="4069531"/>
          </a:xfrm>
          <a:solidFill>
            <a:srgbClr val="F2F2F2">
              <a:alpha val="87059"/>
            </a:srgb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a:normAutofit/>
          </a:bodyPr>
          <a:lstStyle/>
          <a:p>
            <a:pPr marL="182880" algn="ctr">
              <a:spcBef>
                <a:spcPts val="0"/>
              </a:spcBef>
            </a:pPr>
            <a:r>
              <a:rPr lang="en-US" sz="1400" b="1" dirty="0">
                <a:solidFill>
                  <a:schemeClr val="tx1"/>
                </a:solidFill>
                <a:latin typeface="+mn-lt"/>
              </a:rPr>
              <a:t>Department of </a:t>
            </a:r>
          </a:p>
          <a:p>
            <a:pPr marL="182880" algn="ctr">
              <a:spcBef>
                <a:spcPts val="0"/>
              </a:spcBef>
            </a:pPr>
            <a:r>
              <a:rPr lang="en-US" sz="1400" b="1" dirty="0">
                <a:solidFill>
                  <a:schemeClr val="tx1"/>
                </a:solidFill>
                <a:latin typeface="+mn-lt"/>
              </a:rPr>
              <a:t>Health and Human Services </a:t>
            </a:r>
          </a:p>
          <a:p>
            <a:pPr marL="182880">
              <a:spcBef>
                <a:spcPts val="0"/>
              </a:spcBef>
            </a:pPr>
            <a:endParaRPr lang="en-US" cap="none" dirty="0">
              <a:solidFill>
                <a:schemeClr val="tx1"/>
              </a:solidFill>
              <a:latin typeface="+mn-lt"/>
            </a:endParaRPr>
          </a:p>
          <a:p>
            <a:pPr marL="182880">
              <a:spcBef>
                <a:spcPts val="0"/>
              </a:spcBef>
            </a:pPr>
            <a:r>
              <a:rPr lang="en-US" sz="1400" cap="none" dirty="0">
                <a:solidFill>
                  <a:schemeClr val="tx1"/>
                </a:solidFill>
                <a:latin typeface="+mn-lt"/>
              </a:rPr>
              <a:t>Temporary Assistance for Needy Families (TANF)</a:t>
            </a:r>
          </a:p>
          <a:p>
            <a:pPr marL="182880">
              <a:spcBef>
                <a:spcPts val="0"/>
              </a:spcBef>
            </a:pPr>
            <a:endParaRPr lang="en-US" sz="1400" cap="none" dirty="0">
              <a:solidFill>
                <a:schemeClr val="tx1"/>
              </a:solidFill>
              <a:latin typeface="+mn-lt"/>
            </a:endParaRPr>
          </a:p>
          <a:p>
            <a:pPr marL="182880">
              <a:spcBef>
                <a:spcPts val="0"/>
              </a:spcBef>
            </a:pPr>
            <a:r>
              <a:rPr lang="en-US" sz="1400" cap="none" dirty="0">
                <a:solidFill>
                  <a:schemeClr val="tx1"/>
                </a:solidFill>
                <a:latin typeface="+mn-lt"/>
              </a:rPr>
              <a:t>Child Care Development Fund (CCDF)</a:t>
            </a:r>
          </a:p>
          <a:p>
            <a:pPr marL="182880">
              <a:spcBef>
                <a:spcPts val="0"/>
              </a:spcBef>
            </a:pPr>
            <a:endParaRPr lang="en-US" sz="1400" cap="none" dirty="0">
              <a:solidFill>
                <a:schemeClr val="tx1"/>
              </a:solidFill>
              <a:latin typeface="+mn-lt"/>
            </a:endParaRPr>
          </a:p>
          <a:p>
            <a:pPr marL="182880">
              <a:spcBef>
                <a:spcPts val="0"/>
              </a:spcBef>
            </a:pPr>
            <a:r>
              <a:rPr lang="en-US" sz="1400" cap="none" dirty="0">
                <a:solidFill>
                  <a:schemeClr val="tx1"/>
                </a:solidFill>
                <a:latin typeface="+mn-lt"/>
              </a:rPr>
              <a:t>Native Employment Works (NEW)</a:t>
            </a:r>
          </a:p>
          <a:p>
            <a:pPr marL="182880">
              <a:spcBef>
                <a:spcPts val="0"/>
              </a:spcBef>
            </a:pPr>
            <a:endParaRPr lang="en-US" cap="none" dirty="0">
              <a:solidFill>
                <a:schemeClr val="tx1"/>
              </a:solidFill>
              <a:latin typeface="+mn-lt"/>
            </a:endParaRPr>
          </a:p>
          <a:p>
            <a:pPr marL="182880">
              <a:spcBef>
                <a:spcPts val="0"/>
              </a:spcBef>
            </a:pPr>
            <a:endParaRPr lang="en-US" cap="none" dirty="0">
              <a:solidFill>
                <a:schemeClr val="tx1"/>
              </a:solidFill>
              <a:latin typeface="+mn-lt"/>
            </a:endParaRPr>
          </a:p>
          <a:p>
            <a:pPr marL="182880">
              <a:spcBef>
                <a:spcPts val="0"/>
              </a:spcBef>
            </a:pPr>
            <a:endParaRPr lang="en-US" cap="none" dirty="0">
              <a:solidFill>
                <a:schemeClr val="tx1"/>
              </a:solidFill>
              <a:latin typeface="+mn-lt"/>
            </a:endParaRPr>
          </a:p>
        </p:txBody>
      </p:sp>
      <p:sp>
        <p:nvSpPr>
          <p:cNvPr id="5" name="Text Placeholder 3">
            <a:extLst>
              <a:ext uri="{FF2B5EF4-FFF2-40B4-BE49-F238E27FC236}">
                <a16:creationId xmlns:a16="http://schemas.microsoft.com/office/drawing/2014/main" id="{E3B433F5-EE7C-4525-8477-501540BCE659}"/>
              </a:ext>
            </a:extLst>
          </p:cNvPr>
          <p:cNvSpPr txBox="1">
            <a:spLocks/>
          </p:cNvSpPr>
          <p:nvPr/>
        </p:nvSpPr>
        <p:spPr>
          <a:xfrm>
            <a:off x="3398594" y="1588624"/>
            <a:ext cx="2743200" cy="4069531"/>
          </a:xfrm>
          <a:prstGeom prst="rect">
            <a:avLst/>
          </a:prstGeom>
          <a:solidFill>
            <a:srgbClr val="F2F2F2">
              <a:alpha val="87059"/>
            </a:srgbClr>
          </a:solidFill>
          <a:ln w="28575">
            <a:solidFill>
              <a:schemeClr val="accent1"/>
            </a:solidFill>
          </a:ln>
        </p:spPr>
        <p:style>
          <a:lnRef idx="3">
            <a:schemeClr val="lt1"/>
          </a:lnRef>
          <a:fillRef idx="1">
            <a:schemeClr val="accent2"/>
          </a:fillRef>
          <a:effectRef idx="1">
            <a:schemeClr val="accent2"/>
          </a:effectRef>
          <a:fontRef idx="minor">
            <a:schemeClr val="lt1"/>
          </a:fontRef>
        </p:style>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algn="ctr">
              <a:spcBef>
                <a:spcPts val="0"/>
              </a:spcBef>
            </a:pPr>
            <a:r>
              <a:rPr lang="en-US" sz="1400" b="1" dirty="0">
                <a:latin typeface="+mn-lt"/>
              </a:rPr>
              <a:t>Department of </a:t>
            </a:r>
          </a:p>
          <a:p>
            <a:pPr marL="182880" algn="ctr">
              <a:spcBef>
                <a:spcPts val="0"/>
              </a:spcBef>
            </a:pPr>
            <a:r>
              <a:rPr lang="en-US" sz="1400" b="1" dirty="0">
                <a:latin typeface="+mn-lt"/>
              </a:rPr>
              <a:t>Labor </a:t>
            </a:r>
          </a:p>
          <a:p>
            <a:pPr marL="182880">
              <a:spcBef>
                <a:spcPts val="0"/>
              </a:spcBef>
            </a:pPr>
            <a:endParaRPr lang="en-US" cap="none" dirty="0">
              <a:latin typeface="+mn-lt"/>
            </a:endParaRPr>
          </a:p>
          <a:p>
            <a:pPr marL="182880">
              <a:spcBef>
                <a:spcPts val="0"/>
              </a:spcBef>
            </a:pPr>
            <a:r>
              <a:rPr lang="en-US" sz="1400" cap="none" dirty="0">
                <a:latin typeface="+mn-lt"/>
              </a:rPr>
              <a:t>Workforce Innovation and Opportunity Act (WIOA) Adult Services</a:t>
            </a:r>
          </a:p>
          <a:p>
            <a:pPr marL="182880">
              <a:spcBef>
                <a:spcPts val="0"/>
              </a:spcBef>
            </a:pPr>
            <a:endParaRPr lang="en-US" sz="1400" cap="none" dirty="0">
              <a:latin typeface="+mn-lt"/>
            </a:endParaRPr>
          </a:p>
          <a:p>
            <a:pPr marL="182880">
              <a:spcBef>
                <a:spcPts val="0"/>
              </a:spcBef>
            </a:pPr>
            <a:r>
              <a:rPr lang="en-US" sz="1400" cap="none" dirty="0">
                <a:latin typeface="+mn-lt"/>
              </a:rPr>
              <a:t>Workforce Innovation and Opportunity Act (WIOA) Youth Services</a:t>
            </a:r>
          </a:p>
          <a:p>
            <a:pPr marL="182880">
              <a:spcBef>
                <a:spcPts val="0"/>
              </a:spcBef>
            </a:pPr>
            <a:endParaRPr lang="en-US" sz="1400" cap="none" dirty="0">
              <a:latin typeface="+mn-lt"/>
            </a:endParaRPr>
          </a:p>
          <a:p>
            <a:pPr marL="182880">
              <a:spcBef>
                <a:spcPts val="0"/>
              </a:spcBef>
            </a:pPr>
            <a:r>
              <a:rPr lang="en-US" sz="1400" cap="none" dirty="0">
                <a:latin typeface="+mn-lt"/>
              </a:rPr>
              <a:t>Quality Jobs, Equity, Strategy, and Training (QUEST) </a:t>
            </a:r>
          </a:p>
        </p:txBody>
      </p:sp>
      <p:sp>
        <p:nvSpPr>
          <p:cNvPr id="6" name="Text Placeholder 3">
            <a:extLst>
              <a:ext uri="{FF2B5EF4-FFF2-40B4-BE49-F238E27FC236}">
                <a16:creationId xmlns:a16="http://schemas.microsoft.com/office/drawing/2014/main" id="{ABCF3D95-7C92-40AC-A187-527A3200D93C}"/>
              </a:ext>
            </a:extLst>
          </p:cNvPr>
          <p:cNvSpPr txBox="1">
            <a:spLocks/>
          </p:cNvSpPr>
          <p:nvPr/>
        </p:nvSpPr>
        <p:spPr>
          <a:xfrm>
            <a:off x="6366879" y="1586993"/>
            <a:ext cx="2743200" cy="4069531"/>
          </a:xfrm>
          <a:prstGeom prst="rect">
            <a:avLst/>
          </a:prstGeom>
          <a:solidFill>
            <a:srgbClr val="F2F2F2">
              <a:alpha val="87059"/>
            </a:srgb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algn="ctr">
              <a:spcBef>
                <a:spcPts val="0"/>
              </a:spcBef>
            </a:pPr>
            <a:r>
              <a:rPr lang="en-US" sz="1400" b="1" dirty="0">
                <a:latin typeface="+mn-lt"/>
              </a:rPr>
              <a:t>Department of </a:t>
            </a:r>
          </a:p>
          <a:p>
            <a:pPr marL="182880" algn="ctr">
              <a:spcBef>
                <a:spcPts val="0"/>
              </a:spcBef>
            </a:pPr>
            <a:r>
              <a:rPr lang="en-US" sz="1400" b="1" dirty="0">
                <a:latin typeface="+mn-lt"/>
              </a:rPr>
              <a:t>the Interior </a:t>
            </a:r>
          </a:p>
          <a:p>
            <a:pPr marL="182880">
              <a:spcBef>
                <a:spcPts val="0"/>
              </a:spcBef>
            </a:pPr>
            <a:endParaRPr lang="en-US" cap="none" dirty="0">
              <a:latin typeface="+mn-lt"/>
            </a:endParaRPr>
          </a:p>
          <a:p>
            <a:pPr marL="182880">
              <a:spcBef>
                <a:spcPts val="0"/>
              </a:spcBef>
            </a:pPr>
            <a:r>
              <a:rPr lang="en-US" sz="1400" cap="none" dirty="0">
                <a:latin typeface="+mn-lt"/>
              </a:rPr>
              <a:t>Job Placement and Training (JPT)</a:t>
            </a:r>
          </a:p>
          <a:p>
            <a:pPr marL="182880">
              <a:spcBef>
                <a:spcPts val="0"/>
              </a:spcBef>
            </a:pPr>
            <a:endParaRPr lang="en-US" sz="1400" cap="none" dirty="0">
              <a:latin typeface="+mn-lt"/>
            </a:endParaRPr>
          </a:p>
          <a:p>
            <a:pPr marL="182880">
              <a:spcBef>
                <a:spcPts val="0"/>
              </a:spcBef>
            </a:pPr>
            <a:r>
              <a:rPr lang="en-US" sz="1400" cap="none" dirty="0">
                <a:latin typeface="+mn-lt"/>
              </a:rPr>
              <a:t>Welfare Assistance</a:t>
            </a:r>
          </a:p>
          <a:p>
            <a:endParaRPr lang="en-US" cap="none" dirty="0">
              <a:latin typeface="+mn-lt"/>
            </a:endParaRPr>
          </a:p>
        </p:txBody>
      </p:sp>
      <p:sp>
        <p:nvSpPr>
          <p:cNvPr id="7" name="Rectangle 6">
            <a:extLst>
              <a:ext uri="{FF2B5EF4-FFF2-40B4-BE49-F238E27FC236}">
                <a16:creationId xmlns:a16="http://schemas.microsoft.com/office/drawing/2014/main" id="{723626FF-922F-4651-8084-15B289BB3C1A}"/>
              </a:ext>
            </a:extLst>
          </p:cNvPr>
          <p:cNvSpPr/>
          <p:nvPr/>
        </p:nvSpPr>
        <p:spPr>
          <a:xfrm>
            <a:off x="430311" y="5894684"/>
            <a:ext cx="11331382" cy="369332"/>
          </a:xfrm>
          <a:prstGeom prst="rect">
            <a:avLst/>
          </a:prstGeom>
          <a:solidFill>
            <a:srgbClr val="F2F2F2">
              <a:alpha val="76863"/>
            </a:srgbClr>
          </a:solidFill>
        </p:spPr>
        <p:txBody>
          <a:bodyPr wrap="square">
            <a:spAutoFit/>
          </a:bodyPr>
          <a:lstStyle/>
          <a:p>
            <a:pPr algn="ctr"/>
            <a:r>
              <a:rPr lang="en-US" b="1" dirty="0"/>
              <a:t>All funds combine and are used to fund all services in the MLBO 477 plan as written and submitted.</a:t>
            </a:r>
          </a:p>
        </p:txBody>
      </p:sp>
      <p:graphicFrame>
        <p:nvGraphicFramePr>
          <p:cNvPr id="11" name="Chart 10">
            <a:extLst>
              <a:ext uri="{FF2B5EF4-FFF2-40B4-BE49-F238E27FC236}">
                <a16:creationId xmlns:a16="http://schemas.microsoft.com/office/drawing/2014/main" id="{985D9624-4136-4128-AE44-BBBCC763CADB}"/>
              </a:ext>
            </a:extLst>
          </p:cNvPr>
          <p:cNvGraphicFramePr/>
          <p:nvPr>
            <p:extLst>
              <p:ext uri="{D42A27DB-BD31-4B8C-83A1-F6EECF244321}">
                <p14:modId xmlns:p14="http://schemas.microsoft.com/office/powerpoint/2010/main" val="1569025274"/>
              </p:ext>
            </p:extLst>
          </p:nvPr>
        </p:nvGraphicFramePr>
        <p:xfrm>
          <a:off x="7804809" y="1441168"/>
          <a:ext cx="5817640" cy="4660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597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83AEF6-F2D9-46D5-8A82-A6B8CB0D5EEB}"/>
              </a:ext>
            </a:extLst>
          </p:cNvPr>
          <p:cNvSpPr/>
          <p:nvPr/>
        </p:nvSpPr>
        <p:spPr>
          <a:xfrm>
            <a:off x="-18843" y="1441168"/>
            <a:ext cx="12192000" cy="43611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89B82DE-2EFF-4A86-B2A0-9DA35FB64129}"/>
              </a:ext>
            </a:extLst>
          </p:cNvPr>
          <p:cNvSpPr>
            <a:spLocks noGrp="1"/>
          </p:cNvSpPr>
          <p:nvPr>
            <p:ph type="sldNum" sz="quarter" idx="12"/>
          </p:nvPr>
        </p:nvSpPr>
        <p:spPr/>
        <p:txBody>
          <a:bodyPr/>
          <a:lstStyle/>
          <a:p>
            <a:fld id="{31FEFF75-79D2-EE46-877B-299D1510E681}" type="slidenum">
              <a:rPr lang="en-US" smtClean="0"/>
              <a:t>7</a:t>
            </a:fld>
            <a:endParaRPr lang="en-US" dirty="0"/>
          </a:p>
        </p:txBody>
      </p:sp>
      <p:sp>
        <p:nvSpPr>
          <p:cNvPr id="3" name="Title 2">
            <a:extLst>
              <a:ext uri="{FF2B5EF4-FFF2-40B4-BE49-F238E27FC236}">
                <a16:creationId xmlns:a16="http://schemas.microsoft.com/office/drawing/2014/main" id="{8109FE0A-D114-4732-BFD6-8451FBE3883B}"/>
              </a:ext>
            </a:extLst>
          </p:cNvPr>
          <p:cNvSpPr>
            <a:spLocks noGrp="1"/>
          </p:cNvSpPr>
          <p:nvPr>
            <p:ph type="ctrTitle"/>
          </p:nvPr>
        </p:nvSpPr>
        <p:spPr/>
        <p:txBody>
          <a:bodyPr/>
          <a:lstStyle/>
          <a:p>
            <a:r>
              <a:rPr lang="en-US" sz="5400" b="1" cap="none" dirty="0">
                <a:latin typeface="+mj-lt"/>
              </a:rPr>
              <a:t>Funding Sources</a:t>
            </a:r>
          </a:p>
        </p:txBody>
      </p:sp>
      <p:sp>
        <p:nvSpPr>
          <p:cNvPr id="4" name="Text Placeholder 3">
            <a:extLst>
              <a:ext uri="{FF2B5EF4-FFF2-40B4-BE49-F238E27FC236}">
                <a16:creationId xmlns:a16="http://schemas.microsoft.com/office/drawing/2014/main" id="{A3B05779-3864-4B08-9CC0-CBB308E1FCA4}"/>
              </a:ext>
            </a:extLst>
          </p:cNvPr>
          <p:cNvSpPr>
            <a:spLocks noGrp="1"/>
          </p:cNvSpPr>
          <p:nvPr>
            <p:ph type="body" sz="quarter" idx="14"/>
          </p:nvPr>
        </p:nvSpPr>
        <p:spPr>
          <a:xfrm>
            <a:off x="430818" y="1586992"/>
            <a:ext cx="2743200" cy="4069531"/>
          </a:xfrm>
          <a:solidFill>
            <a:srgbClr val="F2F2F2">
              <a:alpha val="87059"/>
            </a:srgb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a:normAutofit/>
          </a:bodyPr>
          <a:lstStyle/>
          <a:p>
            <a:pPr marL="182880" algn="ctr">
              <a:spcBef>
                <a:spcPts val="0"/>
              </a:spcBef>
            </a:pPr>
            <a:r>
              <a:rPr lang="en-US" sz="1400" b="1" dirty="0">
                <a:solidFill>
                  <a:schemeClr val="tx1"/>
                </a:solidFill>
                <a:latin typeface="+mn-lt"/>
              </a:rPr>
              <a:t>Department of </a:t>
            </a:r>
          </a:p>
          <a:p>
            <a:pPr marL="182880" algn="ctr">
              <a:spcBef>
                <a:spcPts val="0"/>
              </a:spcBef>
            </a:pPr>
            <a:r>
              <a:rPr lang="en-US" sz="1400" b="1" dirty="0">
                <a:solidFill>
                  <a:schemeClr val="tx1"/>
                </a:solidFill>
                <a:latin typeface="+mn-lt"/>
              </a:rPr>
              <a:t>Health and Human Services </a:t>
            </a:r>
          </a:p>
          <a:p>
            <a:pPr marL="182880">
              <a:spcBef>
                <a:spcPts val="0"/>
              </a:spcBef>
            </a:pPr>
            <a:endParaRPr lang="en-US" cap="none" dirty="0">
              <a:solidFill>
                <a:schemeClr val="tx1"/>
              </a:solidFill>
              <a:latin typeface="+mn-lt"/>
            </a:endParaRPr>
          </a:p>
          <a:p>
            <a:pPr marL="182880">
              <a:spcBef>
                <a:spcPts val="0"/>
              </a:spcBef>
            </a:pPr>
            <a:r>
              <a:rPr lang="en-US" sz="1400" cap="none" dirty="0">
                <a:solidFill>
                  <a:schemeClr val="tx1"/>
                </a:solidFill>
                <a:latin typeface="+mn-lt"/>
              </a:rPr>
              <a:t>Temporary Assistance for Needy Families (TANF)</a:t>
            </a:r>
          </a:p>
          <a:p>
            <a:pPr marL="182880">
              <a:spcBef>
                <a:spcPts val="0"/>
              </a:spcBef>
            </a:pPr>
            <a:r>
              <a:rPr lang="en-US" sz="1400" cap="none" dirty="0">
                <a:solidFill>
                  <a:schemeClr val="tx1"/>
                </a:solidFill>
                <a:latin typeface="+mn-lt"/>
              </a:rPr>
              <a:t>$4,550,816 </a:t>
            </a:r>
          </a:p>
          <a:p>
            <a:pPr marL="182880">
              <a:spcBef>
                <a:spcPts val="0"/>
              </a:spcBef>
            </a:pPr>
            <a:endParaRPr lang="en-US" sz="1400" cap="none" dirty="0">
              <a:solidFill>
                <a:schemeClr val="tx1"/>
              </a:solidFill>
              <a:latin typeface="+mn-lt"/>
            </a:endParaRPr>
          </a:p>
          <a:p>
            <a:pPr marL="182880">
              <a:spcBef>
                <a:spcPts val="0"/>
              </a:spcBef>
            </a:pPr>
            <a:r>
              <a:rPr lang="en-US" sz="1400" cap="none" dirty="0">
                <a:solidFill>
                  <a:schemeClr val="tx1"/>
                </a:solidFill>
                <a:latin typeface="+mn-lt"/>
              </a:rPr>
              <a:t>Child Care Development Fund (CCDF)</a:t>
            </a:r>
          </a:p>
          <a:p>
            <a:pPr marL="182880">
              <a:spcBef>
                <a:spcPts val="0"/>
              </a:spcBef>
            </a:pPr>
            <a:r>
              <a:rPr lang="en-US" sz="1400" cap="none" dirty="0">
                <a:solidFill>
                  <a:schemeClr val="tx1"/>
                </a:solidFill>
                <a:latin typeface="+mn-lt"/>
              </a:rPr>
              <a:t>$191,580 FY16</a:t>
            </a:r>
          </a:p>
          <a:p>
            <a:pPr marL="182880">
              <a:spcBef>
                <a:spcPts val="0"/>
              </a:spcBef>
            </a:pPr>
            <a:endParaRPr lang="en-US" sz="1400" cap="none" dirty="0">
              <a:solidFill>
                <a:schemeClr val="tx1"/>
              </a:solidFill>
              <a:latin typeface="+mn-lt"/>
            </a:endParaRPr>
          </a:p>
          <a:p>
            <a:pPr marL="182880">
              <a:spcBef>
                <a:spcPts val="0"/>
              </a:spcBef>
            </a:pPr>
            <a:r>
              <a:rPr lang="en-US" sz="1400" cap="none" dirty="0">
                <a:solidFill>
                  <a:schemeClr val="tx1"/>
                </a:solidFill>
                <a:latin typeface="+mn-lt"/>
              </a:rPr>
              <a:t>Native Employment Works (NEW)</a:t>
            </a:r>
          </a:p>
          <a:p>
            <a:pPr marL="182880">
              <a:spcBef>
                <a:spcPts val="0"/>
              </a:spcBef>
            </a:pPr>
            <a:r>
              <a:rPr lang="en-US" sz="1400" cap="none" dirty="0">
                <a:solidFill>
                  <a:schemeClr val="tx1"/>
                </a:solidFill>
                <a:latin typeface="+mn-lt"/>
              </a:rPr>
              <a:t>$61,723 </a:t>
            </a:r>
          </a:p>
          <a:p>
            <a:pPr marL="182880">
              <a:spcBef>
                <a:spcPts val="0"/>
              </a:spcBef>
            </a:pPr>
            <a:endParaRPr lang="en-US" cap="none" dirty="0">
              <a:solidFill>
                <a:schemeClr val="tx1"/>
              </a:solidFill>
              <a:latin typeface="+mn-lt"/>
            </a:endParaRPr>
          </a:p>
          <a:p>
            <a:pPr marL="182880">
              <a:spcBef>
                <a:spcPts val="0"/>
              </a:spcBef>
            </a:pPr>
            <a:endParaRPr lang="en-US" cap="none" dirty="0">
              <a:solidFill>
                <a:schemeClr val="tx1"/>
              </a:solidFill>
              <a:latin typeface="+mn-lt"/>
            </a:endParaRPr>
          </a:p>
          <a:p>
            <a:pPr marL="182880">
              <a:spcBef>
                <a:spcPts val="0"/>
              </a:spcBef>
            </a:pPr>
            <a:endParaRPr lang="en-US" cap="none" dirty="0">
              <a:solidFill>
                <a:schemeClr val="tx1"/>
              </a:solidFill>
              <a:latin typeface="+mn-lt"/>
            </a:endParaRPr>
          </a:p>
        </p:txBody>
      </p:sp>
      <p:sp>
        <p:nvSpPr>
          <p:cNvPr id="5" name="Text Placeholder 3">
            <a:extLst>
              <a:ext uri="{FF2B5EF4-FFF2-40B4-BE49-F238E27FC236}">
                <a16:creationId xmlns:a16="http://schemas.microsoft.com/office/drawing/2014/main" id="{E3B433F5-EE7C-4525-8477-501540BCE659}"/>
              </a:ext>
            </a:extLst>
          </p:cNvPr>
          <p:cNvSpPr txBox="1">
            <a:spLocks/>
          </p:cNvSpPr>
          <p:nvPr/>
        </p:nvSpPr>
        <p:spPr>
          <a:xfrm>
            <a:off x="3398594" y="1588624"/>
            <a:ext cx="2743200" cy="4069531"/>
          </a:xfrm>
          <a:prstGeom prst="rect">
            <a:avLst/>
          </a:prstGeom>
          <a:solidFill>
            <a:srgbClr val="F2F2F2">
              <a:alpha val="87059"/>
            </a:srgbClr>
          </a:solidFill>
          <a:ln w="28575">
            <a:solidFill>
              <a:schemeClr val="accent1"/>
            </a:solidFill>
          </a:ln>
        </p:spPr>
        <p:style>
          <a:lnRef idx="3">
            <a:schemeClr val="lt1"/>
          </a:lnRef>
          <a:fillRef idx="1">
            <a:schemeClr val="accent2"/>
          </a:fillRef>
          <a:effectRef idx="1">
            <a:schemeClr val="accent2"/>
          </a:effectRef>
          <a:fontRef idx="minor">
            <a:schemeClr val="lt1"/>
          </a:fontRef>
        </p:style>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algn="ctr">
              <a:spcBef>
                <a:spcPts val="0"/>
              </a:spcBef>
            </a:pPr>
            <a:r>
              <a:rPr lang="en-US" sz="1400" b="1" dirty="0">
                <a:latin typeface="+mn-lt"/>
              </a:rPr>
              <a:t>Department of </a:t>
            </a:r>
          </a:p>
          <a:p>
            <a:pPr marL="182880" algn="ctr">
              <a:spcBef>
                <a:spcPts val="0"/>
              </a:spcBef>
            </a:pPr>
            <a:r>
              <a:rPr lang="en-US" sz="1400" b="1" dirty="0">
                <a:latin typeface="+mn-lt"/>
              </a:rPr>
              <a:t>Labor </a:t>
            </a:r>
          </a:p>
          <a:p>
            <a:pPr marL="182880">
              <a:spcBef>
                <a:spcPts val="0"/>
              </a:spcBef>
            </a:pPr>
            <a:endParaRPr lang="en-US" cap="none" dirty="0">
              <a:latin typeface="+mn-lt"/>
            </a:endParaRPr>
          </a:p>
          <a:p>
            <a:pPr marL="182880">
              <a:spcBef>
                <a:spcPts val="0"/>
              </a:spcBef>
            </a:pPr>
            <a:r>
              <a:rPr lang="en-US" sz="1400" cap="none" dirty="0">
                <a:latin typeface="+mn-lt"/>
              </a:rPr>
              <a:t>Workforce Innovation and Opportunity Act (WIOA) Adult Services</a:t>
            </a:r>
          </a:p>
          <a:p>
            <a:pPr marL="182880">
              <a:spcBef>
                <a:spcPts val="0"/>
              </a:spcBef>
            </a:pPr>
            <a:r>
              <a:rPr lang="en-US" sz="1400" cap="none" dirty="0">
                <a:latin typeface="+mn-lt"/>
              </a:rPr>
              <a:t>$52,249 </a:t>
            </a:r>
          </a:p>
          <a:p>
            <a:pPr marL="182880">
              <a:spcBef>
                <a:spcPts val="0"/>
              </a:spcBef>
            </a:pPr>
            <a:endParaRPr lang="en-US" sz="1400" cap="none" dirty="0">
              <a:latin typeface="+mn-lt"/>
            </a:endParaRPr>
          </a:p>
          <a:p>
            <a:pPr marL="182880">
              <a:spcBef>
                <a:spcPts val="0"/>
              </a:spcBef>
            </a:pPr>
            <a:r>
              <a:rPr lang="en-US" sz="1400" cap="none" dirty="0">
                <a:latin typeface="+mn-lt"/>
              </a:rPr>
              <a:t>Workforce Innovation and Opportunity Act (WIOA) Youth Services</a:t>
            </a:r>
          </a:p>
          <a:p>
            <a:pPr marL="182880">
              <a:spcBef>
                <a:spcPts val="0"/>
              </a:spcBef>
            </a:pPr>
            <a:r>
              <a:rPr lang="en-US" sz="1400" cap="none" dirty="0">
                <a:latin typeface="+mn-lt"/>
              </a:rPr>
              <a:t>$23,295 </a:t>
            </a:r>
          </a:p>
          <a:p>
            <a:pPr marL="182880">
              <a:spcBef>
                <a:spcPts val="0"/>
              </a:spcBef>
            </a:pPr>
            <a:endParaRPr lang="en-US" sz="1400" cap="none" dirty="0">
              <a:latin typeface="+mn-lt"/>
            </a:endParaRPr>
          </a:p>
          <a:p>
            <a:pPr marL="182880">
              <a:spcBef>
                <a:spcPts val="0"/>
              </a:spcBef>
            </a:pPr>
            <a:r>
              <a:rPr lang="en-US" sz="1400" cap="none" dirty="0">
                <a:latin typeface="+mn-lt"/>
              </a:rPr>
              <a:t>Quality Jobs, Equity, Strategy, and Training (QUEST) </a:t>
            </a:r>
          </a:p>
          <a:p>
            <a:pPr marL="182880">
              <a:spcBef>
                <a:spcPts val="0"/>
              </a:spcBef>
            </a:pPr>
            <a:r>
              <a:rPr lang="en-US" sz="1400" cap="none" dirty="0">
                <a:latin typeface="+mn-lt"/>
              </a:rPr>
              <a:t>$493,552.44 FY23</a:t>
            </a:r>
          </a:p>
          <a:p>
            <a:pPr marL="182880">
              <a:spcBef>
                <a:spcPts val="0"/>
              </a:spcBef>
            </a:pPr>
            <a:r>
              <a:rPr lang="en-US" sz="1400" cap="none" dirty="0">
                <a:latin typeface="+mn-lt"/>
              </a:rPr>
              <a:t>$506,447.56 FY24 </a:t>
            </a:r>
          </a:p>
        </p:txBody>
      </p:sp>
      <p:sp>
        <p:nvSpPr>
          <p:cNvPr id="6" name="Text Placeholder 3">
            <a:extLst>
              <a:ext uri="{FF2B5EF4-FFF2-40B4-BE49-F238E27FC236}">
                <a16:creationId xmlns:a16="http://schemas.microsoft.com/office/drawing/2014/main" id="{ABCF3D95-7C92-40AC-A187-527A3200D93C}"/>
              </a:ext>
            </a:extLst>
          </p:cNvPr>
          <p:cNvSpPr txBox="1">
            <a:spLocks/>
          </p:cNvSpPr>
          <p:nvPr/>
        </p:nvSpPr>
        <p:spPr>
          <a:xfrm>
            <a:off x="6366879" y="1586993"/>
            <a:ext cx="2743200" cy="4069531"/>
          </a:xfrm>
          <a:prstGeom prst="rect">
            <a:avLst/>
          </a:prstGeom>
          <a:solidFill>
            <a:srgbClr val="F2F2F2">
              <a:alpha val="87059"/>
            </a:srgb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cap="all" baseline="0">
                <a:solidFill>
                  <a:schemeClr val="tx1"/>
                </a:solidFill>
                <a:latin typeface="+mj-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algn="ctr">
              <a:spcBef>
                <a:spcPts val="0"/>
              </a:spcBef>
            </a:pPr>
            <a:r>
              <a:rPr lang="en-US" sz="1400" b="1" dirty="0">
                <a:latin typeface="+mn-lt"/>
              </a:rPr>
              <a:t>Department of </a:t>
            </a:r>
          </a:p>
          <a:p>
            <a:pPr marL="182880" algn="ctr">
              <a:spcBef>
                <a:spcPts val="0"/>
              </a:spcBef>
            </a:pPr>
            <a:r>
              <a:rPr lang="en-US" sz="1400" b="1" dirty="0">
                <a:latin typeface="+mn-lt"/>
              </a:rPr>
              <a:t>the Interior </a:t>
            </a:r>
          </a:p>
          <a:p>
            <a:pPr marL="182880">
              <a:spcBef>
                <a:spcPts val="0"/>
              </a:spcBef>
            </a:pPr>
            <a:endParaRPr lang="en-US" cap="none" dirty="0">
              <a:latin typeface="+mn-lt"/>
            </a:endParaRPr>
          </a:p>
          <a:p>
            <a:pPr marL="182880">
              <a:spcBef>
                <a:spcPts val="0"/>
              </a:spcBef>
            </a:pPr>
            <a:r>
              <a:rPr lang="en-US" sz="1400" cap="none" dirty="0">
                <a:latin typeface="+mn-lt"/>
              </a:rPr>
              <a:t>Job Placement and Training (JPT)</a:t>
            </a:r>
          </a:p>
          <a:p>
            <a:pPr marL="182880">
              <a:spcBef>
                <a:spcPts val="0"/>
              </a:spcBef>
            </a:pPr>
            <a:r>
              <a:rPr lang="en-US" sz="1400" cap="none" dirty="0">
                <a:latin typeface="+mn-lt"/>
              </a:rPr>
              <a:t>$64,031 </a:t>
            </a:r>
          </a:p>
          <a:p>
            <a:pPr marL="182880">
              <a:spcBef>
                <a:spcPts val="0"/>
              </a:spcBef>
            </a:pPr>
            <a:endParaRPr lang="en-US" sz="1400" cap="none" dirty="0">
              <a:latin typeface="+mn-lt"/>
            </a:endParaRPr>
          </a:p>
          <a:p>
            <a:pPr marL="182880">
              <a:spcBef>
                <a:spcPts val="0"/>
              </a:spcBef>
            </a:pPr>
            <a:r>
              <a:rPr lang="en-US" sz="1400" cap="none" dirty="0">
                <a:latin typeface="+mn-lt"/>
              </a:rPr>
              <a:t>Welfare Assistance</a:t>
            </a:r>
          </a:p>
          <a:p>
            <a:pPr marL="182880">
              <a:spcBef>
                <a:spcPts val="0"/>
              </a:spcBef>
            </a:pPr>
            <a:r>
              <a:rPr lang="en-US" sz="1400" cap="none" dirty="0">
                <a:latin typeface="+mn-lt"/>
              </a:rPr>
              <a:t>$155,003 </a:t>
            </a:r>
          </a:p>
          <a:p>
            <a:endParaRPr lang="en-US" cap="none" dirty="0">
              <a:latin typeface="+mn-lt"/>
            </a:endParaRPr>
          </a:p>
        </p:txBody>
      </p:sp>
      <p:sp>
        <p:nvSpPr>
          <p:cNvPr id="7" name="Rectangle 6">
            <a:extLst>
              <a:ext uri="{FF2B5EF4-FFF2-40B4-BE49-F238E27FC236}">
                <a16:creationId xmlns:a16="http://schemas.microsoft.com/office/drawing/2014/main" id="{723626FF-922F-4651-8084-15B289BB3C1A}"/>
              </a:ext>
            </a:extLst>
          </p:cNvPr>
          <p:cNvSpPr/>
          <p:nvPr/>
        </p:nvSpPr>
        <p:spPr>
          <a:xfrm>
            <a:off x="430311" y="5894684"/>
            <a:ext cx="11331382" cy="369332"/>
          </a:xfrm>
          <a:prstGeom prst="rect">
            <a:avLst/>
          </a:prstGeom>
          <a:solidFill>
            <a:srgbClr val="F2F2F2">
              <a:alpha val="76863"/>
            </a:srgbClr>
          </a:solidFill>
        </p:spPr>
        <p:txBody>
          <a:bodyPr wrap="square">
            <a:spAutoFit/>
          </a:bodyPr>
          <a:lstStyle/>
          <a:p>
            <a:pPr algn="ctr"/>
            <a:r>
              <a:rPr lang="en-US" b="1" dirty="0"/>
              <a:t>All funds combine and are used to fund all services in the MLBO 477 plan as written and submitted.</a:t>
            </a:r>
          </a:p>
        </p:txBody>
      </p:sp>
      <p:graphicFrame>
        <p:nvGraphicFramePr>
          <p:cNvPr id="11" name="Chart 10">
            <a:extLst>
              <a:ext uri="{FF2B5EF4-FFF2-40B4-BE49-F238E27FC236}">
                <a16:creationId xmlns:a16="http://schemas.microsoft.com/office/drawing/2014/main" id="{985D9624-4136-4128-AE44-BBBCC763CADB}"/>
              </a:ext>
            </a:extLst>
          </p:cNvPr>
          <p:cNvGraphicFramePr/>
          <p:nvPr>
            <p:extLst>
              <p:ext uri="{D42A27DB-BD31-4B8C-83A1-F6EECF244321}">
                <p14:modId xmlns:p14="http://schemas.microsoft.com/office/powerpoint/2010/main" val="3321139896"/>
              </p:ext>
            </p:extLst>
          </p:nvPr>
        </p:nvGraphicFramePr>
        <p:xfrm>
          <a:off x="7804809" y="1441168"/>
          <a:ext cx="5817640" cy="4660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663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4DE97F9-1CAB-4794-9C87-384D8E58A7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 t="6975" r="16" b="-46"/>
          <a:stretch/>
        </p:blipFill>
        <p:spPr>
          <a:xfrm flipH="1">
            <a:off x="-1968" y="0"/>
            <a:ext cx="12193968" cy="6858000"/>
          </a:xfrm>
          <a:prstGeom prst="rect">
            <a:avLst/>
          </a:prstGeom>
        </p:spPr>
      </p:pic>
      <p:sp>
        <p:nvSpPr>
          <p:cNvPr id="9" name="Rectangle 8">
            <a:extLst>
              <a:ext uri="{FF2B5EF4-FFF2-40B4-BE49-F238E27FC236}">
                <a16:creationId xmlns:a16="http://schemas.microsoft.com/office/drawing/2014/main" id="{ADD73681-C6F3-448F-9B3F-07FBEAE80271}"/>
              </a:ext>
            </a:extLst>
          </p:cNvPr>
          <p:cNvSpPr/>
          <p:nvPr/>
        </p:nvSpPr>
        <p:spPr>
          <a:xfrm>
            <a:off x="-1968" y="4867578"/>
            <a:ext cx="12193968" cy="199042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4508205" y="5103389"/>
            <a:ext cx="7070076" cy="1573857"/>
          </a:xfrm>
        </p:spPr>
        <p:txBody>
          <a:bodyPr anchor="t">
            <a:normAutofit/>
          </a:bodyPr>
          <a:lstStyle/>
          <a:p>
            <a:pPr algn="ctr"/>
            <a:r>
              <a:rPr lang="en-US" sz="8800" b="1" cap="none" dirty="0">
                <a:latin typeface="+mj-lt"/>
                <a:ea typeface="Open Sans ExtraBold" panose="020B0906030804020204" pitchFamily="34" charset="0"/>
                <a:cs typeface="Open Sans ExtraBold" panose="020B0906030804020204" pitchFamily="34" charset="0"/>
              </a:rPr>
              <a:t>Services</a:t>
            </a:r>
          </a:p>
        </p:txBody>
      </p:sp>
      <p:pic>
        <p:nvPicPr>
          <p:cNvPr id="10" name="Picture 9">
            <a:extLst>
              <a:ext uri="{FF2B5EF4-FFF2-40B4-BE49-F238E27FC236}">
                <a16:creationId xmlns:a16="http://schemas.microsoft.com/office/drawing/2014/main" id="{80F0F8CD-B07F-4E7B-9C29-91A00B8388E2}"/>
              </a:ext>
            </a:extLst>
          </p:cNvPr>
          <p:cNvPicPr>
            <a:picLocks noChangeAspect="1"/>
          </p:cNvPicPr>
          <p:nvPr/>
        </p:nvPicPr>
        <p:blipFill rotWithShape="1">
          <a:blip r:embed="rId4">
            <a:extLst>
              <a:ext uri="{28A0092B-C50C-407E-A947-70E740481C1C}">
                <a14:useLocalDpi xmlns:a14="http://schemas.microsoft.com/office/drawing/2010/main" val="0"/>
              </a:ext>
            </a:extLst>
          </a:blip>
          <a:srcRect b="13027"/>
          <a:stretch/>
        </p:blipFill>
        <p:spPr>
          <a:xfrm>
            <a:off x="1597216" y="4384688"/>
            <a:ext cx="2785312" cy="2147124"/>
          </a:xfrm>
          <a:prstGeom prst="rect">
            <a:avLst/>
          </a:prstGeo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4594369" y="6034582"/>
            <a:ext cx="6983912" cy="356462"/>
          </a:xfrm>
        </p:spPr>
        <p:txBody>
          <a:bodyPr>
            <a:normAutofit/>
          </a:bodyPr>
          <a:lstStyle/>
          <a:p>
            <a:pPr algn="ctr"/>
            <a:r>
              <a:rPr lang="en-US" sz="1400" dirty="0">
                <a:sym typeface="Wingdings" panose="05000000000000000000" pitchFamily="2" charset="2"/>
              </a:rPr>
              <a:t>Culture  Youth  Adult  Elder</a:t>
            </a:r>
          </a:p>
        </p:txBody>
      </p:sp>
    </p:spTree>
    <p:extLst>
      <p:ext uri="{BB962C8B-B14F-4D97-AF65-F5344CB8AC3E}">
        <p14:creationId xmlns:p14="http://schemas.microsoft.com/office/powerpoint/2010/main" val="213630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B0B6-0D54-4879-8FAB-B89624BDA892}"/>
              </a:ext>
            </a:extLst>
          </p:cNvPr>
          <p:cNvSpPr>
            <a:spLocks noGrp="1"/>
          </p:cNvSpPr>
          <p:nvPr>
            <p:ph type="ctrTitle"/>
          </p:nvPr>
        </p:nvSpPr>
        <p:spPr>
          <a:xfrm>
            <a:off x="392623" y="1111303"/>
            <a:ext cx="11369068" cy="1002552"/>
          </a:xfrm>
        </p:spPr>
        <p:txBody>
          <a:bodyPr/>
          <a:lstStyle/>
          <a:p>
            <a:r>
              <a:rPr lang="en-US" sz="6000" b="1" cap="none" dirty="0">
                <a:solidFill>
                  <a:schemeClr val="accent1"/>
                </a:solidFill>
                <a:latin typeface="+mj-lt"/>
              </a:rPr>
              <a:t>Ojibwe Culture</a:t>
            </a:r>
            <a:endParaRPr lang="en-US" sz="6000" cap="none" dirty="0">
              <a:latin typeface="+mj-lt"/>
            </a:endParaRPr>
          </a:p>
        </p:txBody>
      </p:sp>
      <p:sp>
        <p:nvSpPr>
          <p:cNvPr id="3" name="Text Placeholder 2">
            <a:extLst>
              <a:ext uri="{FF2B5EF4-FFF2-40B4-BE49-F238E27FC236}">
                <a16:creationId xmlns:a16="http://schemas.microsoft.com/office/drawing/2014/main" id="{D66AA62B-5D96-43FE-81EB-0123266293A3}"/>
              </a:ext>
            </a:extLst>
          </p:cNvPr>
          <p:cNvSpPr>
            <a:spLocks noGrp="1"/>
          </p:cNvSpPr>
          <p:nvPr>
            <p:ph type="body" sz="quarter" idx="14"/>
          </p:nvPr>
        </p:nvSpPr>
        <p:spPr>
          <a:xfrm>
            <a:off x="392624" y="2101756"/>
            <a:ext cx="6323487" cy="4254594"/>
          </a:xfrm>
          <a:solidFill>
            <a:srgbClr val="FFFFFF">
              <a:alpha val="69804"/>
            </a:srgbClr>
          </a:solidFill>
        </p:spPr>
        <p:txBody>
          <a:bodyPr anchor="b">
            <a:normAutofit/>
          </a:bodyPr>
          <a:lstStyle/>
          <a:p>
            <a:r>
              <a:rPr lang="en-US" sz="1800" cap="none" dirty="0">
                <a:latin typeface="+mn-lt"/>
              </a:rPr>
              <a:t>It is the purpose of Aanjibimaadizing to prepare the members of the MLBO community to contribute to the Mille Lacs Band. </a:t>
            </a:r>
          </a:p>
          <a:p>
            <a:r>
              <a:rPr lang="en-US" sz="1800" cap="none" dirty="0">
                <a:latin typeface="+mn-lt"/>
              </a:rPr>
              <a:t>While a primary part of this contribution is in the form of employment that helps enrolled members thrive financially, it is of equal importance that MLBO membership reflects the unique history and culture of its people. </a:t>
            </a:r>
          </a:p>
          <a:p>
            <a:endParaRPr lang="en-US" sz="1800" cap="none" dirty="0">
              <a:latin typeface="+mn-lt"/>
            </a:endParaRPr>
          </a:p>
          <a:p>
            <a:r>
              <a:rPr lang="en-US" sz="1800" cap="none" dirty="0">
                <a:latin typeface="+mn-lt"/>
              </a:rPr>
              <a:t>As such, the Program also recognizes the vital role of education in traditional cultural and linguistic practice which allows those who receive services to contribute across the whole spectrum of membership in the Mille Lacs Band community. </a:t>
            </a:r>
          </a:p>
          <a:p>
            <a:endParaRPr lang="en-US" dirty="0">
              <a:latin typeface="+mn-lt"/>
            </a:endParaRPr>
          </a:p>
        </p:txBody>
      </p:sp>
      <p:sp>
        <p:nvSpPr>
          <p:cNvPr id="4" name="Slide Number Placeholder 3">
            <a:extLst>
              <a:ext uri="{FF2B5EF4-FFF2-40B4-BE49-F238E27FC236}">
                <a16:creationId xmlns:a16="http://schemas.microsoft.com/office/drawing/2014/main" id="{37D9991A-954F-47D4-88E6-EE6BB16EB15B}"/>
              </a:ext>
            </a:extLst>
          </p:cNvPr>
          <p:cNvSpPr>
            <a:spLocks noGrp="1"/>
          </p:cNvSpPr>
          <p:nvPr>
            <p:ph type="sldNum" sz="quarter" idx="12"/>
          </p:nvPr>
        </p:nvSpPr>
        <p:spPr/>
        <p:txBody>
          <a:bodyPr/>
          <a:lstStyle/>
          <a:p>
            <a:fld id="{31FEFF75-79D2-EE46-877B-299D1510E681}" type="slidenum">
              <a:rPr lang="en-US" smtClean="0"/>
              <a:t>9</a:t>
            </a:fld>
            <a:endParaRPr lang="en-US" dirty="0"/>
          </a:p>
        </p:txBody>
      </p:sp>
      <p:pic>
        <p:nvPicPr>
          <p:cNvPr id="12" name="Picture 11">
            <a:extLst>
              <a:ext uri="{FF2B5EF4-FFF2-40B4-BE49-F238E27FC236}">
                <a16:creationId xmlns:a16="http://schemas.microsoft.com/office/drawing/2014/main" id="{151FD4BF-2CE1-4E18-BABB-FF0FB065F711}"/>
              </a:ext>
            </a:extLst>
          </p:cNvPr>
          <p:cNvPicPr>
            <a:picLocks noChangeAspect="1"/>
          </p:cNvPicPr>
          <p:nvPr/>
        </p:nvPicPr>
        <p:blipFill rotWithShape="1">
          <a:blip r:embed="rId3"/>
          <a:srcRect l="1505" r="2682"/>
          <a:stretch/>
        </p:blipFill>
        <p:spPr>
          <a:xfrm>
            <a:off x="6716111" y="0"/>
            <a:ext cx="5256674" cy="6858000"/>
          </a:xfrm>
          <a:prstGeom prst="rect">
            <a:avLst/>
          </a:prstGeom>
        </p:spPr>
      </p:pic>
    </p:spTree>
    <p:extLst>
      <p:ext uri="{BB962C8B-B14F-4D97-AF65-F5344CB8AC3E}">
        <p14:creationId xmlns:p14="http://schemas.microsoft.com/office/powerpoint/2010/main" val="1597033273"/>
      </p:ext>
    </p:extLst>
  </p:cSld>
  <p:clrMapOvr>
    <a:masterClrMapping/>
  </p:clrMapOvr>
</p:sld>
</file>

<file path=ppt/theme/theme1.xml><?xml version="1.0" encoding="utf-8"?>
<a:theme xmlns:a="http://schemas.openxmlformats.org/drawingml/2006/main" name="Office Theme">
  <a:themeElements>
    <a:clrScheme name="Custom 22">
      <a:dk1>
        <a:sysClr val="windowText" lastClr="000000"/>
      </a:dk1>
      <a:lt1>
        <a:sysClr val="window" lastClr="FFFFFF"/>
      </a:lt1>
      <a:dk2>
        <a:srgbClr val="454551"/>
      </a:dk2>
      <a:lt2>
        <a:srgbClr val="D8D9DC"/>
      </a:lt2>
      <a:accent1>
        <a:srgbClr val="18567C"/>
      </a:accent1>
      <a:accent2>
        <a:srgbClr val="2481BA"/>
      </a:accent2>
      <a:accent3>
        <a:srgbClr val="D54773"/>
      </a:accent3>
      <a:accent4>
        <a:srgbClr val="2481BA"/>
      </a:accent4>
      <a:accent5>
        <a:srgbClr val="E32D91"/>
      </a:accent5>
      <a:accent6>
        <a:srgbClr val="6B9F25"/>
      </a:accent6>
      <a:hlink>
        <a:srgbClr val="1A608B"/>
      </a:hlink>
      <a:folHlink>
        <a:srgbClr val="18567C"/>
      </a:folHlink>
    </a:clrScheme>
    <a:fontScheme name="Custom 8">
      <a:majorFont>
        <a:latin typeface="Qwigle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Modern Clean Sophisticated_01_AS - v6" id="{0AA3A176-5614-4CF7-97C7-387B0FB7AD04}" vid="{229230A5-5D58-4AD6-A6F9-E951DED424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A621F2-4F72-4D03-9533-F4606037C0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045008-BD42-4B24-A6F5-0E1C58790533}">
  <ds:schemaRefs>
    <ds:schemaRef ds:uri="http://purl.org/dc/terms/"/>
    <ds:schemaRef ds:uri="http://schemas.microsoft.com/office/2006/documentManagement/types"/>
    <ds:schemaRef ds:uri="http://schemas.openxmlformats.org/package/2006/metadata/core-properties"/>
    <ds:schemaRef ds:uri="http://purl.org/dc/elements/1.1/"/>
    <ds:schemaRef ds:uri="71af3243-3dd4-4a8d-8c0d-dd76da1f02a5"/>
    <ds:schemaRef ds:uri="http://schemas.microsoft.com/office/infopath/2007/PartnerControls"/>
    <ds:schemaRef ds:uri="16c05727-aa75-4e4a-9b5f-8a80a1165891"/>
    <ds:schemaRef ds:uri="http://purl.org/dc/dcmityp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0B52848-9F15-412E-907E-592D80B16D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clean sophisticated presentation</Template>
  <TotalTime>0</TotalTime>
  <Words>4008</Words>
  <Application>Microsoft Office PowerPoint</Application>
  <PresentationFormat>Widescreen</PresentationFormat>
  <Paragraphs>619</Paragraphs>
  <Slides>42</Slides>
  <Notes>42</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Symbol</vt:lpstr>
      <vt:lpstr>Wingdings</vt:lpstr>
      <vt:lpstr>Open Sans ExtraBold</vt:lpstr>
      <vt:lpstr>Wingdings 3</vt:lpstr>
      <vt:lpstr>Sagona ExtraLight</vt:lpstr>
      <vt:lpstr>Calibri</vt:lpstr>
      <vt:lpstr>Speak Pro</vt:lpstr>
      <vt:lpstr>Qwigley</vt:lpstr>
      <vt:lpstr>Calibri Light</vt:lpstr>
      <vt:lpstr>Times New Roman</vt:lpstr>
      <vt:lpstr>Arial</vt:lpstr>
      <vt:lpstr>Office Theme</vt:lpstr>
      <vt:lpstr>Aanjibimaadizing</vt:lpstr>
      <vt:lpstr>Our Story</vt:lpstr>
      <vt:lpstr>Mission Statement</vt:lpstr>
      <vt:lpstr>Locations</vt:lpstr>
      <vt:lpstr>Public Law 102-477 </vt:lpstr>
      <vt:lpstr>Funding Sources</vt:lpstr>
      <vt:lpstr>Funding Sources</vt:lpstr>
      <vt:lpstr>Services</vt:lpstr>
      <vt:lpstr>Ojibwe Culture</vt:lpstr>
      <vt:lpstr>Language</vt:lpstr>
      <vt:lpstr>Ojibwe Language Books</vt:lpstr>
      <vt:lpstr>Mille Lacs Band  Ojibwe Rosetta Stone </vt:lpstr>
      <vt:lpstr>Childcare Assistance</vt:lpstr>
      <vt:lpstr>Ge-niigaanizijig for Elementary Youth</vt:lpstr>
      <vt:lpstr>Ge-niigaanizijig for Teens</vt:lpstr>
      <vt:lpstr>Teen Career &amp; Work Exploration</vt:lpstr>
      <vt:lpstr>Youth &amp; Teen Support Services</vt:lpstr>
      <vt:lpstr>Career Training  &amp; Development</vt:lpstr>
      <vt:lpstr>Adult Basic Education</vt:lpstr>
      <vt:lpstr>PowerPoint Presentation</vt:lpstr>
      <vt:lpstr>Small Business Development </vt:lpstr>
      <vt:lpstr>Adult Work Experience</vt:lpstr>
      <vt:lpstr>Adult Partial Subsidy  Work Program</vt:lpstr>
      <vt:lpstr>Aanji Garage</vt:lpstr>
      <vt:lpstr>Adult Support Services</vt:lpstr>
      <vt:lpstr>Temporary Assistance to Needy Families</vt:lpstr>
      <vt:lpstr>Supplemental Nutrition Assistance Program</vt:lpstr>
      <vt:lpstr>Facilitated Services</vt:lpstr>
      <vt:lpstr>Homeless Housing Support</vt:lpstr>
      <vt:lpstr>HAF Homeowners Assistance Fund </vt:lpstr>
      <vt:lpstr>LHPA LOCAL HOMELESS PREVENTION AID</vt:lpstr>
      <vt:lpstr>Zakab Biinjina</vt:lpstr>
      <vt:lpstr>Elder Services</vt:lpstr>
      <vt:lpstr>How to Apply</vt:lpstr>
      <vt:lpstr>Eligibility</vt:lpstr>
      <vt:lpstr>Information Needed</vt:lpstr>
      <vt:lpstr>Offices</vt:lpstr>
      <vt:lpstr>Case Manager Contact Info</vt:lpstr>
      <vt:lpstr>Leadership Team Contact Info</vt:lpstr>
      <vt:lpstr>Recent Accomplishments…</vt:lpstr>
      <vt:lpstr>You can find this information and apply for services online at our website – aanji.org</vt:lpstr>
      <vt:lpstr>Miigwech!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2022-12-05T17:23:56Z</dcterms:created>
  <dcterms:modified xsi:type="dcterms:W3CDTF">2023-11-28T15:52:16Z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